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1"/>
  </p:notesMasterIdLst>
  <p:handoutMasterIdLst>
    <p:handoutMasterId r:id="rId22"/>
  </p:handoutMasterIdLst>
  <p:sldIdLst>
    <p:sldId id="257" r:id="rId5"/>
    <p:sldId id="344" r:id="rId6"/>
    <p:sldId id="338" r:id="rId7"/>
    <p:sldId id="355" r:id="rId8"/>
    <p:sldId id="354" r:id="rId9"/>
    <p:sldId id="351" r:id="rId10"/>
    <p:sldId id="340" r:id="rId11"/>
    <p:sldId id="327" r:id="rId12"/>
    <p:sldId id="336" r:id="rId13"/>
    <p:sldId id="349" r:id="rId14"/>
    <p:sldId id="330" r:id="rId15"/>
    <p:sldId id="346" r:id="rId16"/>
    <p:sldId id="356" r:id="rId17"/>
    <p:sldId id="357" r:id="rId18"/>
    <p:sldId id="358" r:id="rId19"/>
    <p:sldId id="359"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16A"/>
    <a:srgbClr val="C3A5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2" autoAdjust="0"/>
    <p:restoredTop sz="95916" autoAdjust="0"/>
  </p:normalViewPr>
  <p:slideViewPr>
    <p:cSldViewPr>
      <p:cViewPr varScale="1">
        <p:scale>
          <a:sx n="66" d="100"/>
          <a:sy n="66" d="100"/>
        </p:scale>
        <p:origin x="-298"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3F26959-E720-44A9-84E5-CE29DAA7A990}" type="datetimeFigureOut">
              <a:rPr lang="en-GB" smtClean="0"/>
              <a:t>01/09/2022</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38DE823F-BF52-4FD6-A587-B7E3D6B46E30}" type="slidenum">
              <a:rPr lang="en-GB" smtClean="0"/>
              <a:t>‹#›</a:t>
            </a:fld>
            <a:endParaRPr lang="en-GB"/>
          </a:p>
        </p:txBody>
      </p:sp>
    </p:spTree>
    <p:extLst>
      <p:ext uri="{BB962C8B-B14F-4D97-AF65-F5344CB8AC3E}">
        <p14:creationId xmlns:p14="http://schemas.microsoft.com/office/powerpoint/2010/main" val="79641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CB41556-F1B5-4105-8CEC-E0B1A54F2F1C}" type="datetimeFigureOut">
              <a:rPr lang="en-GB" smtClean="0"/>
              <a:pPr/>
              <a:t>01/09/2022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80D1DD5-0AE9-4801-A55B-7540F1578F01}" type="slidenum">
              <a:rPr lang="en-GB" smtClean="0"/>
              <a:pPr/>
              <a:t>‹#›</a:t>
            </a:fld>
            <a:endParaRPr lang="en-GB"/>
          </a:p>
        </p:txBody>
      </p:sp>
    </p:spTree>
    <p:extLst>
      <p:ext uri="{BB962C8B-B14F-4D97-AF65-F5344CB8AC3E}">
        <p14:creationId xmlns:p14="http://schemas.microsoft.com/office/powerpoint/2010/main" val="132274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D1DD5-0AE9-4801-A55B-7540F1578F01}" type="slidenum">
              <a:rPr lang="en-GB" smtClean="0"/>
              <a:pPr/>
              <a:t>4</a:t>
            </a:fld>
            <a:endParaRPr lang="en-GB"/>
          </a:p>
        </p:txBody>
      </p:sp>
    </p:spTree>
    <p:extLst>
      <p:ext uri="{BB962C8B-B14F-4D97-AF65-F5344CB8AC3E}">
        <p14:creationId xmlns:p14="http://schemas.microsoft.com/office/powerpoint/2010/main" val="3392862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D1DD5-0AE9-4801-A55B-7540F1578F01}" type="slidenum">
              <a:rPr lang="en-GB" smtClean="0"/>
              <a:pPr/>
              <a:t>6</a:t>
            </a:fld>
            <a:endParaRPr lang="en-GB"/>
          </a:p>
        </p:txBody>
      </p:sp>
    </p:spTree>
    <p:extLst>
      <p:ext uri="{BB962C8B-B14F-4D97-AF65-F5344CB8AC3E}">
        <p14:creationId xmlns:p14="http://schemas.microsoft.com/office/powerpoint/2010/main" val="2257418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D1DD5-0AE9-4801-A55B-7540F1578F01}" type="slidenum">
              <a:rPr lang="en-GB" smtClean="0"/>
              <a:pPr/>
              <a:t>7</a:t>
            </a:fld>
            <a:endParaRPr lang="en-GB"/>
          </a:p>
        </p:txBody>
      </p:sp>
    </p:spTree>
    <p:extLst>
      <p:ext uri="{BB962C8B-B14F-4D97-AF65-F5344CB8AC3E}">
        <p14:creationId xmlns:p14="http://schemas.microsoft.com/office/powerpoint/2010/main" val="403832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of </a:t>
            </a:r>
            <a:r>
              <a:rPr lang="en-GB" dirty="0" err="1"/>
              <a:t>graffitii</a:t>
            </a:r>
            <a:r>
              <a:rPr lang="en-GB" dirty="0"/>
              <a:t>?</a:t>
            </a:r>
          </a:p>
        </p:txBody>
      </p:sp>
      <p:sp>
        <p:nvSpPr>
          <p:cNvPr id="4" name="Slide Number Placeholder 3"/>
          <p:cNvSpPr>
            <a:spLocks noGrp="1"/>
          </p:cNvSpPr>
          <p:nvPr>
            <p:ph type="sldNum" sz="quarter" idx="10"/>
          </p:nvPr>
        </p:nvSpPr>
        <p:spPr/>
        <p:txBody>
          <a:bodyPr/>
          <a:lstStyle/>
          <a:p>
            <a:fld id="{780D1DD5-0AE9-4801-A55B-7540F1578F01}" type="slidenum">
              <a:rPr lang="en-GB" smtClean="0"/>
              <a:pPr/>
              <a:t>10</a:t>
            </a:fld>
            <a:endParaRPr lang="en-GB"/>
          </a:p>
        </p:txBody>
      </p:sp>
    </p:spTree>
    <p:extLst>
      <p:ext uri="{BB962C8B-B14F-4D97-AF65-F5344CB8AC3E}">
        <p14:creationId xmlns:p14="http://schemas.microsoft.com/office/powerpoint/2010/main" val="1119017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D1DD5-0AE9-4801-A55B-7540F1578F01}" type="slidenum">
              <a:rPr lang="en-GB" smtClean="0"/>
              <a:pPr/>
              <a:t>11</a:t>
            </a:fld>
            <a:endParaRPr lang="en-GB"/>
          </a:p>
        </p:txBody>
      </p:sp>
    </p:spTree>
    <p:extLst>
      <p:ext uri="{BB962C8B-B14F-4D97-AF65-F5344CB8AC3E}">
        <p14:creationId xmlns:p14="http://schemas.microsoft.com/office/powerpoint/2010/main" val="2257418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0D1DD5-0AE9-4801-A55B-7540F1578F01}" type="slidenum">
              <a:rPr lang="en-GB" smtClean="0"/>
              <a:pPr/>
              <a:t>12</a:t>
            </a:fld>
            <a:endParaRPr lang="en-GB"/>
          </a:p>
        </p:txBody>
      </p:sp>
    </p:spTree>
    <p:extLst>
      <p:ext uri="{BB962C8B-B14F-4D97-AF65-F5344CB8AC3E}">
        <p14:creationId xmlns:p14="http://schemas.microsoft.com/office/powerpoint/2010/main" val="41562584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958523"/>
            <a:ext cx="7772400" cy="891530"/>
          </a:xfrm>
        </p:spPr>
        <p:txBody>
          <a:bodyPr/>
          <a:lstStyle/>
          <a:p>
            <a:r>
              <a:rPr lang="en-US"/>
              <a:t>Click to edit Master title style</a:t>
            </a:r>
            <a:endParaRPr lang="en-GB"/>
          </a:p>
        </p:txBody>
      </p:sp>
      <p:sp>
        <p:nvSpPr>
          <p:cNvPr id="3" name="Subtitle 2"/>
          <p:cNvSpPr>
            <a:spLocks noGrp="1"/>
          </p:cNvSpPr>
          <p:nvPr>
            <p:ph type="subTitle" idx="1"/>
          </p:nvPr>
        </p:nvSpPr>
        <p:spPr>
          <a:xfrm>
            <a:off x="1115616" y="4293096"/>
            <a:ext cx="6400800" cy="1345704"/>
          </a:xfrm>
        </p:spPr>
        <p:txBody>
          <a:bodyPr/>
          <a:lstStyle>
            <a:lvl1pPr marL="0" indent="0" algn="ctr">
              <a:buNone/>
              <a:defRPr>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pic>
        <p:nvPicPr>
          <p:cNvPr id="7" name="Picture 3" descr="S:\Images\Archaeology Scotland logos\Archaeology Scotland - RGB.jpg"/>
          <p:cNvPicPr>
            <a:picLocks noChangeAspect="1" noChangeArrowheads="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3808" y="-5650"/>
            <a:ext cx="2732475" cy="2961374"/>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8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50175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97372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33684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594103" cy="1362075"/>
          </a:xfrm>
        </p:spPr>
        <p:txBody>
          <a:bodyPr anchor="t"/>
          <a:lstStyle>
            <a:lvl1pPr algn="l">
              <a:defRPr sz="4000" b="1" cap="all">
                <a:latin typeface="+mj-lt"/>
              </a:defRPr>
            </a:lvl1pPr>
          </a:lstStyle>
          <a:p>
            <a:r>
              <a:rPr lang="en-US" dirty="0"/>
              <a:t>Click to edit Master title style</a:t>
            </a:r>
            <a:endParaRPr lang="en-GB" dirty="0"/>
          </a:p>
        </p:txBody>
      </p:sp>
      <p:sp>
        <p:nvSpPr>
          <p:cNvPr id="3" name="Text Placeholder 2"/>
          <p:cNvSpPr>
            <a:spLocks noGrp="1"/>
          </p:cNvSpPr>
          <p:nvPr>
            <p:ph type="body" idx="1"/>
          </p:nvPr>
        </p:nvSpPr>
        <p:spPr>
          <a:xfrm>
            <a:off x="722313" y="2906713"/>
            <a:ext cx="7594103" cy="1500187"/>
          </a:xfrm>
        </p:spPr>
        <p:txBody>
          <a:bodyPr anchor="b"/>
          <a:lstStyle>
            <a:lvl1pPr marL="0" indent="0">
              <a:buNone/>
              <a:defRPr sz="2000">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D3E28AE-76F8-4648-9387-AD4413615D3C}" type="datetimeFigureOut">
              <a:rPr lang="en-GB" smtClean="0"/>
              <a:pPr/>
              <a:t>01/09/2022</a:t>
            </a:fld>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566769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600200"/>
            <a:ext cx="36682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60394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359938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359938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636348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178074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391645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414825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3E28AE-76F8-4648-9387-AD4413615D3C}" type="datetimeFigureOut">
              <a:rPr lang="en-GB" smtClean="0"/>
              <a:pPr/>
              <a:t>01/09/2022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F3524D-A3E0-497D-9917-DDAE269E0B22}" type="slidenum">
              <a:rPr lang="en-GB" smtClean="0"/>
              <a:pPr/>
              <a:t>‹#›</a:t>
            </a:fld>
            <a:endParaRPr lang="en-GB"/>
          </a:p>
        </p:txBody>
      </p:sp>
    </p:spTree>
    <p:extLst>
      <p:ext uri="{BB962C8B-B14F-4D97-AF65-F5344CB8AC3E}">
        <p14:creationId xmlns:p14="http://schemas.microsoft.com/office/powerpoint/2010/main" val="286783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499176" cy="1143000"/>
          </a:xfrm>
          <a:prstGeom prst="rect">
            <a:avLst/>
          </a:prstGeom>
        </p:spPr>
        <p:txBody>
          <a:bodyPr vert="horz" lIns="91440" tIns="45720" rIns="91440" bIns="45720" rtlCol="0" anchor="ctr">
            <a:normAutofit/>
          </a:bodyPr>
          <a:lstStyle/>
          <a:p>
            <a:endParaRPr lang="en-GB" dirty="0"/>
          </a:p>
        </p:txBody>
      </p:sp>
      <p:sp>
        <p:nvSpPr>
          <p:cNvPr id="3" name="Text Placeholder 2"/>
          <p:cNvSpPr>
            <a:spLocks noGrp="1"/>
          </p:cNvSpPr>
          <p:nvPr>
            <p:ph type="body" idx="1"/>
          </p:nvPr>
        </p:nvSpPr>
        <p:spPr>
          <a:xfrm>
            <a:off x="457200" y="1600200"/>
            <a:ext cx="787595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3E28AE-76F8-4648-9387-AD4413615D3C}" type="datetimeFigureOut">
              <a:rPr lang="en-GB" smtClean="0"/>
              <a:pPr/>
              <a:t>01/09/2022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F3524D-A3E0-497D-9917-DDAE269E0B22}" type="slidenum">
              <a:rPr lang="en-GB" smtClean="0"/>
              <a:pPr/>
              <a:t>‹#›</a:t>
            </a:fld>
            <a:endParaRPr lang="en-GB"/>
          </a:p>
        </p:txBody>
      </p:sp>
      <p:sp>
        <p:nvSpPr>
          <p:cNvPr id="7" name="Rectangle 6"/>
          <p:cNvSpPr/>
          <p:nvPr userDrawn="1"/>
        </p:nvSpPr>
        <p:spPr>
          <a:xfrm>
            <a:off x="8676456" y="0"/>
            <a:ext cx="467544" cy="6858000"/>
          </a:xfrm>
          <a:prstGeom prst="rect">
            <a:avLst/>
          </a:prstGeom>
          <a:solidFill>
            <a:srgbClr val="00316A"/>
          </a:solidFill>
          <a:ln>
            <a:solidFill>
              <a:srgbClr val="0031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8388424" y="0"/>
            <a:ext cx="360040" cy="6858000"/>
          </a:xfrm>
          <a:prstGeom prst="rect">
            <a:avLst/>
          </a:prstGeom>
          <a:solidFill>
            <a:srgbClr val="C3A571"/>
          </a:solidFill>
          <a:ln>
            <a:solidFill>
              <a:srgbClr val="C3A5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S:\Images\Archaeology Scotland logos\Jpgs\AS-Typography-CMYK.jpg"/>
          <p:cNvPicPr>
            <a:picLocks noChangeAspect="1" noChangeArrowheads="1"/>
          </p:cNvPicPr>
          <p:nvPr userDrawn="1"/>
        </p:nvPicPr>
        <p:blipFill>
          <a:blip r:embed="rId13"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rot="5400000">
            <a:off x="7602507" y="5316508"/>
            <a:ext cx="2272142" cy="81084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107504" y="6165304"/>
            <a:ext cx="2952328" cy="523220"/>
          </a:xfrm>
          <a:prstGeom prst="rect">
            <a:avLst/>
          </a:prstGeom>
          <a:noFill/>
        </p:spPr>
        <p:txBody>
          <a:bodyPr wrap="square" rtlCol="0">
            <a:spAutoFit/>
          </a:bodyPr>
          <a:lstStyle/>
          <a:p>
            <a:r>
              <a:rPr lang="en-GB" sz="1400" dirty="0">
                <a:solidFill>
                  <a:schemeClr val="accent2"/>
                </a:solidFill>
              </a:rPr>
              <a:t>Explore Your Neighbourhood</a:t>
            </a:r>
          </a:p>
          <a:p>
            <a:r>
              <a:rPr lang="en-GB" sz="1400" dirty="0">
                <a:solidFill>
                  <a:schemeClr val="accent2"/>
                </a:solidFill>
              </a:rPr>
              <a:t>Learning</a:t>
            </a:r>
            <a:r>
              <a:rPr lang="en-GB" sz="1400" baseline="0" dirty="0">
                <a:solidFill>
                  <a:schemeClr val="accent2"/>
                </a:solidFill>
              </a:rPr>
              <a:t> Resource A</a:t>
            </a:r>
            <a:r>
              <a:rPr lang="en-GB" sz="1400" dirty="0">
                <a:solidFill>
                  <a:schemeClr val="accent2"/>
                </a:solidFill>
              </a:rPr>
              <a:t> – using</a:t>
            </a:r>
            <a:r>
              <a:rPr lang="en-GB" sz="1400" baseline="0" dirty="0">
                <a:solidFill>
                  <a:schemeClr val="accent2"/>
                </a:solidFill>
              </a:rPr>
              <a:t> images</a:t>
            </a:r>
            <a:endParaRPr lang="en-GB" sz="1400" dirty="0">
              <a:solidFill>
                <a:schemeClr val="accent2"/>
              </a:solidFill>
            </a:endParaRPr>
          </a:p>
        </p:txBody>
      </p:sp>
    </p:spTree>
    <p:extLst>
      <p:ext uri="{BB962C8B-B14F-4D97-AF65-F5344CB8AC3E}">
        <p14:creationId xmlns:p14="http://schemas.microsoft.com/office/powerpoint/2010/main" val="42227123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baseline="0">
          <a:solidFill>
            <a:srgbClr val="00316A"/>
          </a:solidFill>
          <a:latin typeface="+mj-lt"/>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Clr>
          <a:srgbClr val="00316A"/>
        </a:buClr>
        <a:buSzPct val="69000"/>
        <a:buFont typeface="Wingdings" pitchFamily="2" charset="2"/>
        <a:buChar char=""/>
        <a:defRPr sz="3200" kern="1200">
          <a:solidFill>
            <a:srgbClr val="00316A"/>
          </a:solidFill>
          <a:latin typeface="+mn-lt"/>
          <a:ea typeface="+mn-ea"/>
          <a:cs typeface="+mn-cs"/>
        </a:defRPr>
      </a:lvl1pPr>
      <a:lvl2pPr marL="742950" indent="-285750" algn="l" defTabSz="914400" rtl="0" eaLnBrk="1" latinLnBrk="0" hangingPunct="1">
        <a:spcBef>
          <a:spcPct val="20000"/>
        </a:spcBef>
        <a:buClr>
          <a:srgbClr val="00316A"/>
        </a:buClr>
        <a:buSzPct val="69000"/>
        <a:buFont typeface="Wingdings" pitchFamily="2" charset="2"/>
        <a:buChar char="Ø"/>
        <a:defRPr sz="2800" kern="1200">
          <a:solidFill>
            <a:srgbClr val="00316A"/>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316A"/>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316A"/>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5.jpeg"/><Relationship Id="rId7"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s://creativecommons.org/licenses/by-nc-nd/2.0/" TargetMode="External"/><Relationship Id="rId5" Type="http://schemas.openxmlformats.org/officeDocument/2006/relationships/hyperlink" Target="https://www.flickr.com/photos/vek/9420425784/" TargetMode="External"/><Relationship Id="rId4" Type="http://schemas.openxmlformats.org/officeDocument/2006/relationships/hyperlink" Target="https://www.flickr.com/photos/vek/9966934376/in/album-72157635008781666/"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creativecommons.org/licenses/by-nc-nd/2.0/" TargetMode="External"/><Relationship Id="rId3" Type="http://schemas.openxmlformats.org/officeDocument/2006/relationships/image" Target="../media/image3.jpeg"/><Relationship Id="rId7" Type="http://schemas.openxmlformats.org/officeDocument/2006/relationships/hyperlink" Target="http://foter.com/re/859031"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hyperlink" Target="https://www.flickr.com/photos/franzis/34001839033/" TargetMode="External"/><Relationship Id="rId11" Type="http://schemas.openxmlformats.org/officeDocument/2006/relationships/image" Target="../media/image6.jpg"/><Relationship Id="rId5" Type="http://schemas.openxmlformats.org/officeDocument/2006/relationships/image" Target="../media/image5.jpg"/><Relationship Id="rId10" Type="http://schemas.openxmlformats.org/officeDocument/2006/relationships/hyperlink" Target="http://creativecommons.org/licenses/by-sa/2.0/" TargetMode="External"/><Relationship Id="rId4" Type="http://schemas.openxmlformats.org/officeDocument/2006/relationships/image" Target="../media/image4.jpg"/><Relationship Id="rId9" Type="http://schemas.openxmlformats.org/officeDocument/2006/relationships/hyperlink" Target="http://www.geograph.org.uk/profile/119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9.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187624" y="3717032"/>
            <a:ext cx="6400800" cy="2016224"/>
          </a:xfrm>
        </p:spPr>
        <p:txBody>
          <a:bodyPr>
            <a:normAutofit fontScale="77500" lnSpcReduction="20000"/>
          </a:bodyPr>
          <a:lstStyle/>
          <a:p>
            <a:r>
              <a:rPr lang="en-GB" sz="4800" dirty="0">
                <a:solidFill>
                  <a:schemeClr val="tx1"/>
                </a:solidFill>
              </a:rPr>
              <a:t>Learning Resources</a:t>
            </a:r>
          </a:p>
          <a:p>
            <a:r>
              <a:rPr lang="en-GB" sz="4800" dirty="0">
                <a:solidFill>
                  <a:schemeClr val="tx1"/>
                </a:solidFill>
              </a:rPr>
              <a:t>Explore your neighbourhood– Activity A – using images to stimulate thinking</a:t>
            </a:r>
          </a:p>
        </p:txBody>
      </p:sp>
    </p:spTree>
    <p:extLst>
      <p:ext uri="{BB962C8B-B14F-4D97-AF65-F5344CB8AC3E}">
        <p14:creationId xmlns:p14="http://schemas.microsoft.com/office/powerpoint/2010/main" val="108308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half" idx="2"/>
          </p:nvPr>
        </p:nvSpPr>
        <p:spPr>
          <a:xfrm>
            <a:off x="0" y="4106124"/>
            <a:ext cx="3491880" cy="1051068"/>
          </a:xfrm>
        </p:spPr>
        <p:txBody>
          <a:bodyPr>
            <a:normAutofit/>
          </a:bodyPr>
          <a:lstStyle/>
          <a:p>
            <a:r>
              <a:rPr lang="en-GB" sz="1800" b="1" dirty="0"/>
              <a:t>Ghost signs </a:t>
            </a:r>
            <a:r>
              <a:rPr lang="en-GB" sz="1800" dirty="0"/>
              <a:t>– the building is now part of the University of Edinburgh, but was previously a shop.</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5276"/>
          <a:stretch/>
        </p:blipFill>
        <p:spPr>
          <a:xfrm>
            <a:off x="4499992" y="4270566"/>
            <a:ext cx="3923928" cy="2587433"/>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0"/>
            <a:ext cx="7326054" cy="4093972"/>
          </a:xfrm>
          <a:prstGeom prst="rect">
            <a:avLst/>
          </a:prstGeom>
        </p:spPr>
      </p:pic>
      <p:sp>
        <p:nvSpPr>
          <p:cNvPr id="10" name="TextBox 9"/>
          <p:cNvSpPr txBox="1"/>
          <p:nvPr/>
        </p:nvSpPr>
        <p:spPr>
          <a:xfrm>
            <a:off x="2339752" y="5229200"/>
            <a:ext cx="2088232" cy="923330"/>
          </a:xfrm>
          <a:prstGeom prst="rect">
            <a:avLst/>
          </a:prstGeom>
          <a:noFill/>
        </p:spPr>
        <p:txBody>
          <a:bodyPr wrap="square" rtlCol="0">
            <a:spAutoFit/>
          </a:bodyPr>
          <a:lstStyle/>
          <a:p>
            <a:r>
              <a:rPr lang="en-GB" b="1" dirty="0">
                <a:solidFill>
                  <a:srgbClr val="00316A"/>
                </a:solidFill>
              </a:rPr>
              <a:t>Graffiti </a:t>
            </a:r>
            <a:r>
              <a:rPr lang="en-GB" dirty="0">
                <a:solidFill>
                  <a:srgbClr val="00316A"/>
                </a:solidFill>
              </a:rPr>
              <a:t>is commonly seen around city centres</a:t>
            </a:r>
            <a:r>
              <a:rPr lang="en-GB" dirty="0"/>
              <a:t> </a:t>
            </a:r>
          </a:p>
        </p:txBody>
      </p:sp>
      <p:sp>
        <p:nvSpPr>
          <p:cNvPr id="2" name="TextBox 1"/>
          <p:cNvSpPr txBox="1"/>
          <p:nvPr/>
        </p:nvSpPr>
        <p:spPr>
          <a:xfrm rot="16200000">
            <a:off x="-385519" y="1013628"/>
            <a:ext cx="2304256" cy="276999"/>
          </a:xfrm>
          <a:prstGeom prst="rect">
            <a:avLst/>
          </a:prstGeom>
          <a:noFill/>
        </p:spPr>
        <p:txBody>
          <a:bodyPr wrap="square" rtlCol="0">
            <a:spAutoFit/>
          </a:bodyPr>
          <a:lstStyle/>
          <a:p>
            <a:r>
              <a:rPr lang="en-GB" sz="1200" dirty="0"/>
              <a:t>Photos © Archaeology Scotland</a:t>
            </a:r>
          </a:p>
        </p:txBody>
      </p:sp>
    </p:spTree>
    <p:extLst>
      <p:ext uri="{BB962C8B-B14F-4D97-AF65-F5344CB8AC3E}">
        <p14:creationId xmlns:p14="http://schemas.microsoft.com/office/powerpoint/2010/main" val="2361383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4579" r="4579"/>
          <a:stretch>
            <a:fillRect/>
          </a:stretch>
        </p:blipFill>
        <p:spPr>
          <a:xfrm>
            <a:off x="4771393" y="-1"/>
            <a:ext cx="3611894" cy="2708921"/>
          </a:xfrm>
        </p:spPr>
      </p:pic>
      <p:sp>
        <p:nvSpPr>
          <p:cNvPr id="4" name="Text Placeholder 3"/>
          <p:cNvSpPr>
            <a:spLocks noGrp="1"/>
          </p:cNvSpPr>
          <p:nvPr>
            <p:ph type="body" sz="half" idx="2"/>
          </p:nvPr>
        </p:nvSpPr>
        <p:spPr>
          <a:xfrm>
            <a:off x="4932040" y="2636912"/>
            <a:ext cx="3451247" cy="576064"/>
          </a:xfrm>
        </p:spPr>
        <p:txBody>
          <a:bodyPr>
            <a:normAutofit/>
          </a:bodyPr>
          <a:lstStyle/>
          <a:p>
            <a:r>
              <a:rPr lang="en-GB" dirty="0"/>
              <a:t>Photo credit: </a:t>
            </a:r>
            <a:r>
              <a:rPr lang="en-GB" u="sng" dirty="0">
                <a:hlinkClick r:id="rId4"/>
              </a:rPr>
              <a:t>Mile of Royalty</a:t>
            </a:r>
            <a:r>
              <a:rPr lang="en-GB" dirty="0"/>
              <a:t> by </a:t>
            </a:r>
            <a:r>
              <a:rPr lang="en-GB" u="sng" dirty="0">
                <a:hlinkClick r:id="rId5"/>
              </a:rPr>
              <a:t>Kevin Spencer </a:t>
            </a:r>
            <a:r>
              <a:rPr lang="en-GB" dirty="0"/>
              <a:t>/ </a:t>
            </a:r>
            <a:r>
              <a:rPr lang="en-GB" u="sng" dirty="0">
                <a:hlinkClick r:id="rId6"/>
              </a:rPr>
              <a:t>CC BY 2.0</a:t>
            </a:r>
            <a:endParaRPr lang="en-GB" dirty="0"/>
          </a:p>
          <a:p>
            <a:endParaRPr lang="en-GB" dirty="0"/>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0" y="-1"/>
            <a:ext cx="3594822" cy="4793096"/>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88024" y="3356687"/>
            <a:ext cx="3595263" cy="3499081"/>
          </a:xfrm>
          <a:prstGeom prst="rect">
            <a:avLst/>
          </a:prstGeom>
        </p:spPr>
      </p:pic>
      <p:sp>
        <p:nvSpPr>
          <p:cNvPr id="8" name="TextBox 7"/>
          <p:cNvSpPr txBox="1"/>
          <p:nvPr/>
        </p:nvSpPr>
        <p:spPr>
          <a:xfrm>
            <a:off x="0" y="4793095"/>
            <a:ext cx="3702834" cy="523220"/>
          </a:xfrm>
          <a:prstGeom prst="rect">
            <a:avLst/>
          </a:prstGeom>
          <a:noFill/>
        </p:spPr>
        <p:txBody>
          <a:bodyPr wrap="square" rtlCol="0">
            <a:spAutoFit/>
          </a:bodyPr>
          <a:lstStyle/>
          <a:p>
            <a:r>
              <a:rPr lang="en-GB" sz="1400" dirty="0"/>
              <a:t>Detail on the door, St Magnus Cathedral, Orkney © Archaeology Scotland</a:t>
            </a:r>
          </a:p>
        </p:txBody>
      </p:sp>
      <p:sp>
        <p:nvSpPr>
          <p:cNvPr id="9" name="TextBox 8"/>
          <p:cNvSpPr txBox="1"/>
          <p:nvPr/>
        </p:nvSpPr>
        <p:spPr>
          <a:xfrm>
            <a:off x="2699792" y="5475559"/>
            <a:ext cx="2088232" cy="738664"/>
          </a:xfrm>
          <a:prstGeom prst="rect">
            <a:avLst/>
          </a:prstGeom>
          <a:noFill/>
        </p:spPr>
        <p:txBody>
          <a:bodyPr wrap="square" rtlCol="0">
            <a:spAutoFit/>
          </a:bodyPr>
          <a:lstStyle/>
          <a:p>
            <a:r>
              <a:rPr lang="en-GB" sz="1400" dirty="0"/>
              <a:t>Gravestone, in St Magnus Cathedral, Orkney.</a:t>
            </a:r>
            <a:br>
              <a:rPr lang="en-GB" sz="1400" dirty="0"/>
            </a:br>
            <a:r>
              <a:rPr lang="en-GB" sz="1400" dirty="0"/>
              <a:t>© Archaeology Scotland</a:t>
            </a:r>
          </a:p>
        </p:txBody>
      </p:sp>
    </p:spTree>
    <p:extLst>
      <p:ext uri="{BB962C8B-B14F-4D97-AF65-F5344CB8AC3E}">
        <p14:creationId xmlns:p14="http://schemas.microsoft.com/office/powerpoint/2010/main" val="323216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Main Activity</a:t>
            </a:r>
          </a:p>
        </p:txBody>
      </p:sp>
      <p:sp>
        <p:nvSpPr>
          <p:cNvPr id="3" name="Content Placeholder 2"/>
          <p:cNvSpPr>
            <a:spLocks noGrp="1"/>
          </p:cNvSpPr>
          <p:nvPr>
            <p:ph idx="1"/>
          </p:nvPr>
        </p:nvSpPr>
        <p:spPr/>
        <p:txBody>
          <a:bodyPr>
            <a:normAutofit/>
          </a:bodyPr>
          <a:lstStyle/>
          <a:p>
            <a:pPr marL="0" indent="0">
              <a:buNone/>
            </a:pPr>
            <a:r>
              <a:rPr lang="en-GB" dirty="0"/>
              <a:t>Can you describe examples, in the area where you live, for each of these? </a:t>
            </a:r>
          </a:p>
          <a:p>
            <a:pPr marL="514350" indent="-514350">
              <a:buFont typeface="+mj-lt"/>
              <a:buAutoNum type="arabicPeriod"/>
            </a:pPr>
            <a:r>
              <a:rPr lang="en-GB" dirty="0"/>
              <a:t>Street layout / landscape</a:t>
            </a:r>
          </a:p>
          <a:p>
            <a:pPr marL="514350" indent="-514350">
              <a:buFont typeface="+mj-lt"/>
              <a:buAutoNum type="arabicPeriod"/>
            </a:pPr>
            <a:r>
              <a:rPr lang="en-GB" dirty="0"/>
              <a:t>Buildings</a:t>
            </a:r>
          </a:p>
          <a:p>
            <a:pPr marL="514350" indent="-514350">
              <a:buFont typeface="+mj-lt"/>
              <a:buAutoNum type="arabicPeriod"/>
            </a:pPr>
            <a:r>
              <a:rPr lang="en-GB" dirty="0"/>
              <a:t>Street furniture</a:t>
            </a:r>
          </a:p>
          <a:p>
            <a:pPr marL="514350" indent="-514350">
              <a:buFont typeface="+mj-lt"/>
              <a:buAutoNum type="arabicPeriod"/>
            </a:pPr>
            <a:r>
              <a:rPr lang="en-GB" dirty="0"/>
              <a:t>Decoration and signs</a:t>
            </a:r>
          </a:p>
          <a:p>
            <a:pPr marL="514350" indent="-514350">
              <a:buFont typeface="+mj-lt"/>
              <a:buAutoNum type="arabicPeriod"/>
            </a:pPr>
            <a:endParaRPr lang="en-GB" dirty="0"/>
          </a:p>
        </p:txBody>
      </p:sp>
    </p:spTree>
    <p:extLst>
      <p:ext uri="{BB962C8B-B14F-4D97-AF65-F5344CB8AC3E}">
        <p14:creationId xmlns:p14="http://schemas.microsoft.com/office/powerpoint/2010/main" val="121057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Linlithgow – on Past Map</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686" y="1772816"/>
            <a:ext cx="8287102" cy="3982948"/>
          </a:xfrm>
        </p:spPr>
      </p:pic>
    </p:spTree>
    <p:extLst>
      <p:ext uri="{BB962C8B-B14F-4D97-AF65-F5344CB8AC3E}">
        <p14:creationId xmlns:p14="http://schemas.microsoft.com/office/powerpoint/2010/main" val="380821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01461"/>
            <a:ext cx="8316415" cy="4358179"/>
          </a:xfrm>
        </p:spPr>
      </p:pic>
    </p:spTree>
    <p:extLst>
      <p:ext uri="{BB962C8B-B14F-4D97-AF65-F5344CB8AC3E}">
        <p14:creationId xmlns:p14="http://schemas.microsoft.com/office/powerpoint/2010/main" val="259931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building we’re in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573093"/>
            <a:ext cx="8332788" cy="4341944"/>
          </a:xfrm>
        </p:spPr>
      </p:pic>
    </p:spTree>
    <p:extLst>
      <p:ext uri="{BB962C8B-B14F-4D97-AF65-F5344CB8AC3E}">
        <p14:creationId xmlns:p14="http://schemas.microsoft.com/office/powerpoint/2010/main" val="1934751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Written information</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79" y="1556792"/>
            <a:ext cx="8347067" cy="4366158"/>
          </a:xfrm>
        </p:spPr>
      </p:pic>
    </p:spTree>
    <p:extLst>
      <p:ext uri="{BB962C8B-B14F-4D97-AF65-F5344CB8AC3E}">
        <p14:creationId xmlns:p14="http://schemas.microsoft.com/office/powerpoint/2010/main" val="2534306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11266"/>
            <a:ext cx="7499176" cy="1143000"/>
          </a:xfrm>
        </p:spPr>
        <p:txBody>
          <a:bodyPr/>
          <a:lstStyle/>
          <a:p>
            <a:r>
              <a:rPr lang="en-GB" dirty="0"/>
              <a:t>Introduction</a:t>
            </a:r>
          </a:p>
        </p:txBody>
      </p:sp>
      <p:sp>
        <p:nvSpPr>
          <p:cNvPr id="3" name="Content Placeholder 2"/>
          <p:cNvSpPr>
            <a:spLocks noGrp="1"/>
          </p:cNvSpPr>
          <p:nvPr>
            <p:ph idx="1"/>
          </p:nvPr>
        </p:nvSpPr>
        <p:spPr>
          <a:xfrm>
            <a:off x="179512" y="1196752"/>
            <a:ext cx="8153644" cy="4929411"/>
          </a:xfrm>
        </p:spPr>
        <p:txBody>
          <a:bodyPr>
            <a:normAutofit lnSpcReduction="10000"/>
          </a:bodyPr>
          <a:lstStyle/>
          <a:p>
            <a:r>
              <a:rPr lang="en-GB" sz="2800" dirty="0"/>
              <a:t>These pictures have been provided to get the group thinking about signs of evidence for the past in the areas in which they live.</a:t>
            </a:r>
          </a:p>
          <a:p>
            <a:r>
              <a:rPr lang="en-GB" sz="2800" dirty="0"/>
              <a:t>Look at these pictures of historic things to think about where similar examples exist in your neighbourhood.</a:t>
            </a:r>
          </a:p>
          <a:p>
            <a:r>
              <a:rPr lang="en-GB" sz="2800" dirty="0"/>
              <a:t>We have four types of evidence</a:t>
            </a:r>
          </a:p>
          <a:p>
            <a:pPr lvl="1"/>
            <a:r>
              <a:rPr lang="en-GB" sz="2400" dirty="0"/>
              <a:t>Landscape / layout (streets / parks / roads / rivers </a:t>
            </a:r>
            <a:r>
              <a:rPr lang="en-GB" sz="2400" dirty="0" err="1"/>
              <a:t>etc</a:t>
            </a:r>
            <a:r>
              <a:rPr lang="en-GB" sz="2400" dirty="0"/>
              <a:t>)</a:t>
            </a:r>
          </a:p>
          <a:p>
            <a:pPr lvl="1"/>
            <a:r>
              <a:rPr lang="en-GB" sz="2400" dirty="0"/>
              <a:t>Buildings</a:t>
            </a:r>
          </a:p>
          <a:p>
            <a:pPr lvl="1"/>
            <a:r>
              <a:rPr lang="en-GB" sz="2400" dirty="0"/>
              <a:t>Street furniture</a:t>
            </a:r>
          </a:p>
          <a:p>
            <a:pPr lvl="1"/>
            <a:r>
              <a:rPr lang="en-GB" sz="2400" dirty="0"/>
              <a:t>Signs and decoration</a:t>
            </a:r>
          </a:p>
          <a:p>
            <a:pPr lvl="1"/>
            <a:endParaRPr lang="en-GB" sz="2400" dirty="0"/>
          </a:p>
        </p:txBody>
      </p:sp>
    </p:spTree>
    <p:extLst>
      <p:ext uri="{BB962C8B-B14F-4D97-AF65-F5344CB8AC3E}">
        <p14:creationId xmlns:p14="http://schemas.microsoft.com/office/powerpoint/2010/main" val="3950041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7594103" cy="1800200"/>
          </a:xfrm>
        </p:spPr>
        <p:txBody>
          <a:bodyPr>
            <a:normAutofit fontScale="90000"/>
          </a:bodyPr>
          <a:lstStyle/>
          <a:p>
            <a:r>
              <a:rPr lang="en-GB" dirty="0"/>
              <a:t>the natural and built environment: the layout of your neighbourhood</a:t>
            </a:r>
          </a:p>
        </p:txBody>
      </p:sp>
      <p:sp>
        <p:nvSpPr>
          <p:cNvPr id="3" name="Text Placeholder 2"/>
          <p:cNvSpPr>
            <a:spLocks noGrp="1"/>
          </p:cNvSpPr>
          <p:nvPr>
            <p:ph type="body" idx="1"/>
          </p:nvPr>
        </p:nvSpPr>
        <p:spPr>
          <a:xfrm>
            <a:off x="323528" y="2420888"/>
            <a:ext cx="7810127" cy="3816424"/>
          </a:xfrm>
        </p:spPr>
        <p:txBody>
          <a:bodyPr>
            <a:normAutofit/>
          </a:bodyPr>
          <a:lstStyle/>
          <a:p>
            <a:r>
              <a:rPr lang="en-GB" dirty="0">
                <a:solidFill>
                  <a:schemeClr val="tx1"/>
                </a:solidFill>
              </a:rPr>
              <a:t>What physical features shape your area?  Are you beside the sea?  Are there rivers? Are there natural features such as mountains, hills and lochs which have affected where people can live and which influenced transport connections?</a:t>
            </a:r>
          </a:p>
          <a:p>
            <a:r>
              <a:rPr lang="en-GB" dirty="0">
                <a:solidFill>
                  <a:schemeClr val="tx1"/>
                </a:solidFill>
              </a:rPr>
              <a:t>Can you see evidence of transport around your area? Roads, most likely, but are there harbours, canals, railways as well?</a:t>
            </a:r>
          </a:p>
          <a:p>
            <a:r>
              <a:rPr lang="en-GB" dirty="0">
                <a:solidFill>
                  <a:schemeClr val="tx1"/>
                </a:solidFill>
              </a:rPr>
              <a:t>Can you find evidence of how people coped with natural features when they presented obstacles to travel?  Did they tunnel through hills?  Are there bridges over rivers?</a:t>
            </a:r>
          </a:p>
          <a:p>
            <a:r>
              <a:rPr lang="en-GB" dirty="0">
                <a:solidFill>
                  <a:schemeClr val="tx1"/>
                </a:solidFill>
              </a:rPr>
              <a:t>Is there evidence of changes in modes of transport?</a:t>
            </a:r>
          </a:p>
        </p:txBody>
      </p:sp>
    </p:spTree>
    <p:extLst>
      <p:ext uri="{BB962C8B-B14F-4D97-AF65-F5344CB8AC3E}">
        <p14:creationId xmlns:p14="http://schemas.microsoft.com/office/powerpoint/2010/main" val="3112944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9476" y="2852936"/>
            <a:ext cx="4379037" cy="566738"/>
          </a:xfrm>
        </p:spPr>
        <p:txBody>
          <a:bodyPr>
            <a:noAutofit/>
          </a:bodyPr>
          <a:lstStyle/>
          <a:p>
            <a:r>
              <a:rPr lang="en-GB" sz="4000" dirty="0"/>
              <a:t>Landscape features</a:t>
            </a:r>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11015"/>
          <a:stretch/>
        </p:blipFill>
        <p:spPr>
          <a:xfrm>
            <a:off x="4768254" y="3501008"/>
            <a:ext cx="3567018" cy="25451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r="19354"/>
          <a:stretch/>
        </p:blipFill>
        <p:spPr>
          <a:xfrm>
            <a:off x="58406" y="3501008"/>
            <a:ext cx="4015311" cy="25451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17" y="53269"/>
            <a:ext cx="4038131" cy="2675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3289880" y="6237312"/>
            <a:ext cx="4176464" cy="577081"/>
          </a:xfrm>
          <a:prstGeom prst="rect">
            <a:avLst/>
          </a:prstGeom>
          <a:noFill/>
        </p:spPr>
        <p:txBody>
          <a:bodyPr wrap="square" rtlCol="0">
            <a:spAutoFit/>
          </a:bodyPr>
          <a:lstStyle/>
          <a:p>
            <a:r>
              <a:rPr lang="en-GB" sz="1050" dirty="0"/>
              <a:t>Photo 1: Photo credit: </a:t>
            </a:r>
            <a:r>
              <a:rPr lang="en-GB" sz="1050" u="sng" dirty="0" err="1">
                <a:hlinkClick r:id="rId6"/>
              </a:rPr>
              <a:t>patrickfranzis</a:t>
            </a:r>
            <a:r>
              <a:rPr lang="en-GB" sz="1050" dirty="0"/>
              <a:t> via </a:t>
            </a:r>
            <a:r>
              <a:rPr lang="en-GB" sz="1050" dirty="0">
                <a:hlinkClick r:id="rId7"/>
              </a:rPr>
              <a:t>Foter.com</a:t>
            </a:r>
            <a:r>
              <a:rPr lang="en-GB" sz="1050" dirty="0"/>
              <a:t> / </a:t>
            </a:r>
            <a:r>
              <a:rPr lang="en-GB" sz="1050" dirty="0">
                <a:hlinkClick r:id="rId8"/>
              </a:rPr>
              <a:t>CC BY-NC-ND</a:t>
            </a:r>
            <a:r>
              <a:rPr lang="en-GB" sz="1050" dirty="0"/>
              <a:t>;;  Eyemouth Harbour  © </a:t>
            </a:r>
            <a:r>
              <a:rPr lang="en-GB" sz="1050" dirty="0">
                <a:hlinkClick r:id="rId9" tooltip="View profile"/>
              </a:rPr>
              <a:t>Kevin Rae</a:t>
            </a:r>
            <a:r>
              <a:rPr lang="en-GB" sz="1050" dirty="0"/>
              <a:t> (</a:t>
            </a:r>
            <a:r>
              <a:rPr lang="en-GB" sz="1050" dirty="0">
                <a:hlinkClick r:id="rId10"/>
              </a:rPr>
              <a:t>cc-by-</a:t>
            </a:r>
            <a:r>
              <a:rPr lang="en-GB" sz="1050" dirty="0" err="1">
                <a:hlinkClick r:id="rId10"/>
              </a:rPr>
              <a:t>sa</a:t>
            </a:r>
            <a:r>
              <a:rPr lang="en-GB" sz="1050" dirty="0">
                <a:hlinkClick r:id="rId10"/>
              </a:rPr>
              <a:t>/2.0</a:t>
            </a:r>
            <a:r>
              <a:rPr lang="en-GB" sz="1050" dirty="0"/>
              <a:t>) ; other photos © Archaeology Scotland</a:t>
            </a:r>
          </a:p>
        </p:txBody>
      </p:sp>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68254" y="53269"/>
            <a:ext cx="3567017" cy="2675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8521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211961" y="1844823"/>
            <a:ext cx="2088232" cy="720081"/>
          </a:xfrm>
        </p:spPr>
        <p:txBody>
          <a:bodyPr/>
          <a:lstStyle/>
          <a:p>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701" b="13619"/>
          <a:stretch/>
        </p:blipFill>
        <p:spPr>
          <a:xfrm>
            <a:off x="4331873" y="3276694"/>
            <a:ext cx="3995023" cy="22656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179512" y="5542368"/>
            <a:ext cx="8208912" cy="523220"/>
          </a:xfrm>
          <a:prstGeom prst="rect">
            <a:avLst/>
          </a:prstGeom>
          <a:noFill/>
        </p:spPr>
        <p:txBody>
          <a:bodyPr wrap="square" rtlCol="0">
            <a:spAutoFit/>
          </a:bodyPr>
          <a:lstStyle/>
          <a:p>
            <a:r>
              <a:rPr lang="en-GB" sz="2800" dirty="0">
                <a:solidFill>
                  <a:srgbClr val="00316A"/>
                </a:solidFill>
              </a:rPr>
              <a:t>Are there any old, or special buildings in your area?</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4264" r="22552"/>
          <a:stretch/>
        </p:blipFill>
        <p:spPr>
          <a:xfrm>
            <a:off x="323528" y="3276694"/>
            <a:ext cx="2148103" cy="2255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619151" y="-18239"/>
            <a:ext cx="2592288" cy="707886"/>
          </a:xfrm>
          <a:prstGeom prst="rect">
            <a:avLst/>
          </a:prstGeom>
          <a:noFill/>
        </p:spPr>
        <p:txBody>
          <a:bodyPr wrap="square" rtlCol="0">
            <a:spAutoFit/>
          </a:bodyPr>
          <a:lstStyle/>
          <a:p>
            <a:r>
              <a:rPr lang="en-GB" sz="4000" b="1" cap="all" dirty="0">
                <a:solidFill>
                  <a:srgbClr val="00316A"/>
                </a:solidFill>
              </a:rPr>
              <a:t>Buildings</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697249"/>
            <a:ext cx="3183534" cy="2387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542" y="94675"/>
            <a:ext cx="3986968" cy="29902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4204765" y="6065588"/>
            <a:ext cx="4080918"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rgbClr val="00316A"/>
                </a:solidFill>
              </a:rPr>
              <a:t>Sheep’s </a:t>
            </a:r>
            <a:r>
              <a:rPr lang="en-GB" sz="1400" dirty="0" err="1">
                <a:solidFill>
                  <a:srgbClr val="00316A"/>
                </a:solidFill>
              </a:rPr>
              <a:t>Heid</a:t>
            </a:r>
            <a:r>
              <a:rPr lang="en-GB" sz="1400" dirty="0">
                <a:solidFill>
                  <a:srgbClr val="00316A"/>
                </a:solidFill>
              </a:rPr>
              <a:t> Inn (very old restaurant in Edinburgh); Kelso Abbey; Edinburgh Castle; </a:t>
            </a:r>
            <a:r>
              <a:rPr lang="en-GB" sz="1400" dirty="0" err="1">
                <a:solidFill>
                  <a:srgbClr val="00316A"/>
                </a:solidFill>
              </a:rPr>
              <a:t>Doocot</a:t>
            </a:r>
            <a:r>
              <a:rPr lang="en-GB" sz="1400" dirty="0">
                <a:solidFill>
                  <a:srgbClr val="00316A"/>
                </a:solidFill>
              </a:rPr>
              <a:t>, East Lothian; </a:t>
            </a:r>
            <a:r>
              <a:rPr lang="en-GB" sz="1400" dirty="0" err="1">
                <a:solidFill>
                  <a:srgbClr val="00316A"/>
                </a:solidFill>
              </a:rPr>
              <a:t>Lochore</a:t>
            </a:r>
            <a:r>
              <a:rPr lang="en-GB" sz="1400" dirty="0">
                <a:solidFill>
                  <a:srgbClr val="00316A"/>
                </a:solidFill>
              </a:rPr>
              <a:t> Castle;.  All © Archaeology Scotland.</a:t>
            </a: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2353" y="3276694"/>
            <a:ext cx="1699255" cy="22656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7717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260648"/>
            <a:ext cx="3672408" cy="2592288"/>
          </a:xfrm>
        </p:spPr>
        <p:txBody>
          <a:bodyPr>
            <a:normAutofit/>
          </a:bodyPr>
          <a:lstStyle/>
          <a:p>
            <a:r>
              <a:rPr lang="en-GB" sz="2800" dirty="0"/>
              <a:t>Old and interesting buildings often have a blue plaque on them to explain their history.</a:t>
            </a:r>
          </a:p>
        </p:txBody>
      </p:sp>
      <p:pic>
        <p:nvPicPr>
          <p:cNvPr id="5" name="Picture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779912" y="3321957"/>
            <a:ext cx="4644008" cy="3534585"/>
          </a:xfrm>
        </p:spPr>
      </p:pic>
      <p:pic>
        <p:nvPicPr>
          <p:cNvPr id="3" name="Content Placeholder 2"/>
          <p:cNvPicPr>
            <a:picLocks noGrp="1" noChangeAspect="1"/>
          </p:cNvPicPr>
          <p:nvPr>
            <p:ph sz="half" idx="2"/>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0" y="3171"/>
            <a:ext cx="4427984" cy="3313023"/>
          </a:xfrm>
        </p:spPr>
      </p:pic>
      <p:cxnSp>
        <p:nvCxnSpPr>
          <p:cNvPr id="6" name="Straight Arrow Connector 5"/>
          <p:cNvCxnSpPr/>
          <p:nvPr/>
        </p:nvCxnSpPr>
        <p:spPr>
          <a:xfrm flipH="1" flipV="1">
            <a:off x="3275856" y="2564904"/>
            <a:ext cx="2376264" cy="302433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7" name="TextBox 6"/>
          <p:cNvSpPr txBox="1"/>
          <p:nvPr/>
        </p:nvSpPr>
        <p:spPr>
          <a:xfrm>
            <a:off x="323528" y="3717032"/>
            <a:ext cx="3096344" cy="1938992"/>
          </a:xfrm>
          <a:prstGeom prst="rect">
            <a:avLst/>
          </a:prstGeom>
          <a:noFill/>
        </p:spPr>
        <p:txBody>
          <a:bodyPr wrap="square" rtlCol="0">
            <a:spAutoFit/>
          </a:bodyPr>
          <a:lstStyle/>
          <a:p>
            <a:r>
              <a:rPr lang="en-GB" sz="2000" b="1" dirty="0"/>
              <a:t>Rock Cottage</a:t>
            </a:r>
          </a:p>
          <a:p>
            <a:r>
              <a:rPr lang="en-GB" sz="2000" dirty="0"/>
              <a:t>16</a:t>
            </a:r>
            <a:r>
              <a:rPr lang="en-GB" sz="2000" baseline="30000" dirty="0"/>
              <a:t>th</a:t>
            </a:r>
            <a:r>
              <a:rPr lang="en-GB" sz="2000" dirty="0"/>
              <a:t> Century</a:t>
            </a:r>
          </a:p>
          <a:p>
            <a:r>
              <a:rPr lang="en-GB" sz="2000" dirty="0"/>
              <a:t>Oldest house in Portobello</a:t>
            </a:r>
          </a:p>
          <a:p>
            <a:r>
              <a:rPr lang="en-GB" sz="2000" dirty="0"/>
              <a:t>Salt produced on this site at Joppa Salt Pans  </a:t>
            </a:r>
          </a:p>
          <a:p>
            <a:r>
              <a:rPr lang="en-GB" sz="2000" dirty="0"/>
              <a:t>1630 - 1953</a:t>
            </a:r>
          </a:p>
        </p:txBody>
      </p:sp>
      <p:sp>
        <p:nvSpPr>
          <p:cNvPr id="8" name="Rectangular Callout 7"/>
          <p:cNvSpPr/>
          <p:nvPr/>
        </p:nvSpPr>
        <p:spPr>
          <a:xfrm>
            <a:off x="179512" y="3645024"/>
            <a:ext cx="3384376" cy="2160240"/>
          </a:xfrm>
          <a:prstGeom prst="wedgeRectCallout">
            <a:avLst>
              <a:gd name="adj1" fmla="val -2659"/>
              <a:gd name="adj2" fmla="val -6019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7116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21997" r="15721"/>
          <a:stretch/>
        </p:blipFill>
        <p:spPr>
          <a:xfrm>
            <a:off x="3883012" y="26996"/>
            <a:ext cx="2813292" cy="25235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0" y="3429000"/>
            <a:ext cx="5456355" cy="781017"/>
          </a:xfrm>
        </p:spPr>
        <p:txBody>
          <a:bodyPr>
            <a:normAutofit/>
          </a:bodyPr>
          <a:lstStyle/>
          <a:p>
            <a:r>
              <a:rPr lang="en-GB" dirty="0"/>
              <a:t>Street Furniture</a:t>
            </a:r>
          </a:p>
        </p:txBody>
      </p:sp>
      <p:sp>
        <p:nvSpPr>
          <p:cNvPr id="3" name="Text Placeholder 2"/>
          <p:cNvSpPr>
            <a:spLocks noGrp="1"/>
          </p:cNvSpPr>
          <p:nvPr>
            <p:ph type="body" idx="1"/>
          </p:nvPr>
        </p:nvSpPr>
        <p:spPr>
          <a:xfrm>
            <a:off x="0" y="3958230"/>
            <a:ext cx="5601617" cy="1649885"/>
          </a:xfrm>
        </p:spPr>
        <p:txBody>
          <a:bodyPr>
            <a:normAutofit fontScale="92500"/>
          </a:bodyPr>
          <a:lstStyle/>
          <a:p>
            <a:r>
              <a:rPr lang="en-GB" sz="2400" dirty="0">
                <a:solidFill>
                  <a:srgbClr val="00316A"/>
                </a:solidFill>
              </a:rPr>
              <a:t>Street furniture is anything you find on the street – functional or decorative - for example:</a:t>
            </a:r>
          </a:p>
          <a:p>
            <a:pPr lvl="1"/>
            <a:r>
              <a:rPr lang="en-GB" sz="2400" dirty="0">
                <a:solidFill>
                  <a:srgbClr val="00316A"/>
                </a:solidFill>
              </a:rPr>
              <a:t>Post boxes, Telephone boxes, Benches</a:t>
            </a:r>
          </a:p>
          <a:p>
            <a:pPr lvl="1"/>
            <a:r>
              <a:rPr lang="en-GB" sz="2400" dirty="0">
                <a:solidFill>
                  <a:srgbClr val="00316A"/>
                </a:solidFill>
              </a:rPr>
              <a:t>Statues, Memorials, Flower arrangements</a:t>
            </a:r>
            <a:r>
              <a:rPr lang="en-GB" sz="2400" dirty="0">
                <a:solidFill>
                  <a:schemeClr val="tx1"/>
                </a:solidFill>
              </a:rPr>
              <a:t>.</a:t>
            </a:r>
          </a:p>
        </p:txBody>
      </p:sp>
      <p:pic>
        <p:nvPicPr>
          <p:cNvPr id="4" name="Picture Placeholder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6096" y="2900248"/>
            <a:ext cx="2948531" cy="3931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0" y="5634826"/>
            <a:ext cx="5292080"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solidFill>
                  <a:srgbClr val="00316A"/>
                </a:solidFill>
              </a:rPr>
              <a:t>Login’s Well, Stromness; Penguins, Dundee; Olympics 2012 gold post-box, Edinburgh; Stromness  Museum phone kiosk, Orkney.</a:t>
            </a:r>
          </a:p>
        </p:txBody>
      </p:sp>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7945" t="-2142" r="17923" b="2142"/>
          <a:stretch/>
        </p:blipFill>
        <p:spPr>
          <a:xfrm>
            <a:off x="6793668" y="26996"/>
            <a:ext cx="1547327" cy="18938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35" y="26996"/>
            <a:ext cx="3686531" cy="31409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34778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70926"/>
            <a:ext cx="3531685" cy="1476176"/>
          </a:xfrm>
        </p:spPr>
        <p:txBody>
          <a:bodyPr>
            <a:normAutofit/>
          </a:bodyPr>
          <a:lstStyle/>
          <a:p>
            <a:r>
              <a:rPr lang="en-GB" dirty="0"/>
              <a:t>Street furniture:</a:t>
            </a:r>
            <a:br>
              <a:rPr lang="en-GB" dirty="0"/>
            </a:br>
            <a:r>
              <a:rPr lang="en-GB" sz="1400" b="0" dirty="0"/>
              <a:t>Sculpture  on site of former ship yard, Clydebank; Desperate Dan statue, Dundee; war memorial, Musselburgh; railings, Musselburgh; dog statue, Edinburgh.  </a:t>
            </a:r>
          </a:p>
        </p:txBody>
      </p:sp>
      <p:sp>
        <p:nvSpPr>
          <p:cNvPr id="4" name="Text Placeholder 3"/>
          <p:cNvSpPr>
            <a:spLocks noGrp="1"/>
          </p:cNvSpPr>
          <p:nvPr>
            <p:ph type="body" sz="half" idx="2"/>
          </p:nvPr>
        </p:nvSpPr>
        <p:spPr/>
        <p:txBody>
          <a:bodyPr/>
          <a:lstStyle/>
          <a:p>
            <a:endParaRPr lang="en-GB" dirty="0"/>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4355975" y="6784"/>
            <a:ext cx="3700004" cy="3164142"/>
          </a:xfr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2109" y="3170926"/>
            <a:ext cx="2765305" cy="3687074"/>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 y="-1"/>
            <a:ext cx="4354553" cy="3170927"/>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1685" y="3170926"/>
            <a:ext cx="2060424" cy="3687074"/>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4647102"/>
            <a:ext cx="3531686" cy="2256033"/>
          </a:xfrm>
          <a:prstGeom prst="rect">
            <a:avLst/>
          </a:prstGeom>
        </p:spPr>
      </p:pic>
      <p:sp>
        <p:nvSpPr>
          <p:cNvPr id="3" name="TextBox 2"/>
          <p:cNvSpPr txBox="1"/>
          <p:nvPr/>
        </p:nvSpPr>
        <p:spPr>
          <a:xfrm rot="5400000">
            <a:off x="6876604" y="1400796"/>
            <a:ext cx="2592288" cy="369332"/>
          </a:xfrm>
          <a:prstGeom prst="rect">
            <a:avLst/>
          </a:prstGeom>
          <a:noFill/>
        </p:spPr>
        <p:txBody>
          <a:bodyPr wrap="square" rtlCol="0">
            <a:spAutoFit/>
          </a:bodyPr>
          <a:lstStyle/>
          <a:p>
            <a:r>
              <a:rPr lang="en-GB" dirty="0"/>
              <a:t>© Archaeology Scotland</a:t>
            </a:r>
          </a:p>
        </p:txBody>
      </p:sp>
    </p:spTree>
    <p:extLst>
      <p:ext uri="{BB962C8B-B14F-4D97-AF65-F5344CB8AC3E}">
        <p14:creationId xmlns:p14="http://schemas.microsoft.com/office/powerpoint/2010/main" val="199272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556792"/>
            <a:ext cx="7594103" cy="1362075"/>
          </a:xfrm>
        </p:spPr>
        <p:txBody>
          <a:bodyPr/>
          <a:lstStyle/>
          <a:p>
            <a:r>
              <a:rPr lang="en-GB" dirty="0"/>
              <a:t>decoration</a:t>
            </a:r>
          </a:p>
        </p:txBody>
      </p:sp>
      <p:sp>
        <p:nvSpPr>
          <p:cNvPr id="3" name="Text Placeholder 2"/>
          <p:cNvSpPr>
            <a:spLocks noGrp="1"/>
          </p:cNvSpPr>
          <p:nvPr>
            <p:ph type="body" idx="1"/>
          </p:nvPr>
        </p:nvSpPr>
        <p:spPr/>
        <p:txBody>
          <a:bodyPr/>
          <a:lstStyle/>
          <a:p>
            <a:r>
              <a:rPr lang="en-GB" dirty="0">
                <a:solidFill>
                  <a:schemeClr val="tx1"/>
                </a:solidFill>
              </a:rPr>
              <a:t>Decoration includes anything you find on walls and buildings – from street names, to adverts to graffiti – often old painted signs can be seen on buildings that have since changed their use.</a:t>
            </a:r>
          </a:p>
        </p:txBody>
      </p:sp>
    </p:spTree>
    <p:extLst>
      <p:ext uri="{BB962C8B-B14F-4D97-AF65-F5344CB8AC3E}">
        <p14:creationId xmlns:p14="http://schemas.microsoft.com/office/powerpoint/2010/main" val="131172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Heritage Hero Award">
      <a:dk1>
        <a:sysClr val="windowText" lastClr="000000"/>
      </a:dk1>
      <a:lt1>
        <a:sysClr val="window" lastClr="FFFFFF"/>
      </a:lt1>
      <a:dk2>
        <a:srgbClr val="00316A"/>
      </a:dk2>
      <a:lt2>
        <a:srgbClr val="EEECE1"/>
      </a:lt2>
      <a:accent1>
        <a:srgbClr val="00316A"/>
      </a:accent1>
      <a:accent2>
        <a:srgbClr val="C3A571"/>
      </a:accent2>
      <a:accent3>
        <a:srgbClr val="CC9900"/>
      </a:accent3>
      <a:accent4>
        <a:srgbClr val="B0B0B0"/>
      </a:accent4>
      <a:accent5>
        <a:srgbClr val="523F69"/>
      </a:accent5>
      <a:accent6>
        <a:srgbClr val="006400"/>
      </a:accent6>
      <a:hlink>
        <a:srgbClr val="00316A"/>
      </a:hlink>
      <a:folHlink>
        <a:srgbClr val="C3A57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eritage Hero Award">
    <a:dk1>
      <a:sysClr val="windowText" lastClr="000000"/>
    </a:dk1>
    <a:lt1>
      <a:sysClr val="window" lastClr="FFFFFF"/>
    </a:lt1>
    <a:dk2>
      <a:srgbClr val="00316A"/>
    </a:dk2>
    <a:lt2>
      <a:srgbClr val="EEECE1"/>
    </a:lt2>
    <a:accent1>
      <a:srgbClr val="00316A"/>
    </a:accent1>
    <a:accent2>
      <a:srgbClr val="C3A571"/>
    </a:accent2>
    <a:accent3>
      <a:srgbClr val="CC9900"/>
    </a:accent3>
    <a:accent4>
      <a:srgbClr val="B0B0B0"/>
    </a:accent4>
    <a:accent5>
      <a:srgbClr val="523F69"/>
    </a:accent5>
    <a:accent6>
      <a:srgbClr val="006400"/>
    </a:accent6>
    <a:hlink>
      <a:srgbClr val="00316A"/>
    </a:hlink>
    <a:folHlink>
      <a:srgbClr val="C3A57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507C7CF0E38BD4B8E4DD60ED7BCFE16" ma:contentTypeVersion="11" ma:contentTypeDescription="Create a new document." ma:contentTypeScope="" ma:versionID="6870e37977e1aef7ad6923efa9483373">
  <xsd:schema xmlns:xsd="http://www.w3.org/2001/XMLSchema" xmlns:xs="http://www.w3.org/2001/XMLSchema" xmlns:p="http://schemas.microsoft.com/office/2006/metadata/properties" xmlns:ns2="ba583caf-eded-414f-bfd5-5cef799129a5" xmlns:ns3="f34e3a75-a05d-460d-911a-6ccc42a5de84" targetNamespace="http://schemas.microsoft.com/office/2006/metadata/properties" ma:root="true" ma:fieldsID="a7c2ac7d13944bfd253f338e25f6b0fc" ns2:_="" ns3:_="">
    <xsd:import namespace="ba583caf-eded-414f-bfd5-5cef799129a5"/>
    <xsd:import namespace="f34e3a75-a05d-460d-911a-6ccc42a5de8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preview"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583caf-eded-414f-bfd5-5cef799129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preview" ma:index="18" nillable="true" ma:displayName="preview" ma:format="Image" ma:internalName="preview">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34e3a75-a05d-460d-911a-6ccc42a5de8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review xmlns="ba583caf-eded-414f-bfd5-5cef799129a5">
      <Url xsi:nil="true"/>
      <Description xsi:nil="true"/>
    </preview>
  </documentManagement>
</p:properties>
</file>

<file path=customXml/itemProps1.xml><?xml version="1.0" encoding="utf-8"?>
<ds:datastoreItem xmlns:ds="http://schemas.openxmlformats.org/officeDocument/2006/customXml" ds:itemID="{50D195FB-C8C6-4107-B878-FE1675814D37}">
  <ds:schemaRefs>
    <ds:schemaRef ds:uri="http://schemas.microsoft.com/sharepoint/v3/contenttype/forms"/>
  </ds:schemaRefs>
</ds:datastoreItem>
</file>

<file path=customXml/itemProps2.xml><?xml version="1.0" encoding="utf-8"?>
<ds:datastoreItem xmlns:ds="http://schemas.openxmlformats.org/officeDocument/2006/customXml" ds:itemID="{E04F54C1-CD04-49F9-8328-5DCCA687A8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583caf-eded-414f-bfd5-5cef799129a5"/>
    <ds:schemaRef ds:uri="f34e3a75-a05d-460d-911a-6ccc42a5de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3D6C5E-DC18-45B4-9D1B-24786D4DA076}">
  <ds:schemaRefs>
    <ds:schemaRef ds:uri="http://schemas.microsoft.com/office/2006/metadata/properties"/>
    <ds:schemaRef ds:uri="http://schemas.microsoft.com/office/infopath/2007/PartnerControls"/>
    <ds:schemaRef ds:uri="ba583caf-eded-414f-bfd5-5cef799129a5"/>
  </ds:schemaRefs>
</ds:datastoreItem>
</file>

<file path=docProps/app.xml><?xml version="1.0" encoding="utf-8"?>
<Properties xmlns="http://schemas.openxmlformats.org/officeDocument/2006/extended-properties" xmlns:vt="http://schemas.openxmlformats.org/officeDocument/2006/docPropsVTypes">
  <Template/>
  <TotalTime>4686</TotalTime>
  <Words>501</Words>
  <Application>Microsoft Office PowerPoint</Application>
  <PresentationFormat>On-screen Show (4:3)</PresentationFormat>
  <Paragraphs>57</Paragraphs>
  <Slides>16</Slides>
  <Notes>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1_Office Theme</vt:lpstr>
      <vt:lpstr>PowerPoint Presentation</vt:lpstr>
      <vt:lpstr>Introduction</vt:lpstr>
      <vt:lpstr>the natural and built environment: the layout of your neighbourhood</vt:lpstr>
      <vt:lpstr>Landscape features</vt:lpstr>
      <vt:lpstr>PowerPoint Presentation</vt:lpstr>
      <vt:lpstr>Old and interesting buildings often have a blue plaque on them to explain their history.</vt:lpstr>
      <vt:lpstr>Street Furniture</vt:lpstr>
      <vt:lpstr>Street furniture: Sculpture  on site of former ship yard, Clydebank; Desperate Dan statue, Dundee; war memorial, Musselburgh; railings, Musselburgh; dog statue, Edinburgh.  </vt:lpstr>
      <vt:lpstr>decoration</vt:lpstr>
      <vt:lpstr>PowerPoint Presentation</vt:lpstr>
      <vt:lpstr>PowerPoint Presentation</vt:lpstr>
      <vt:lpstr>Main Activity</vt:lpstr>
      <vt:lpstr>Linlithgow – on Past Map</vt:lpstr>
      <vt:lpstr>PowerPoint Presentation</vt:lpstr>
      <vt:lpstr>The building we’re in</vt:lpstr>
      <vt:lpstr>Written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are we?</dc:title>
  <dc:creator>Catherine Knops</dc:creator>
  <cp:lastModifiedBy>Jennifer Thoms</cp:lastModifiedBy>
  <cp:revision>257</cp:revision>
  <cp:lastPrinted>2017-10-04T15:31:56Z</cp:lastPrinted>
  <dcterms:created xsi:type="dcterms:W3CDTF">2013-02-01T11:09:35Z</dcterms:created>
  <dcterms:modified xsi:type="dcterms:W3CDTF">2022-09-01T23:06:19Z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0x0101004507C7CF0E38BD4B8E4DD60ED7BCFE16</vt:lpwstr>
  </property>
</Properties>
</file>