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handoutMasterIdLst>
    <p:handoutMasterId r:id="rId20"/>
  </p:handoutMasterIdLst>
  <p:sldIdLst>
    <p:sldId id="257" r:id="rId5"/>
    <p:sldId id="344" r:id="rId6"/>
    <p:sldId id="346" r:id="rId7"/>
    <p:sldId id="354" r:id="rId8"/>
    <p:sldId id="356" r:id="rId9"/>
    <p:sldId id="355" r:id="rId10"/>
    <p:sldId id="363" r:id="rId11"/>
    <p:sldId id="358" r:id="rId12"/>
    <p:sldId id="357" r:id="rId13"/>
    <p:sldId id="359" r:id="rId14"/>
    <p:sldId id="362" r:id="rId15"/>
    <p:sldId id="361" r:id="rId16"/>
    <p:sldId id="360" r:id="rId17"/>
    <p:sldId id="364"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16A"/>
    <a:srgbClr val="C3A5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0141" autoAdjust="0"/>
  </p:normalViewPr>
  <p:slideViewPr>
    <p:cSldViewPr>
      <p:cViewPr varScale="1">
        <p:scale>
          <a:sx n="52" d="100"/>
          <a:sy n="52" d="100"/>
        </p:scale>
        <p:origin x="-653"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2FFBE5A-4140-4DB4-973C-6BC992E7DD4D}" type="datetimeFigureOut">
              <a:rPr lang="en-GB" smtClean="0"/>
              <a:t>01/09/2022</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DE3EE40-E372-4340-9302-06C9DAC3BF10}" type="slidenum">
              <a:rPr lang="en-GB" smtClean="0"/>
              <a:t>‹#›</a:t>
            </a:fld>
            <a:endParaRPr lang="en-GB"/>
          </a:p>
        </p:txBody>
      </p:sp>
    </p:spTree>
    <p:extLst>
      <p:ext uri="{BB962C8B-B14F-4D97-AF65-F5344CB8AC3E}">
        <p14:creationId xmlns:p14="http://schemas.microsoft.com/office/powerpoint/2010/main" val="9636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CB41556-F1B5-4105-8CEC-E0B1A54F2F1C}" type="datetimeFigureOut">
              <a:rPr lang="en-GB" smtClean="0"/>
              <a:pPr/>
              <a:t>01/09/2022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80D1DD5-0AE9-4801-A55B-7540F1578F01}" type="slidenum">
              <a:rPr lang="en-GB" smtClean="0"/>
              <a:pPr/>
              <a:t>‹#›</a:t>
            </a:fld>
            <a:endParaRPr lang="en-GB"/>
          </a:p>
        </p:txBody>
      </p:sp>
    </p:spTree>
    <p:extLst>
      <p:ext uri="{BB962C8B-B14F-4D97-AF65-F5344CB8AC3E}">
        <p14:creationId xmlns:p14="http://schemas.microsoft.com/office/powerpoint/2010/main" val="132274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1</a:t>
            </a:fld>
            <a:endParaRPr lang="en-GB"/>
          </a:p>
        </p:txBody>
      </p:sp>
    </p:spTree>
    <p:extLst>
      <p:ext uri="{BB962C8B-B14F-4D97-AF65-F5344CB8AC3E}">
        <p14:creationId xmlns:p14="http://schemas.microsoft.com/office/powerpoint/2010/main" val="119635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80D1DD5-0AE9-4801-A55B-7540F1578F01}" type="slidenum">
              <a:rPr lang="en-GB" smtClean="0"/>
              <a:pPr/>
              <a:t>3</a:t>
            </a:fld>
            <a:endParaRPr lang="en-GB"/>
          </a:p>
        </p:txBody>
      </p:sp>
    </p:spTree>
    <p:extLst>
      <p:ext uri="{BB962C8B-B14F-4D97-AF65-F5344CB8AC3E}">
        <p14:creationId xmlns:p14="http://schemas.microsoft.com/office/powerpoint/2010/main" val="1670426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316A"/>
                </a:solidFill>
              </a:rPr>
              <a:t>.</a:t>
            </a:r>
            <a:r>
              <a:rPr lang="en-GB" sz="1200" dirty="0">
                <a:solidFill>
                  <a:srgbClr val="FF0000"/>
                </a:solidFill>
              </a:rPr>
              <a:t>{make the word ‘links’ an actual link}</a:t>
            </a:r>
          </a:p>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4</a:t>
            </a:fld>
            <a:endParaRPr lang="en-GB"/>
          </a:p>
        </p:txBody>
      </p:sp>
    </p:spTree>
    <p:extLst>
      <p:ext uri="{BB962C8B-B14F-4D97-AF65-F5344CB8AC3E}">
        <p14:creationId xmlns:p14="http://schemas.microsoft.com/office/powerpoint/2010/main" val="354036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10</a:t>
            </a:fld>
            <a:endParaRPr lang="en-GB"/>
          </a:p>
        </p:txBody>
      </p:sp>
    </p:spTree>
    <p:extLst>
      <p:ext uri="{BB962C8B-B14F-4D97-AF65-F5344CB8AC3E}">
        <p14:creationId xmlns:p14="http://schemas.microsoft.com/office/powerpoint/2010/main" val="1321430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Look for a photo of this tha</a:t>
            </a:r>
            <a:r>
              <a:rPr lang="en-GB" baseline="0" dirty="0"/>
              <a:t>t shows it going under the road</a:t>
            </a:r>
            <a:endParaRPr lang="en-GB" dirty="0"/>
          </a:p>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13</a:t>
            </a:fld>
            <a:endParaRPr lang="en-GB"/>
          </a:p>
        </p:txBody>
      </p:sp>
    </p:spTree>
    <p:extLst>
      <p:ext uri="{BB962C8B-B14F-4D97-AF65-F5344CB8AC3E}">
        <p14:creationId xmlns:p14="http://schemas.microsoft.com/office/powerpoint/2010/main" val="394000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958523"/>
            <a:ext cx="7772400" cy="891530"/>
          </a:xfrm>
        </p:spPr>
        <p:txBody>
          <a:bodyPr/>
          <a:lstStyle/>
          <a:p>
            <a:r>
              <a:rPr lang="en-US"/>
              <a:t>Click to edit Master title style</a:t>
            </a:r>
            <a:endParaRPr lang="en-GB"/>
          </a:p>
        </p:txBody>
      </p:sp>
      <p:sp>
        <p:nvSpPr>
          <p:cNvPr id="3" name="Subtitle 2"/>
          <p:cNvSpPr>
            <a:spLocks noGrp="1"/>
          </p:cNvSpPr>
          <p:nvPr>
            <p:ph type="subTitle" idx="1"/>
          </p:nvPr>
        </p:nvSpPr>
        <p:spPr>
          <a:xfrm>
            <a:off x="1115616" y="4293096"/>
            <a:ext cx="6400800" cy="1345704"/>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pic>
        <p:nvPicPr>
          <p:cNvPr id="7" name="Picture 3" descr="S:\Images\Archaeology Scotland logos\Archaeology Scotland - RGB.jpg"/>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808" y="-5650"/>
            <a:ext cx="2732475" cy="296137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8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017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97372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33684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594103" cy="1362075"/>
          </a:xfrm>
        </p:spPr>
        <p:txBody>
          <a:bodyPr anchor="t"/>
          <a:lstStyle>
            <a:lvl1pPr algn="l">
              <a:defRPr sz="4000" b="1" cap="all">
                <a:latin typeface="+mj-lt"/>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594103" cy="1500187"/>
          </a:xfrm>
        </p:spPr>
        <p:txBody>
          <a:bodyPr anchor="b"/>
          <a:lstStyle>
            <a:lvl1pPr marL="0" indent="0">
              <a:buNone/>
              <a:defRPr sz="200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667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36682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60394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359938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35993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63634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78074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39164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414825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286783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499176" cy="1143000"/>
          </a:xfrm>
          <a:prstGeom prst="rect">
            <a:avLst/>
          </a:prstGeom>
        </p:spPr>
        <p:txBody>
          <a:bodyPr vert="horz" lIns="91440" tIns="45720" rIns="91440" bIns="45720" rtlCol="0" anchor="ctr">
            <a:normAutofit/>
          </a:bodyPr>
          <a:lstStyle/>
          <a:p>
            <a:endParaRPr lang="en-GB" dirty="0"/>
          </a:p>
        </p:txBody>
      </p:sp>
      <p:sp>
        <p:nvSpPr>
          <p:cNvPr id="3" name="Text Placeholder 2"/>
          <p:cNvSpPr>
            <a:spLocks noGrp="1"/>
          </p:cNvSpPr>
          <p:nvPr>
            <p:ph type="body" idx="1"/>
          </p:nvPr>
        </p:nvSpPr>
        <p:spPr>
          <a:xfrm>
            <a:off x="457200" y="1600200"/>
            <a:ext cx="787595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E28AE-76F8-4648-9387-AD4413615D3C}" type="datetimeFigureOut">
              <a:rPr lang="en-GB" smtClean="0"/>
              <a:pPr/>
              <a:t>01/09/2022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3524D-A3E0-497D-9917-DDAE269E0B22}" type="slidenum">
              <a:rPr lang="en-GB" smtClean="0"/>
              <a:pPr/>
              <a:t>‹#›</a:t>
            </a:fld>
            <a:endParaRPr lang="en-GB"/>
          </a:p>
        </p:txBody>
      </p:sp>
      <p:sp>
        <p:nvSpPr>
          <p:cNvPr id="7" name="Rectangle 6"/>
          <p:cNvSpPr/>
          <p:nvPr userDrawn="1"/>
        </p:nvSpPr>
        <p:spPr>
          <a:xfrm>
            <a:off x="8676456" y="0"/>
            <a:ext cx="467544" cy="6858000"/>
          </a:xfrm>
          <a:prstGeom prst="rect">
            <a:avLst/>
          </a:prstGeom>
          <a:solidFill>
            <a:srgbClr val="00316A"/>
          </a:solidFill>
          <a:ln>
            <a:solidFill>
              <a:srgbClr val="003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8388424" y="0"/>
            <a:ext cx="360040" cy="6858000"/>
          </a:xfrm>
          <a:prstGeom prst="rect">
            <a:avLst/>
          </a:prstGeom>
          <a:solidFill>
            <a:srgbClr val="C3A571"/>
          </a:solidFill>
          <a:ln>
            <a:solidFill>
              <a:srgbClr val="C3A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Images\Archaeology Scotland logos\Jpgs\AS-Typography-CMYK.jpg"/>
          <p:cNvPicPr>
            <a:picLocks noChangeAspect="1" noChangeArrowheads="1"/>
          </p:cNvPicPr>
          <p:nvPr userDrawn="1"/>
        </p:nvPicPr>
        <p:blipFill>
          <a:blip r:embed="rId1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rot="5400000">
            <a:off x="7602507" y="5316508"/>
            <a:ext cx="2272142" cy="8108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07504" y="6165304"/>
            <a:ext cx="2880320" cy="523220"/>
          </a:xfrm>
          <a:prstGeom prst="rect">
            <a:avLst/>
          </a:prstGeom>
          <a:noFill/>
        </p:spPr>
        <p:txBody>
          <a:bodyPr wrap="square" rtlCol="0">
            <a:spAutoFit/>
          </a:bodyPr>
          <a:lstStyle/>
          <a:p>
            <a:r>
              <a:rPr lang="en-GB" sz="1400" dirty="0">
                <a:solidFill>
                  <a:schemeClr val="accent2"/>
                </a:solidFill>
              </a:rPr>
              <a:t>Explore your neighbourhood</a:t>
            </a:r>
          </a:p>
          <a:p>
            <a:r>
              <a:rPr lang="en-GB" sz="1400" dirty="0">
                <a:solidFill>
                  <a:schemeClr val="accent2"/>
                </a:solidFill>
              </a:rPr>
              <a:t>Learning Resource B – using maps</a:t>
            </a:r>
          </a:p>
        </p:txBody>
      </p:sp>
    </p:spTree>
    <p:extLst>
      <p:ext uri="{BB962C8B-B14F-4D97-AF65-F5344CB8AC3E}">
        <p14:creationId xmlns:p14="http://schemas.microsoft.com/office/powerpoint/2010/main" val="42227123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baseline="0">
          <a:solidFill>
            <a:srgbClr val="00316A"/>
          </a:solidFill>
          <a:latin typeface="+mj-lt"/>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Clr>
          <a:srgbClr val="00316A"/>
        </a:buClr>
        <a:buSzPct val="69000"/>
        <a:buFont typeface="Wingdings" pitchFamily="2" charset="2"/>
        <a:buChar char=""/>
        <a:defRPr sz="3200" kern="1200">
          <a:solidFill>
            <a:srgbClr val="00316A"/>
          </a:solidFill>
          <a:latin typeface="+mn-lt"/>
          <a:ea typeface="+mn-ea"/>
          <a:cs typeface="+mn-cs"/>
        </a:defRPr>
      </a:lvl1pPr>
      <a:lvl2pPr marL="742950" indent="-285750" algn="l" defTabSz="914400" rtl="0" eaLnBrk="1" latinLnBrk="0" hangingPunct="1">
        <a:spcBef>
          <a:spcPct val="20000"/>
        </a:spcBef>
        <a:buClr>
          <a:srgbClr val="00316A"/>
        </a:buClr>
        <a:buSzPct val="69000"/>
        <a:buFont typeface="Wingdings" pitchFamily="2" charset="2"/>
        <a:buChar char="Ø"/>
        <a:defRPr sz="2800" kern="1200">
          <a:solidFill>
            <a:srgbClr val="00316A"/>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16A"/>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87624" y="3717032"/>
            <a:ext cx="6400800" cy="1345704"/>
          </a:xfrm>
        </p:spPr>
        <p:txBody>
          <a:bodyPr>
            <a:normAutofit fontScale="62500" lnSpcReduction="20000"/>
          </a:bodyPr>
          <a:lstStyle/>
          <a:p>
            <a:r>
              <a:rPr lang="en-GB" sz="4800" dirty="0">
                <a:solidFill>
                  <a:schemeClr val="tx1"/>
                </a:solidFill>
              </a:rPr>
              <a:t>Learning Resource B</a:t>
            </a:r>
          </a:p>
          <a:p>
            <a:r>
              <a:rPr lang="en-GB" sz="4800" dirty="0">
                <a:solidFill>
                  <a:schemeClr val="tx1"/>
                </a:solidFill>
              </a:rPr>
              <a:t>Exploring change  by studying maps (leaders’ guide)</a:t>
            </a:r>
          </a:p>
        </p:txBody>
      </p:sp>
    </p:spTree>
    <p:extLst>
      <p:ext uri="{BB962C8B-B14F-4D97-AF65-F5344CB8AC3E}">
        <p14:creationId xmlns:p14="http://schemas.microsoft.com/office/powerpoint/2010/main" val="108308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80579" y="4725144"/>
            <a:ext cx="8064896" cy="1296144"/>
          </a:xfrm>
        </p:spPr>
        <p:txBody>
          <a:bodyPr>
            <a:noAutofit/>
          </a:bodyPr>
          <a:lstStyle/>
          <a:p>
            <a:r>
              <a:rPr lang="en-GB" sz="1800" dirty="0"/>
              <a:t>These maps of Musselburgh show that there are some changes you can see easily –  the railway was replaced by the road:  Open fields and farms to West of the river are now replaced by housing.  Things that remain the same – woodland near the river; the line of the High Street can be seen in both maps.</a:t>
            </a:r>
          </a:p>
        </p:txBody>
      </p:sp>
      <p:sp>
        <p:nvSpPr>
          <p:cNvPr id="6" name="Title 5"/>
          <p:cNvSpPr>
            <a:spLocks noGrp="1"/>
          </p:cNvSpPr>
          <p:nvPr>
            <p:ph type="title"/>
          </p:nvPr>
        </p:nvSpPr>
        <p:spPr>
          <a:xfrm>
            <a:off x="3347864" y="6314151"/>
            <a:ext cx="4968552" cy="504056"/>
          </a:xfrm>
        </p:spPr>
        <p:txBody>
          <a:bodyPr>
            <a:noAutofit/>
          </a:bodyPr>
          <a:lstStyle/>
          <a:p>
            <a:r>
              <a:rPr lang="en-GB" dirty="0"/>
              <a:t>Musselburgh in 1913 compared with today</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1" y="82697"/>
            <a:ext cx="8469957" cy="4365104"/>
          </a:xfrm>
          <a:prstGeom prst="rect">
            <a:avLst/>
          </a:prstGeom>
        </p:spPr>
      </p:pic>
    </p:spTree>
    <p:extLst>
      <p:ext uri="{BB962C8B-B14F-4D97-AF65-F5344CB8AC3E}">
        <p14:creationId xmlns:p14="http://schemas.microsoft.com/office/powerpoint/2010/main" val="92828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594103" cy="1362075"/>
          </a:xfrm>
        </p:spPr>
        <p:txBody>
          <a:bodyPr/>
          <a:lstStyle/>
          <a:p>
            <a:r>
              <a:rPr lang="en-GB" dirty="0"/>
              <a:t>Clydebank</a:t>
            </a:r>
          </a:p>
        </p:txBody>
      </p:sp>
      <p:sp>
        <p:nvSpPr>
          <p:cNvPr id="3" name="Text Placeholder 2"/>
          <p:cNvSpPr>
            <a:spLocks noGrp="1"/>
          </p:cNvSpPr>
          <p:nvPr>
            <p:ph type="body" idx="1"/>
          </p:nvPr>
        </p:nvSpPr>
        <p:spPr>
          <a:xfrm>
            <a:off x="323528" y="1484784"/>
            <a:ext cx="7992889" cy="4536504"/>
          </a:xfrm>
        </p:spPr>
        <p:txBody>
          <a:bodyPr>
            <a:normAutofit/>
          </a:bodyPr>
          <a:lstStyle/>
          <a:p>
            <a:r>
              <a:rPr lang="en-GB" dirty="0">
                <a:solidFill>
                  <a:srgbClr val="00316A"/>
                </a:solidFill>
              </a:rPr>
              <a:t>The central belt of Scotland has seen huge change over the last 300 years with the rise and fall of the traditional industries, particularly coal mining, steel making and ship building.</a:t>
            </a:r>
          </a:p>
          <a:p>
            <a:endParaRPr lang="en-GB" dirty="0">
              <a:solidFill>
                <a:srgbClr val="00316A"/>
              </a:solidFill>
            </a:endParaRPr>
          </a:p>
          <a:p>
            <a:r>
              <a:rPr lang="en-GB" dirty="0">
                <a:solidFill>
                  <a:srgbClr val="00316A"/>
                </a:solidFill>
              </a:rPr>
              <a:t>One town very much affected is Clydebank which enjoyed an industrial boom in  the late 19</a:t>
            </a:r>
            <a:r>
              <a:rPr lang="en-GB" baseline="30000" dirty="0">
                <a:solidFill>
                  <a:srgbClr val="00316A"/>
                </a:solidFill>
              </a:rPr>
              <a:t>th</a:t>
            </a:r>
            <a:r>
              <a:rPr lang="en-GB" dirty="0">
                <a:solidFill>
                  <a:srgbClr val="00316A"/>
                </a:solidFill>
              </a:rPr>
              <a:t> to mid 20</a:t>
            </a:r>
            <a:r>
              <a:rPr lang="en-GB" baseline="30000" dirty="0">
                <a:solidFill>
                  <a:srgbClr val="00316A"/>
                </a:solidFill>
              </a:rPr>
              <a:t>th</a:t>
            </a:r>
            <a:r>
              <a:rPr lang="en-GB" dirty="0">
                <a:solidFill>
                  <a:srgbClr val="00316A"/>
                </a:solidFill>
              </a:rPr>
              <a:t> centuries – see Clydebank Timeline (</a:t>
            </a:r>
            <a:r>
              <a:rPr lang="en-GB" b="1" dirty="0">
                <a:solidFill>
                  <a:srgbClr val="00316A"/>
                </a:solidFill>
              </a:rPr>
              <a:t>Learning Resource D</a:t>
            </a:r>
            <a:r>
              <a:rPr lang="en-GB" dirty="0">
                <a:solidFill>
                  <a:srgbClr val="00316A"/>
                </a:solidFill>
              </a:rPr>
              <a:t>).</a:t>
            </a:r>
          </a:p>
          <a:p>
            <a:endParaRPr lang="en-GB" dirty="0">
              <a:solidFill>
                <a:srgbClr val="00316A"/>
              </a:solidFill>
            </a:endParaRPr>
          </a:p>
          <a:p>
            <a:r>
              <a:rPr lang="en-GB" dirty="0">
                <a:solidFill>
                  <a:srgbClr val="00316A"/>
                </a:solidFill>
              </a:rPr>
              <a:t>The town has suffered with the decline of Scotland’s industry seeing the closure of the shipyards.  In recent years the building of a huge, state of the art hospital (The Golden Jubilee National Hospital) and an associated hotel and conference centre, has replaced the shipyards and is a large employer in the town.</a:t>
            </a:r>
          </a:p>
          <a:p>
            <a:endParaRPr lang="en-GB" dirty="0">
              <a:solidFill>
                <a:srgbClr val="C3A571"/>
              </a:solidFill>
            </a:endParaRPr>
          </a:p>
        </p:txBody>
      </p:sp>
    </p:spTree>
    <p:extLst>
      <p:ext uri="{BB962C8B-B14F-4D97-AF65-F5344CB8AC3E}">
        <p14:creationId xmlns:p14="http://schemas.microsoft.com/office/powerpoint/2010/main" val="10087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 y="0"/>
            <a:ext cx="8388424" cy="4152802"/>
          </a:xfrm>
          <a:prstGeom prst="rect">
            <a:avLst/>
          </a:prstGeom>
        </p:spPr>
      </p:pic>
      <p:sp>
        <p:nvSpPr>
          <p:cNvPr id="6" name="Oval 5"/>
          <p:cNvSpPr/>
          <p:nvPr/>
        </p:nvSpPr>
        <p:spPr>
          <a:xfrm>
            <a:off x="93407" y="1556792"/>
            <a:ext cx="720080"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771800" y="2420888"/>
            <a:ext cx="1393318" cy="72008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355976" y="1556792"/>
            <a:ext cx="792088"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2558" y="4405539"/>
            <a:ext cx="2678393" cy="646331"/>
          </a:xfrm>
          <a:prstGeom prst="rect">
            <a:avLst/>
          </a:prstGeom>
          <a:noFill/>
        </p:spPr>
        <p:txBody>
          <a:bodyPr wrap="square" rtlCol="0">
            <a:spAutoFit/>
          </a:bodyPr>
          <a:lstStyle/>
          <a:p>
            <a:r>
              <a:rPr lang="en-GB" dirty="0"/>
              <a:t>Where Dumbarton Road crosses Forth-Clyde canal</a:t>
            </a:r>
          </a:p>
        </p:txBody>
      </p:sp>
      <p:cxnSp>
        <p:nvCxnSpPr>
          <p:cNvPr id="11" name="Straight Arrow Connector 10"/>
          <p:cNvCxnSpPr>
            <a:stCxn id="9" idx="0"/>
          </p:cNvCxnSpPr>
          <p:nvPr/>
        </p:nvCxnSpPr>
        <p:spPr>
          <a:xfrm flipH="1" flipV="1">
            <a:off x="453449" y="2276875"/>
            <a:ext cx="898306" cy="2128664"/>
          </a:xfrm>
          <a:prstGeom prst="straightConnector1">
            <a:avLst/>
          </a:prstGeom>
          <a:ln>
            <a:solidFill>
              <a:srgbClr val="FF0000"/>
            </a:solidFill>
            <a:tailEnd type="arrow"/>
          </a:ln>
        </p:spPr>
        <p:style>
          <a:lnRef idx="3">
            <a:schemeClr val="accent5"/>
          </a:lnRef>
          <a:fillRef idx="0">
            <a:schemeClr val="accent5"/>
          </a:fillRef>
          <a:effectRef idx="2">
            <a:schemeClr val="accent5"/>
          </a:effectRef>
          <a:fontRef idx="minor">
            <a:schemeClr val="tx1"/>
          </a:fontRef>
        </p:style>
      </p:cxnSp>
      <p:sp>
        <p:nvSpPr>
          <p:cNvPr id="13" name="TextBox 12"/>
          <p:cNvSpPr txBox="1"/>
          <p:nvPr/>
        </p:nvSpPr>
        <p:spPr>
          <a:xfrm>
            <a:off x="4323212" y="4179471"/>
            <a:ext cx="2615709" cy="936104"/>
          </a:xfrm>
          <a:prstGeom prst="rect">
            <a:avLst/>
          </a:prstGeom>
          <a:noFill/>
        </p:spPr>
        <p:txBody>
          <a:bodyPr wrap="square" rtlCol="0">
            <a:spAutoFit/>
          </a:bodyPr>
          <a:lstStyle/>
          <a:p>
            <a:r>
              <a:rPr lang="en-GB" dirty="0" err="1"/>
              <a:t>Kilbowie</a:t>
            </a:r>
            <a:r>
              <a:rPr lang="en-GB" dirty="0"/>
              <a:t> Factory (where Singer sewing machines were made)</a:t>
            </a:r>
          </a:p>
        </p:txBody>
      </p:sp>
      <p:cxnSp>
        <p:nvCxnSpPr>
          <p:cNvPr id="15" name="Straight Arrow Connector 14"/>
          <p:cNvCxnSpPr/>
          <p:nvPr/>
        </p:nvCxnSpPr>
        <p:spPr>
          <a:xfrm flipH="1" flipV="1">
            <a:off x="3623859" y="3059715"/>
            <a:ext cx="948141" cy="1119756"/>
          </a:xfrm>
          <a:prstGeom prst="straightConnector1">
            <a:avLst/>
          </a:prstGeom>
          <a:ln>
            <a:solidFill>
              <a:srgbClr val="00B0F0"/>
            </a:solidFill>
            <a:tailEnd type="arrow"/>
          </a:ln>
        </p:spPr>
        <p:style>
          <a:lnRef idx="3">
            <a:schemeClr val="accent1"/>
          </a:lnRef>
          <a:fillRef idx="0">
            <a:schemeClr val="accent1"/>
          </a:fillRef>
          <a:effectRef idx="2">
            <a:schemeClr val="accent1"/>
          </a:effectRef>
          <a:fontRef idx="minor">
            <a:schemeClr val="tx1"/>
          </a:fontRef>
        </p:style>
      </p:cxnSp>
      <p:sp>
        <p:nvSpPr>
          <p:cNvPr id="16" name="TextBox 15"/>
          <p:cNvSpPr txBox="1"/>
          <p:nvPr/>
        </p:nvSpPr>
        <p:spPr>
          <a:xfrm>
            <a:off x="5426753" y="5064274"/>
            <a:ext cx="2932577" cy="923330"/>
          </a:xfrm>
          <a:prstGeom prst="rect">
            <a:avLst/>
          </a:prstGeom>
          <a:noFill/>
        </p:spPr>
        <p:txBody>
          <a:bodyPr wrap="square" rtlCol="0">
            <a:spAutoFit/>
          </a:bodyPr>
          <a:lstStyle/>
          <a:p>
            <a:r>
              <a:rPr lang="en-GB" dirty="0"/>
              <a:t>Today there remains only place name evidence of the factory  (Singer Street)</a:t>
            </a:r>
          </a:p>
        </p:txBody>
      </p:sp>
      <p:cxnSp>
        <p:nvCxnSpPr>
          <p:cNvPr id="18" name="Straight Arrow Connector 17"/>
          <p:cNvCxnSpPr/>
          <p:nvPr/>
        </p:nvCxnSpPr>
        <p:spPr>
          <a:xfrm flipH="1" flipV="1">
            <a:off x="5983070" y="1638426"/>
            <a:ext cx="1109210" cy="3289536"/>
          </a:xfrm>
          <a:prstGeom prst="straightConnector1">
            <a:avLst/>
          </a:prstGeom>
          <a:ln>
            <a:solidFill>
              <a:srgbClr val="00B0F0"/>
            </a:solidFill>
            <a:tailEnd type="arrow"/>
          </a:ln>
        </p:spPr>
        <p:style>
          <a:lnRef idx="3">
            <a:schemeClr val="accent6"/>
          </a:lnRef>
          <a:fillRef idx="0">
            <a:schemeClr val="accent6"/>
          </a:fillRef>
          <a:effectRef idx="2">
            <a:schemeClr val="accent6"/>
          </a:effectRef>
          <a:fontRef idx="minor">
            <a:schemeClr val="tx1"/>
          </a:fontRef>
        </p:style>
      </p:cxnSp>
      <p:sp>
        <p:nvSpPr>
          <p:cNvPr id="2" name="TextBox 1"/>
          <p:cNvSpPr txBox="1"/>
          <p:nvPr/>
        </p:nvSpPr>
        <p:spPr>
          <a:xfrm>
            <a:off x="1784557" y="5102207"/>
            <a:ext cx="2376264" cy="923330"/>
          </a:xfrm>
          <a:prstGeom prst="rect">
            <a:avLst/>
          </a:prstGeom>
          <a:noFill/>
        </p:spPr>
        <p:txBody>
          <a:bodyPr wrap="square" rtlCol="0">
            <a:spAutoFit/>
          </a:bodyPr>
          <a:lstStyle/>
          <a:p>
            <a:r>
              <a:rPr lang="en-GB" dirty="0"/>
              <a:t>Today the canal crosses (under) the road using the </a:t>
            </a:r>
            <a:r>
              <a:rPr lang="en-GB" dirty="0" err="1"/>
              <a:t>Dalmuir</a:t>
            </a:r>
            <a:r>
              <a:rPr lang="en-GB" dirty="0"/>
              <a:t> Drop Lock</a:t>
            </a:r>
          </a:p>
        </p:txBody>
      </p:sp>
      <p:cxnSp>
        <p:nvCxnSpPr>
          <p:cNvPr id="10" name="Straight Arrow Connector 9"/>
          <p:cNvCxnSpPr/>
          <p:nvPr/>
        </p:nvCxnSpPr>
        <p:spPr>
          <a:xfrm flipH="1" flipV="1">
            <a:off x="3362648" y="3140969"/>
            <a:ext cx="105811" cy="1910901"/>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3750818" y="6374512"/>
            <a:ext cx="4608512" cy="400110"/>
          </a:xfrm>
          <a:prstGeom prst="rect">
            <a:avLst/>
          </a:prstGeom>
          <a:noFill/>
        </p:spPr>
        <p:txBody>
          <a:bodyPr wrap="square" rtlCol="0">
            <a:spAutoFit/>
          </a:bodyPr>
          <a:lstStyle/>
          <a:p>
            <a:r>
              <a:rPr lang="en-GB" sz="2000" b="1" dirty="0"/>
              <a:t>Clydebank in 1913, compared with today</a:t>
            </a:r>
          </a:p>
        </p:txBody>
      </p:sp>
    </p:spTree>
    <p:extLst>
      <p:ext uri="{BB962C8B-B14F-4D97-AF65-F5344CB8AC3E}">
        <p14:creationId xmlns:p14="http://schemas.microsoft.com/office/powerpoint/2010/main" val="170549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188640"/>
            <a:ext cx="5113353" cy="720080"/>
          </a:xfrm>
        </p:spPr>
        <p:txBody>
          <a:bodyPr/>
          <a:lstStyle/>
          <a:p>
            <a:r>
              <a:rPr lang="en-GB" dirty="0" err="1"/>
              <a:t>Dalmuir</a:t>
            </a:r>
            <a:r>
              <a:rPr lang="en-GB" dirty="0"/>
              <a:t> Drop Lock</a:t>
            </a:r>
          </a:p>
        </p:txBody>
      </p:sp>
      <p:sp>
        <p:nvSpPr>
          <p:cNvPr id="3" name="Text Placeholder 2"/>
          <p:cNvSpPr>
            <a:spLocks noGrp="1"/>
          </p:cNvSpPr>
          <p:nvPr>
            <p:ph type="body" idx="1"/>
          </p:nvPr>
        </p:nvSpPr>
        <p:spPr>
          <a:xfrm>
            <a:off x="54868" y="836712"/>
            <a:ext cx="8297364" cy="3140550"/>
          </a:xfrm>
        </p:spPr>
        <p:txBody>
          <a:bodyPr/>
          <a:lstStyle/>
          <a:p>
            <a:r>
              <a:rPr lang="en-GB" dirty="0" err="1">
                <a:solidFill>
                  <a:srgbClr val="00316A"/>
                </a:solidFill>
              </a:rPr>
              <a:t>Dalmuir</a:t>
            </a:r>
            <a:r>
              <a:rPr lang="en-GB" dirty="0">
                <a:solidFill>
                  <a:srgbClr val="00316A"/>
                </a:solidFill>
              </a:rPr>
              <a:t> Drop Lock in Clydebank allows boats on the Forth-Clyde Canal to cross underneath the busy Dumbarton Road.  The road was built after the canal fell into disuse and the Drop Lock was built as part of the canal regeneration, to mark the Millennium, in 2000. to allow boats to pass underneath the road. It is thought to be the first in the world.</a:t>
            </a:r>
          </a:p>
          <a:p>
            <a:r>
              <a:rPr lang="en-GB" dirty="0">
                <a:solidFill>
                  <a:srgbClr val="00316A"/>
                </a:solidFill>
              </a:rPr>
              <a:t>Boats using the canal today are mainly leisure craft, not transporting goods or people, so they have more time to spend waiting to pass through locks,  to let them complete their journey.</a:t>
            </a:r>
          </a:p>
          <a:p>
            <a:endParaRPr lang="en-GB" dirty="0"/>
          </a:p>
        </p:txBody>
      </p:sp>
      <p:pic>
        <p:nvPicPr>
          <p:cNvPr id="4" name="Picture Placeholder 4"/>
          <p:cNvPicPr>
            <a:picLocks noChangeAspect="1"/>
          </p:cNvPicPr>
          <p:nvPr/>
        </p:nvPicPr>
        <p:blipFill>
          <a:blip r:embed="rId3" cstate="print">
            <a:extLst>
              <a:ext uri="{28A0092B-C50C-407E-A947-70E740481C1C}">
                <a14:useLocalDpi xmlns:a14="http://schemas.microsoft.com/office/drawing/2010/main" val="0"/>
              </a:ext>
            </a:extLst>
          </a:blip>
          <a:srcRect l="12748" r="12748"/>
          <a:stretch>
            <a:fillRect/>
          </a:stretch>
        </p:blipFill>
        <p:spPr>
          <a:xfrm>
            <a:off x="3870147" y="3356992"/>
            <a:ext cx="4500312" cy="3375234"/>
          </a:xfrm>
          <a:prstGeom prst="rect">
            <a:avLst/>
          </a:prstGeom>
        </p:spPr>
      </p:pic>
    </p:spTree>
    <p:extLst>
      <p:ext uri="{BB962C8B-B14F-4D97-AF65-F5344CB8AC3E}">
        <p14:creationId xmlns:p14="http://schemas.microsoft.com/office/powerpoint/2010/main" val="133642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7594103" cy="1362075"/>
          </a:xfrm>
        </p:spPr>
        <p:txBody>
          <a:bodyPr/>
          <a:lstStyle/>
          <a:p>
            <a:r>
              <a:rPr lang="en-GB" dirty="0"/>
              <a:t>Main Activities</a:t>
            </a:r>
          </a:p>
        </p:txBody>
      </p:sp>
      <p:sp>
        <p:nvSpPr>
          <p:cNvPr id="3" name="Text Placeholder 2"/>
          <p:cNvSpPr>
            <a:spLocks noGrp="1"/>
          </p:cNvSpPr>
          <p:nvPr>
            <p:ph type="body" idx="1"/>
          </p:nvPr>
        </p:nvSpPr>
        <p:spPr>
          <a:xfrm>
            <a:off x="323528" y="1556792"/>
            <a:ext cx="7848872" cy="4104456"/>
          </a:xfrm>
        </p:spPr>
        <p:txBody>
          <a:bodyPr/>
          <a:lstStyle/>
          <a:p>
            <a:r>
              <a:rPr lang="en-GB" dirty="0">
                <a:solidFill>
                  <a:srgbClr val="00316A"/>
                </a:solidFill>
              </a:rPr>
              <a:t>Use the examples given here to investigate the changes that have happened in the last 100 years in Kirkcaldy, Musselburgh and/or Clydebank.</a:t>
            </a:r>
          </a:p>
          <a:p>
            <a:endParaRPr lang="en-GB" dirty="0">
              <a:solidFill>
                <a:srgbClr val="00316A"/>
              </a:solidFill>
            </a:endParaRPr>
          </a:p>
          <a:p>
            <a:r>
              <a:rPr lang="en-GB" dirty="0">
                <a:solidFill>
                  <a:srgbClr val="00316A"/>
                </a:solidFill>
              </a:rPr>
              <a:t>Create a similar set of maps of your local area to investigate change in the last 100 – 150 years</a:t>
            </a:r>
          </a:p>
          <a:p>
            <a:endParaRPr lang="en-GB" dirty="0">
              <a:solidFill>
                <a:srgbClr val="00316A"/>
              </a:solidFill>
            </a:endParaRPr>
          </a:p>
          <a:p>
            <a:r>
              <a:rPr lang="en-GB" dirty="0">
                <a:solidFill>
                  <a:srgbClr val="00316A"/>
                </a:solidFill>
              </a:rPr>
              <a:t>Build a time-line for your local area charting the highs and lows of its development.</a:t>
            </a:r>
          </a:p>
          <a:p>
            <a:endParaRPr lang="en-GB" dirty="0">
              <a:solidFill>
                <a:srgbClr val="00316A"/>
              </a:solidFill>
            </a:endParaRPr>
          </a:p>
        </p:txBody>
      </p:sp>
    </p:spTree>
    <p:extLst>
      <p:ext uri="{BB962C8B-B14F-4D97-AF65-F5344CB8AC3E}">
        <p14:creationId xmlns:p14="http://schemas.microsoft.com/office/powerpoint/2010/main" val="424440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Starter Activity</a:t>
            </a:r>
          </a:p>
        </p:txBody>
      </p:sp>
      <p:sp>
        <p:nvSpPr>
          <p:cNvPr id="3" name="Content Placeholder 2"/>
          <p:cNvSpPr>
            <a:spLocks noGrp="1"/>
          </p:cNvSpPr>
          <p:nvPr>
            <p:ph idx="1"/>
          </p:nvPr>
        </p:nvSpPr>
        <p:spPr/>
        <p:txBody>
          <a:bodyPr>
            <a:normAutofit/>
          </a:bodyPr>
          <a:lstStyle/>
          <a:p>
            <a:r>
              <a:rPr lang="en-GB" dirty="0"/>
              <a:t>This resource shows you how to use web based resources to explore change in your local area over time.</a:t>
            </a:r>
          </a:p>
          <a:p>
            <a:r>
              <a:rPr lang="en-GB" dirty="0"/>
              <a:t>It will guide you through how to use maps and old photographs to discover change through time.</a:t>
            </a:r>
          </a:p>
        </p:txBody>
      </p:sp>
    </p:spTree>
    <p:extLst>
      <p:ext uri="{BB962C8B-B14F-4D97-AF65-F5344CB8AC3E}">
        <p14:creationId xmlns:p14="http://schemas.microsoft.com/office/powerpoint/2010/main" val="395004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594103" cy="1362075"/>
          </a:xfrm>
        </p:spPr>
        <p:txBody>
          <a:bodyPr>
            <a:normAutofit fontScale="90000"/>
          </a:bodyPr>
          <a:lstStyle/>
          <a:p>
            <a:r>
              <a:rPr lang="en-GB" dirty="0"/>
              <a:t>Map Activity</a:t>
            </a:r>
            <a:br>
              <a:rPr lang="en-GB" dirty="0"/>
            </a:br>
            <a:br>
              <a:rPr lang="en-GB" dirty="0"/>
            </a:br>
            <a:r>
              <a:rPr lang="en-GB" b="0" cap="none" dirty="0">
                <a:latin typeface="+mn-lt"/>
              </a:rPr>
              <a:t>This activity provides three examples of historic maps, set side by side with modern maps.  You may want to use these examples with your learners, alternatively you could create a similar example for yourself, using your local area.</a:t>
            </a:r>
          </a:p>
        </p:txBody>
      </p:sp>
    </p:spTree>
    <p:extLst>
      <p:ext uri="{BB962C8B-B14F-4D97-AF65-F5344CB8AC3E}">
        <p14:creationId xmlns:p14="http://schemas.microsoft.com/office/powerpoint/2010/main" val="121057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7594103" cy="1362075"/>
          </a:xfrm>
        </p:spPr>
        <p:txBody>
          <a:bodyPr/>
          <a:lstStyle/>
          <a:p>
            <a:r>
              <a:rPr lang="en-GB" dirty="0"/>
              <a:t>National Library of Scotland (NLS) map resources</a:t>
            </a:r>
          </a:p>
        </p:txBody>
      </p:sp>
      <p:sp>
        <p:nvSpPr>
          <p:cNvPr id="3" name="Text Placeholder 2"/>
          <p:cNvSpPr>
            <a:spLocks noGrp="1"/>
          </p:cNvSpPr>
          <p:nvPr>
            <p:ph type="body" idx="1"/>
          </p:nvPr>
        </p:nvSpPr>
        <p:spPr>
          <a:xfrm>
            <a:off x="251521" y="1988841"/>
            <a:ext cx="8064896" cy="4032448"/>
          </a:xfrm>
        </p:spPr>
        <p:txBody>
          <a:bodyPr>
            <a:normAutofit/>
          </a:bodyPr>
          <a:lstStyle/>
          <a:p>
            <a:r>
              <a:rPr lang="en-GB" sz="2400" dirty="0">
                <a:solidFill>
                  <a:srgbClr val="00316A"/>
                </a:solidFill>
              </a:rPr>
              <a:t>The National Library of Scotland has a website that allows you to  compare maps from the past with present day maps. The link to their website is on our </a:t>
            </a:r>
            <a:r>
              <a:rPr lang="en-GB" sz="2400" b="1" dirty="0">
                <a:solidFill>
                  <a:srgbClr val="00316A"/>
                </a:solidFill>
              </a:rPr>
              <a:t>Links</a:t>
            </a:r>
            <a:r>
              <a:rPr lang="en-GB" sz="2400" dirty="0">
                <a:solidFill>
                  <a:srgbClr val="00316A"/>
                </a:solidFill>
              </a:rPr>
              <a:t> page.</a:t>
            </a:r>
            <a:br>
              <a:rPr lang="en-GB" dirty="0"/>
            </a:br>
            <a:endParaRPr lang="en-GB" dirty="0"/>
          </a:p>
        </p:txBody>
      </p:sp>
    </p:spTree>
    <p:extLst>
      <p:ext uri="{BB962C8B-B14F-4D97-AF65-F5344CB8AC3E}">
        <p14:creationId xmlns:p14="http://schemas.microsoft.com/office/powerpoint/2010/main" val="3170380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41" y="884008"/>
            <a:ext cx="8308391" cy="4163117"/>
          </a:xfrm>
          <a:prstGeom prst="rect">
            <a:avLst/>
          </a:prstGeom>
        </p:spPr>
      </p:pic>
      <p:sp>
        <p:nvSpPr>
          <p:cNvPr id="2" name="Title 1"/>
          <p:cNvSpPr>
            <a:spLocks noGrp="1"/>
          </p:cNvSpPr>
          <p:nvPr>
            <p:ph type="title"/>
          </p:nvPr>
        </p:nvSpPr>
        <p:spPr>
          <a:xfrm>
            <a:off x="2411760" y="260649"/>
            <a:ext cx="3240360" cy="864096"/>
          </a:xfrm>
        </p:spPr>
        <p:txBody>
          <a:bodyPr/>
          <a:lstStyle/>
          <a:p>
            <a:pPr algn="ctr"/>
            <a:r>
              <a:rPr lang="en-GB" dirty="0"/>
              <a:t>Maps.nls.uk</a:t>
            </a:r>
          </a:p>
        </p:txBody>
      </p:sp>
      <p:sp>
        <p:nvSpPr>
          <p:cNvPr id="3" name="Text Placeholder 2"/>
          <p:cNvSpPr>
            <a:spLocks noGrp="1"/>
          </p:cNvSpPr>
          <p:nvPr>
            <p:ph type="body" idx="1"/>
          </p:nvPr>
        </p:nvSpPr>
        <p:spPr/>
        <p:txBody>
          <a:bodyPr/>
          <a:lstStyle/>
          <a:p>
            <a:endParaRPr lang="en-GB" dirty="0"/>
          </a:p>
        </p:txBody>
      </p:sp>
      <p:cxnSp>
        <p:nvCxnSpPr>
          <p:cNvPr id="6" name="Straight Arrow Connector 5"/>
          <p:cNvCxnSpPr/>
          <p:nvPr/>
        </p:nvCxnSpPr>
        <p:spPr>
          <a:xfrm flipH="1" flipV="1">
            <a:off x="3527884" y="4725144"/>
            <a:ext cx="396044" cy="64457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3347864" y="5301208"/>
            <a:ext cx="4824535" cy="1200329"/>
          </a:xfrm>
          <a:prstGeom prst="rect">
            <a:avLst/>
          </a:prstGeom>
          <a:noFill/>
        </p:spPr>
        <p:txBody>
          <a:bodyPr wrap="square" rtlCol="0">
            <a:spAutoFit/>
          </a:bodyPr>
          <a:lstStyle/>
          <a:p>
            <a:r>
              <a:rPr lang="en-GB" dirty="0"/>
              <a:t>Click here to get your map. </a:t>
            </a:r>
          </a:p>
          <a:p>
            <a:r>
              <a:rPr lang="en-GB" dirty="0"/>
              <a:t>Geo-referenced overlays allow you to compare old maps with modern ones.  It aligns the old maps with the more recent ones. </a:t>
            </a:r>
          </a:p>
        </p:txBody>
      </p:sp>
    </p:spTree>
    <p:extLst>
      <p:ext uri="{BB962C8B-B14F-4D97-AF65-F5344CB8AC3E}">
        <p14:creationId xmlns:p14="http://schemas.microsoft.com/office/powerpoint/2010/main" val="217949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Text Placeholder 2"/>
          <p:cNvSpPr>
            <a:spLocks noGrp="1"/>
          </p:cNvSpPr>
          <p:nvPr>
            <p:ph type="body"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6791"/>
            <a:ext cx="8337629" cy="4145329"/>
          </a:xfrm>
          <a:prstGeom prst="rect">
            <a:avLst/>
          </a:prstGeom>
        </p:spPr>
      </p:pic>
      <p:sp>
        <p:nvSpPr>
          <p:cNvPr id="5" name="TextBox 4"/>
          <p:cNvSpPr txBox="1"/>
          <p:nvPr/>
        </p:nvSpPr>
        <p:spPr>
          <a:xfrm>
            <a:off x="323528" y="260648"/>
            <a:ext cx="2592288" cy="369332"/>
          </a:xfrm>
          <a:prstGeom prst="rect">
            <a:avLst/>
          </a:prstGeom>
          <a:noFill/>
        </p:spPr>
        <p:txBody>
          <a:bodyPr wrap="square" rtlCol="0">
            <a:spAutoFit/>
          </a:bodyPr>
          <a:lstStyle/>
          <a:p>
            <a:r>
              <a:rPr lang="en-GB" dirty="0"/>
              <a:t>1. Type in a place name</a:t>
            </a:r>
          </a:p>
        </p:txBody>
      </p:sp>
      <p:cxnSp>
        <p:nvCxnSpPr>
          <p:cNvPr id="7" name="Straight Arrow Connector 6"/>
          <p:cNvCxnSpPr/>
          <p:nvPr/>
        </p:nvCxnSpPr>
        <p:spPr>
          <a:xfrm flipH="1">
            <a:off x="755576" y="629980"/>
            <a:ext cx="648072" cy="19349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TextBox 7"/>
          <p:cNvSpPr txBox="1"/>
          <p:nvPr/>
        </p:nvSpPr>
        <p:spPr>
          <a:xfrm>
            <a:off x="3203848" y="122148"/>
            <a:ext cx="3744416" cy="646331"/>
          </a:xfrm>
          <a:prstGeom prst="rect">
            <a:avLst/>
          </a:prstGeom>
          <a:noFill/>
        </p:spPr>
        <p:txBody>
          <a:bodyPr wrap="square" rtlCol="0">
            <a:spAutoFit/>
          </a:bodyPr>
          <a:lstStyle/>
          <a:p>
            <a:r>
              <a:rPr lang="en-GB" dirty="0"/>
              <a:t>2. Choose a category – “Scotland” has a wide choice of large-scale maps</a:t>
            </a:r>
          </a:p>
        </p:txBody>
      </p:sp>
      <p:cxnSp>
        <p:nvCxnSpPr>
          <p:cNvPr id="10" name="Straight Arrow Connector 9"/>
          <p:cNvCxnSpPr/>
          <p:nvPr/>
        </p:nvCxnSpPr>
        <p:spPr>
          <a:xfrm>
            <a:off x="4067944" y="1276311"/>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403648" y="768479"/>
            <a:ext cx="2765166" cy="25165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4572000" y="1052736"/>
            <a:ext cx="3600400" cy="646331"/>
          </a:xfrm>
          <a:prstGeom prst="rect">
            <a:avLst/>
          </a:prstGeom>
          <a:noFill/>
        </p:spPr>
        <p:txBody>
          <a:bodyPr wrap="square" rtlCol="0">
            <a:spAutoFit/>
          </a:bodyPr>
          <a:lstStyle/>
          <a:p>
            <a:r>
              <a:rPr lang="en-GB" dirty="0"/>
              <a:t>3. Select a map / map series – 6 inch is probably the most useful</a:t>
            </a:r>
          </a:p>
        </p:txBody>
      </p:sp>
      <p:cxnSp>
        <p:nvCxnSpPr>
          <p:cNvPr id="18" name="Straight Arrow Connector 17"/>
          <p:cNvCxnSpPr/>
          <p:nvPr/>
        </p:nvCxnSpPr>
        <p:spPr>
          <a:xfrm flipH="1">
            <a:off x="1475656" y="1597442"/>
            <a:ext cx="3240360" cy="203201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0" name="TextBox 19"/>
          <p:cNvSpPr txBox="1"/>
          <p:nvPr/>
        </p:nvSpPr>
        <p:spPr>
          <a:xfrm>
            <a:off x="3023828" y="6021288"/>
            <a:ext cx="4791568" cy="369332"/>
          </a:xfrm>
          <a:prstGeom prst="rect">
            <a:avLst/>
          </a:prstGeom>
          <a:noFill/>
        </p:spPr>
        <p:txBody>
          <a:bodyPr wrap="none" rtlCol="0">
            <a:spAutoFit/>
          </a:bodyPr>
          <a:lstStyle/>
          <a:p>
            <a:r>
              <a:rPr lang="en-GB" dirty="0"/>
              <a:t>…or find your location by zooming in on the map</a:t>
            </a:r>
          </a:p>
        </p:txBody>
      </p:sp>
      <p:cxnSp>
        <p:nvCxnSpPr>
          <p:cNvPr id="24" name="Straight Arrow Connector 23"/>
          <p:cNvCxnSpPr/>
          <p:nvPr/>
        </p:nvCxnSpPr>
        <p:spPr>
          <a:xfrm flipH="1" flipV="1">
            <a:off x="4168814" y="3629455"/>
            <a:ext cx="1123266" cy="239183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6448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04664"/>
            <a:ext cx="7594103" cy="1944216"/>
          </a:xfrm>
        </p:spPr>
        <p:txBody>
          <a:bodyPr>
            <a:normAutofit/>
          </a:bodyPr>
          <a:lstStyle/>
          <a:p>
            <a:r>
              <a:rPr lang="en-GB" dirty="0"/>
              <a:t>Looking for Things that change and things that stay the same</a:t>
            </a:r>
          </a:p>
        </p:txBody>
      </p:sp>
      <p:sp>
        <p:nvSpPr>
          <p:cNvPr id="3" name="Text Placeholder 2"/>
          <p:cNvSpPr>
            <a:spLocks noGrp="1"/>
          </p:cNvSpPr>
          <p:nvPr>
            <p:ph type="body" idx="1"/>
          </p:nvPr>
        </p:nvSpPr>
        <p:spPr/>
        <p:txBody>
          <a:bodyPr/>
          <a:lstStyle/>
          <a:p>
            <a:r>
              <a:rPr lang="en-GB" dirty="0">
                <a:solidFill>
                  <a:schemeClr val="tx1"/>
                </a:solidFill>
              </a:rPr>
              <a:t>The following slides use three examples of places that have changed considerably in the last 100 years or so.  The examples are from Kirkcaldy, Clydebank and Musselburgh, towns that flourished during Scotland’s industrial age.</a:t>
            </a:r>
          </a:p>
        </p:txBody>
      </p:sp>
    </p:spTree>
    <p:extLst>
      <p:ext uri="{BB962C8B-B14F-4D97-AF65-F5344CB8AC3E}">
        <p14:creationId xmlns:p14="http://schemas.microsoft.com/office/powerpoint/2010/main" val="252538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Text Placeholder 2"/>
          <p:cNvSpPr>
            <a:spLocks noGrp="1"/>
          </p:cNvSpPr>
          <p:nvPr>
            <p:ph type="body" idx="1"/>
          </p:nvPr>
        </p:nvSpPr>
        <p:spPr>
          <a:xfrm>
            <a:off x="179512" y="0"/>
            <a:ext cx="8135858" cy="2060848"/>
          </a:xfrm>
        </p:spPr>
        <p:txBody>
          <a:bodyPr>
            <a:normAutofit fontScale="92500" lnSpcReduction="20000"/>
          </a:bodyPr>
          <a:lstStyle/>
          <a:p>
            <a:pPr>
              <a:spcBef>
                <a:spcPts val="0"/>
              </a:spcBef>
            </a:pPr>
            <a:r>
              <a:rPr lang="en-GB" dirty="0">
                <a:solidFill>
                  <a:srgbClr val="00316A"/>
                </a:solidFill>
              </a:rPr>
              <a:t>This shows Kirkcaldy, on the 1888 – 1913 Six Inch Map and a modern map / satellite image (Bing Hybrid).  Comparing the two shows things that have stayed the same - the coast line, harbour, railway-line; some parks and woodlands.  We can also see things that are different – the High School, new housing, new roads; the town is bigger.</a:t>
            </a:r>
          </a:p>
          <a:p>
            <a:r>
              <a:rPr lang="en-GB" dirty="0">
                <a:solidFill>
                  <a:srgbClr val="00316A"/>
                </a:solidFill>
              </a:rPr>
              <a:t>Things to look for: changes in transport and industry; the oldest parts of town.  Also - things that haven’t changed much (e.g. the fields and woods around the school; parks).  Zooming in provides more detail, but of a smaller area.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060848"/>
            <a:ext cx="8410971" cy="4101902"/>
          </a:xfrm>
          <a:prstGeom prst="rect">
            <a:avLst/>
          </a:prstGeom>
        </p:spPr>
      </p:pic>
      <p:sp>
        <p:nvSpPr>
          <p:cNvPr id="15" name="TextBox 14"/>
          <p:cNvSpPr txBox="1"/>
          <p:nvPr/>
        </p:nvSpPr>
        <p:spPr>
          <a:xfrm>
            <a:off x="2771800" y="6381328"/>
            <a:ext cx="2376264" cy="369332"/>
          </a:xfrm>
          <a:prstGeom prst="rect">
            <a:avLst/>
          </a:prstGeom>
          <a:noFill/>
        </p:spPr>
        <p:txBody>
          <a:bodyPr wrap="square" rtlCol="0">
            <a:spAutoFit/>
          </a:bodyPr>
          <a:lstStyle/>
          <a:p>
            <a:r>
              <a:rPr lang="en-GB" dirty="0"/>
              <a:t>Kirkcaldy High School</a:t>
            </a:r>
          </a:p>
        </p:txBody>
      </p:sp>
      <p:cxnSp>
        <p:nvCxnSpPr>
          <p:cNvPr id="17" name="Straight Arrow Connector 16"/>
          <p:cNvCxnSpPr>
            <a:stCxn id="15" idx="0"/>
          </p:cNvCxnSpPr>
          <p:nvPr/>
        </p:nvCxnSpPr>
        <p:spPr>
          <a:xfrm flipV="1">
            <a:off x="3959932" y="3645024"/>
            <a:ext cx="1188132" cy="2736304"/>
          </a:xfrm>
          <a:prstGeom prst="straightConnector1">
            <a:avLst/>
          </a:prstGeom>
          <a:ln>
            <a:solidFill>
              <a:srgbClr val="FF0000"/>
            </a:solidFill>
            <a:tailEnd type="arrow"/>
          </a:ln>
        </p:spPr>
        <p:style>
          <a:lnRef idx="2">
            <a:schemeClr val="accent6"/>
          </a:lnRef>
          <a:fillRef idx="0">
            <a:schemeClr val="accent6"/>
          </a:fillRef>
          <a:effectRef idx="1">
            <a:schemeClr val="accent6"/>
          </a:effectRef>
          <a:fontRef idx="minor">
            <a:schemeClr val="tx1"/>
          </a:fontRef>
        </p:style>
      </p:cxnSp>
      <p:sp>
        <p:nvSpPr>
          <p:cNvPr id="18" name="TextBox 17"/>
          <p:cNvSpPr txBox="1"/>
          <p:nvPr/>
        </p:nvSpPr>
        <p:spPr>
          <a:xfrm>
            <a:off x="5431247" y="6377243"/>
            <a:ext cx="1012961" cy="369332"/>
          </a:xfrm>
          <a:prstGeom prst="rect">
            <a:avLst/>
          </a:prstGeom>
          <a:noFill/>
        </p:spPr>
        <p:txBody>
          <a:bodyPr wrap="square" rtlCol="0">
            <a:spAutoFit/>
          </a:bodyPr>
          <a:lstStyle/>
          <a:p>
            <a:r>
              <a:rPr lang="en-GB" dirty="0"/>
              <a:t>Harbour</a:t>
            </a:r>
          </a:p>
        </p:txBody>
      </p:sp>
      <p:cxnSp>
        <p:nvCxnSpPr>
          <p:cNvPr id="20" name="Straight Arrow Connector 19"/>
          <p:cNvCxnSpPr/>
          <p:nvPr/>
        </p:nvCxnSpPr>
        <p:spPr>
          <a:xfrm flipV="1">
            <a:off x="5796136" y="5949280"/>
            <a:ext cx="360040" cy="427963"/>
          </a:xfrm>
          <a:prstGeom prst="straightConnector1">
            <a:avLst/>
          </a:prstGeom>
          <a:ln>
            <a:solidFill>
              <a:srgbClr val="FFFF00"/>
            </a:solidFill>
            <a:tailEnd type="arrow"/>
          </a:ln>
        </p:spPr>
        <p:style>
          <a:lnRef idx="3">
            <a:schemeClr val="accent1"/>
          </a:lnRef>
          <a:fillRef idx="0">
            <a:schemeClr val="accent1"/>
          </a:fillRef>
          <a:effectRef idx="2">
            <a:schemeClr val="accent1"/>
          </a:effectRef>
          <a:fontRef idx="minor">
            <a:schemeClr val="tx1"/>
          </a:fontRef>
        </p:style>
      </p:cxnSp>
      <p:cxnSp>
        <p:nvCxnSpPr>
          <p:cNvPr id="22" name="Straight Arrow Connector 21"/>
          <p:cNvCxnSpPr/>
          <p:nvPr/>
        </p:nvCxnSpPr>
        <p:spPr>
          <a:xfrm flipH="1" flipV="1">
            <a:off x="1979714" y="5949282"/>
            <a:ext cx="3600398" cy="432046"/>
          </a:xfrm>
          <a:prstGeom prst="straightConnector1">
            <a:avLst/>
          </a:prstGeom>
          <a:ln>
            <a:solidFill>
              <a:srgbClr val="FFFF00"/>
            </a:solidFill>
            <a:tailEnd type="arrow"/>
          </a:ln>
        </p:spPr>
        <p:style>
          <a:lnRef idx="3">
            <a:schemeClr val="accent1"/>
          </a:lnRef>
          <a:fillRef idx="0">
            <a:schemeClr val="accent1"/>
          </a:fillRef>
          <a:effectRef idx="2">
            <a:schemeClr val="accent1"/>
          </a:effectRef>
          <a:fontRef idx="minor">
            <a:schemeClr val="tx1"/>
          </a:fontRef>
        </p:style>
      </p:cxnSp>
      <p:sp>
        <p:nvSpPr>
          <p:cNvPr id="26" name="TextBox 25"/>
          <p:cNvSpPr txBox="1"/>
          <p:nvPr/>
        </p:nvSpPr>
        <p:spPr>
          <a:xfrm>
            <a:off x="7020272" y="6381328"/>
            <a:ext cx="1295098" cy="369332"/>
          </a:xfrm>
          <a:prstGeom prst="rect">
            <a:avLst/>
          </a:prstGeom>
          <a:noFill/>
        </p:spPr>
        <p:txBody>
          <a:bodyPr wrap="none" rtlCol="0">
            <a:spAutoFit/>
          </a:bodyPr>
          <a:lstStyle/>
          <a:p>
            <a:r>
              <a:rPr lang="en-GB" dirty="0"/>
              <a:t>Railway line</a:t>
            </a:r>
          </a:p>
        </p:txBody>
      </p:sp>
      <p:cxnSp>
        <p:nvCxnSpPr>
          <p:cNvPr id="28" name="Straight Arrow Connector 27"/>
          <p:cNvCxnSpPr>
            <a:stCxn id="26" idx="0"/>
          </p:cNvCxnSpPr>
          <p:nvPr/>
        </p:nvCxnSpPr>
        <p:spPr>
          <a:xfrm flipV="1">
            <a:off x="7667821" y="4437112"/>
            <a:ext cx="0" cy="1944216"/>
          </a:xfrm>
          <a:prstGeom prst="straightConnector1">
            <a:avLst/>
          </a:prstGeom>
          <a:ln>
            <a:solidFill>
              <a:srgbClr val="FFC000"/>
            </a:solidFill>
            <a:tailEnd type="arrow"/>
          </a:ln>
        </p:spPr>
        <p:style>
          <a:lnRef idx="2">
            <a:schemeClr val="dk1"/>
          </a:lnRef>
          <a:fillRef idx="0">
            <a:schemeClr val="dk1"/>
          </a:fillRef>
          <a:effectRef idx="1">
            <a:schemeClr val="dk1"/>
          </a:effectRef>
          <a:fontRef idx="minor">
            <a:schemeClr val="tx1"/>
          </a:fontRef>
        </p:style>
      </p:cxnSp>
      <p:cxnSp>
        <p:nvCxnSpPr>
          <p:cNvPr id="30" name="Straight Arrow Connector 29"/>
          <p:cNvCxnSpPr/>
          <p:nvPr/>
        </p:nvCxnSpPr>
        <p:spPr>
          <a:xfrm flipH="1" flipV="1">
            <a:off x="3419872" y="4437112"/>
            <a:ext cx="4104456" cy="1940131"/>
          </a:xfrm>
          <a:prstGeom prst="straightConnector1">
            <a:avLst/>
          </a:prstGeom>
          <a:ln>
            <a:solidFill>
              <a:srgbClr val="FFC000"/>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72753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32657"/>
            <a:ext cx="6912768" cy="936104"/>
          </a:xfrm>
        </p:spPr>
        <p:txBody>
          <a:bodyPr>
            <a:normAutofit/>
          </a:bodyPr>
          <a:lstStyle/>
          <a:p>
            <a:r>
              <a:rPr lang="en-GB" dirty="0"/>
              <a:t>Transport and industry</a:t>
            </a:r>
          </a:p>
        </p:txBody>
      </p:sp>
      <p:sp>
        <p:nvSpPr>
          <p:cNvPr id="3" name="Text Placeholder 2"/>
          <p:cNvSpPr>
            <a:spLocks noGrp="1"/>
          </p:cNvSpPr>
          <p:nvPr>
            <p:ph type="body" idx="1"/>
          </p:nvPr>
        </p:nvSpPr>
        <p:spPr>
          <a:xfrm>
            <a:off x="179512" y="1268760"/>
            <a:ext cx="7992888" cy="4392488"/>
          </a:xfrm>
        </p:spPr>
        <p:txBody>
          <a:bodyPr>
            <a:normAutofit/>
          </a:bodyPr>
          <a:lstStyle/>
          <a:p>
            <a:r>
              <a:rPr lang="en-GB" i="1" dirty="0">
                <a:solidFill>
                  <a:srgbClr val="00316A"/>
                </a:solidFill>
              </a:rPr>
              <a:t>Things to think about! </a:t>
            </a:r>
          </a:p>
          <a:p>
            <a:r>
              <a:rPr lang="en-GB" dirty="0">
                <a:solidFill>
                  <a:srgbClr val="00316A"/>
                </a:solidFill>
              </a:rPr>
              <a:t>How do people and goods get around your neighbourhood today? Is there evidence for how things (food, fuel, building materials) were moved about in the past?</a:t>
            </a:r>
          </a:p>
          <a:p>
            <a:pPr marL="342900" indent="-342900">
              <a:buFont typeface="Arial" panose="020B0604020202020204" pitchFamily="34" charset="0"/>
              <a:buChar char="•"/>
            </a:pPr>
            <a:r>
              <a:rPr lang="en-GB" dirty="0">
                <a:solidFill>
                  <a:srgbClr val="00316A"/>
                </a:solidFill>
              </a:rPr>
              <a:t>Railways</a:t>
            </a:r>
          </a:p>
          <a:p>
            <a:pPr marL="342900" indent="-342900">
              <a:buFont typeface="Arial" panose="020B0604020202020204" pitchFamily="34" charset="0"/>
              <a:buChar char="•"/>
            </a:pPr>
            <a:r>
              <a:rPr lang="en-GB" dirty="0">
                <a:solidFill>
                  <a:srgbClr val="00316A"/>
                </a:solidFill>
              </a:rPr>
              <a:t>Canals</a:t>
            </a:r>
          </a:p>
          <a:p>
            <a:pPr marL="342900" indent="-342900">
              <a:buFont typeface="Arial" panose="020B0604020202020204" pitchFamily="34" charset="0"/>
              <a:buChar char="•"/>
            </a:pPr>
            <a:r>
              <a:rPr lang="en-GB" dirty="0">
                <a:solidFill>
                  <a:srgbClr val="00316A"/>
                </a:solidFill>
              </a:rPr>
              <a:t>Rivers</a:t>
            </a:r>
          </a:p>
          <a:p>
            <a:pPr marL="342900" indent="-342900">
              <a:buFont typeface="Arial" panose="020B0604020202020204" pitchFamily="34" charset="0"/>
              <a:buChar char="•"/>
            </a:pPr>
            <a:r>
              <a:rPr lang="en-GB" dirty="0">
                <a:solidFill>
                  <a:srgbClr val="00316A"/>
                </a:solidFill>
              </a:rPr>
              <a:t>Roads</a:t>
            </a:r>
          </a:p>
          <a:p>
            <a:r>
              <a:rPr lang="en-GB" dirty="0">
                <a:solidFill>
                  <a:srgbClr val="00316A"/>
                </a:solidFill>
              </a:rPr>
              <a:t>It is interesting to look at change in these things over time. Also, look for changes in how the transport links interact with each other – how do roads cross waterways and railways?</a:t>
            </a:r>
          </a:p>
        </p:txBody>
      </p:sp>
    </p:spTree>
    <p:extLst>
      <p:ext uri="{BB962C8B-B14F-4D97-AF65-F5344CB8AC3E}">
        <p14:creationId xmlns:p14="http://schemas.microsoft.com/office/powerpoint/2010/main" val="374692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Heritage Hero Award">
      <a:dk1>
        <a:sysClr val="windowText" lastClr="000000"/>
      </a:dk1>
      <a:lt1>
        <a:sysClr val="window" lastClr="FFFFFF"/>
      </a:lt1>
      <a:dk2>
        <a:srgbClr val="00316A"/>
      </a:dk2>
      <a:lt2>
        <a:srgbClr val="EEECE1"/>
      </a:lt2>
      <a:accent1>
        <a:srgbClr val="00316A"/>
      </a:accent1>
      <a:accent2>
        <a:srgbClr val="C3A571"/>
      </a:accent2>
      <a:accent3>
        <a:srgbClr val="CC9900"/>
      </a:accent3>
      <a:accent4>
        <a:srgbClr val="B0B0B0"/>
      </a:accent4>
      <a:accent5>
        <a:srgbClr val="523F69"/>
      </a:accent5>
      <a:accent6>
        <a:srgbClr val="006400"/>
      </a:accent6>
      <a:hlink>
        <a:srgbClr val="00316A"/>
      </a:hlink>
      <a:folHlink>
        <a:srgbClr val="C3A57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1" ma:contentTypeDescription="Create a new document." ma:contentTypeScope="" ma:versionID="6870e37977e1aef7ad6923efa9483373">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a7c2ac7d13944bfd253f338e25f6b0fc"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C566D6-5313-47A6-99D3-A4EB2BCE29A1}">
  <ds:schemaRefs>
    <ds:schemaRef ds:uri="http://schemas.microsoft.com/office/2006/metadata/properties"/>
    <ds:schemaRef ds:uri="http://schemas.microsoft.com/office/infopath/2007/PartnerControls"/>
    <ds:schemaRef ds:uri="ba583caf-eded-414f-bfd5-5cef799129a5"/>
  </ds:schemaRefs>
</ds:datastoreItem>
</file>

<file path=customXml/itemProps2.xml><?xml version="1.0" encoding="utf-8"?>
<ds:datastoreItem xmlns:ds="http://schemas.openxmlformats.org/officeDocument/2006/customXml" ds:itemID="{0158042E-3854-47D2-B300-8C8582760106}">
  <ds:schemaRefs>
    <ds:schemaRef ds:uri="http://schemas.microsoft.com/sharepoint/v3/contenttype/forms"/>
  </ds:schemaRefs>
</ds:datastoreItem>
</file>

<file path=customXml/itemProps3.xml><?xml version="1.0" encoding="utf-8"?>
<ds:datastoreItem xmlns:ds="http://schemas.openxmlformats.org/officeDocument/2006/customXml" ds:itemID="{4BB0ECC9-EAC6-40CC-AAF8-A943AD5B9D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83caf-eded-414f-bfd5-5cef799129a5"/>
    <ds:schemaRef ds:uri="f34e3a75-a05d-460d-911a-6ccc42a5de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4934</TotalTime>
  <Words>875</Words>
  <Application>Microsoft Office PowerPoint</Application>
  <PresentationFormat>On-screen Show (4:3)</PresentationFormat>
  <Paragraphs>59</Paragraphs>
  <Slides>14</Slides>
  <Notes>5</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1_Office Theme</vt:lpstr>
      <vt:lpstr>PowerPoint Presentation</vt:lpstr>
      <vt:lpstr>Starter Activity</vt:lpstr>
      <vt:lpstr>Map Activity  This activity provides three examples of historic maps, set side by side with modern maps.  You may want to use these examples with your learners, alternatively you could create a similar example for yourself, using your local area.</vt:lpstr>
      <vt:lpstr>National Library of Scotland (NLS) map resources</vt:lpstr>
      <vt:lpstr>Maps.nls.uk</vt:lpstr>
      <vt:lpstr>PowerPoint Presentation</vt:lpstr>
      <vt:lpstr>Looking for Things that change and things that stay the same</vt:lpstr>
      <vt:lpstr>PowerPoint Presentation</vt:lpstr>
      <vt:lpstr>Transport and industry</vt:lpstr>
      <vt:lpstr>Musselburgh in 1913 compared with today</vt:lpstr>
      <vt:lpstr>Clydebank</vt:lpstr>
      <vt:lpstr>PowerPoint Presentation</vt:lpstr>
      <vt:lpstr>Dalmuir Drop Lock</vt:lpstr>
      <vt:lpstr>Main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we?</dc:title>
  <dc:creator>Catherine Knops</dc:creator>
  <cp:lastModifiedBy>Jennifer Thoms</cp:lastModifiedBy>
  <cp:revision>242</cp:revision>
  <cp:lastPrinted>2017-10-11T10:21:09Z</cp:lastPrinted>
  <dcterms:created xsi:type="dcterms:W3CDTF">2013-02-01T11:09:35Z</dcterms:created>
  <dcterms:modified xsi:type="dcterms:W3CDTF">2022-09-01T23:07:31Z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