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7" r:id="rId2"/>
    <p:sldId id="308" r:id="rId3"/>
    <p:sldId id="309" r:id="rId4"/>
    <p:sldId id="311" r:id="rId5"/>
    <p:sldId id="313" r:id="rId6"/>
    <p:sldId id="317" r:id="rId7"/>
    <p:sldId id="314" r:id="rId8"/>
    <p:sldId id="315" r:id="rId9"/>
    <p:sldId id="316" r:id="rId10"/>
    <p:sldId id="310" r:id="rId11"/>
    <p:sldId id="318" r:id="rId12"/>
    <p:sldId id="31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6A"/>
    <a:srgbClr val="C3A5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86" autoAdjust="0"/>
    <p:restoredTop sz="95393" autoAdjust="0"/>
  </p:normalViewPr>
  <p:slideViewPr>
    <p:cSldViewPr>
      <p:cViewPr>
        <p:scale>
          <a:sx n="81" d="100"/>
          <a:sy n="81" d="100"/>
        </p:scale>
        <p:origin x="-2028" y="-7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41556-F1B5-4105-8CEC-E0B1A54F2F1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D1DD5-0AE9-4801-A55B-7540F1578F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74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>
                <a:solidFill>
                  <a:prstClr val="black"/>
                </a:solidFill>
              </a:rPr>
              <a:pPr/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958523"/>
            <a:ext cx="7772400" cy="8915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93096"/>
            <a:ext cx="6400800" cy="13457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3" descr="S:\Images\Archaeology Scotland logos\Archaeology Scotland - RGB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-5650"/>
            <a:ext cx="2732475" cy="29613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8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75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2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84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594103" cy="1362075"/>
          </a:xfrm>
        </p:spPr>
        <p:txBody>
          <a:bodyPr anchor="t"/>
          <a:lstStyle>
            <a:lvl1pPr algn="l">
              <a:defRPr sz="4000" b="1" cap="all"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59410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76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9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59938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9938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34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74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45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25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83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87595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8676456" y="0"/>
            <a:ext cx="467544" cy="6858000"/>
          </a:xfrm>
          <a:prstGeom prst="rect">
            <a:avLst/>
          </a:prstGeom>
          <a:solidFill>
            <a:srgbClr val="00316A"/>
          </a:solidFill>
          <a:ln>
            <a:solidFill>
              <a:srgbClr val="0031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8388424" y="0"/>
            <a:ext cx="360040" cy="6858000"/>
          </a:xfrm>
          <a:prstGeom prst="rect">
            <a:avLst/>
          </a:prstGeom>
          <a:solidFill>
            <a:srgbClr val="C3A571"/>
          </a:solidFill>
          <a:ln>
            <a:solidFill>
              <a:srgbClr val="C3A5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S:\Images\Archaeology Scotland logos\Jpgs\AS-Typography-CMYK.jpg"/>
          <p:cNvPicPr>
            <a:picLocks noChangeAspect="1" noChangeArrowheads="1"/>
          </p:cNvPicPr>
          <p:nvPr userDrawn="1"/>
        </p:nvPicPr>
        <p:blipFill>
          <a:blip r:embed="rId1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602507" y="5316508"/>
            <a:ext cx="2272142" cy="81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107504" y="6165304"/>
            <a:ext cx="3016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2"/>
                </a:solidFill>
              </a:rPr>
              <a:t>Archaeology Detectives </a:t>
            </a:r>
          </a:p>
          <a:p>
            <a:r>
              <a:rPr lang="en-GB" sz="1400" smtClean="0">
                <a:solidFill>
                  <a:schemeClr val="accent2"/>
                </a:solidFill>
              </a:rPr>
              <a:t>Learning </a:t>
            </a:r>
            <a:r>
              <a:rPr lang="en-GB" sz="1400" dirty="0" smtClean="0">
                <a:solidFill>
                  <a:schemeClr val="accent2"/>
                </a:solidFill>
              </a:rPr>
              <a:t>Resource A - Using Maps</a:t>
            </a:r>
            <a:endParaRPr lang="en-GB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71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rgbClr val="00316A"/>
          </a:solidFill>
          <a:latin typeface="+mj-lt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316A"/>
        </a:buClr>
        <a:buSzPct val="69000"/>
        <a:buFont typeface="Wingdings" pitchFamily="2" charset="2"/>
        <a:buChar char=""/>
        <a:defRPr sz="3200" kern="1200">
          <a:solidFill>
            <a:srgbClr val="00316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316A"/>
        </a:buClr>
        <a:buSzPct val="69000"/>
        <a:buFont typeface="Wingdings" pitchFamily="2" charset="2"/>
        <a:buChar char="Ø"/>
        <a:defRPr sz="2800" kern="1200">
          <a:solidFill>
            <a:srgbClr val="00316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316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316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316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87624" y="3717032"/>
            <a:ext cx="6400800" cy="1345704"/>
          </a:xfrm>
        </p:spPr>
        <p:txBody>
          <a:bodyPr>
            <a:normAutofit fontScale="62500" lnSpcReduction="20000"/>
          </a:bodyPr>
          <a:lstStyle/>
          <a:p>
            <a:r>
              <a:rPr lang="en-GB" sz="4800" smtClean="0">
                <a:solidFill>
                  <a:srgbClr val="C3A571"/>
                </a:solidFill>
              </a:rPr>
              <a:t>Learning Resources</a:t>
            </a:r>
          </a:p>
          <a:p>
            <a:r>
              <a:rPr lang="en-GB" sz="4800" smtClean="0">
                <a:solidFill>
                  <a:srgbClr val="C3A571"/>
                </a:solidFill>
              </a:rPr>
              <a:t>Archaeology Detectives – Activity A – Using Maps</a:t>
            </a:r>
            <a:endParaRPr lang="en-GB" sz="4800" dirty="0">
              <a:solidFill>
                <a:srgbClr val="C3A5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Our Site (Template)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4819" y="4034692"/>
            <a:ext cx="7875956" cy="2584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100" dirty="0"/>
              <a:t>Reproduced with the permission of the National Library of Scotland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6772" y="4355923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Questions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751439" y="4034692"/>
            <a:ext cx="1807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Map description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88217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1143000"/>
          </a:xfrm>
        </p:spPr>
        <p:txBody>
          <a:bodyPr>
            <a:normAutofit/>
          </a:bodyPr>
          <a:lstStyle/>
          <a:p>
            <a:r>
              <a:rPr lang="en-GB" sz="3600" dirty="0" smtClean="0">
                <a:latin typeface="+mj-lt"/>
              </a:rPr>
              <a:t>Example Questions for Our Site page</a:t>
            </a:r>
            <a:endParaRPr lang="en-GB" sz="3600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08720"/>
            <a:ext cx="7875956" cy="5217443"/>
          </a:xfrm>
        </p:spPr>
        <p:txBody>
          <a:bodyPr>
            <a:noAutofit/>
          </a:bodyPr>
          <a:lstStyle/>
          <a:p>
            <a:r>
              <a:rPr lang="en-GB" sz="2200" dirty="0" smtClean="0"/>
              <a:t>Is the site on high ground, in a valley or on the flat – how can you tell?</a:t>
            </a:r>
          </a:p>
          <a:p>
            <a:r>
              <a:rPr lang="en-GB" sz="2200" dirty="0" smtClean="0"/>
              <a:t>Do you think the chosen position is important for your site?  Why?</a:t>
            </a:r>
          </a:p>
          <a:p>
            <a:r>
              <a:rPr lang="en-GB" sz="2200" dirty="0" smtClean="0"/>
              <a:t>Is the site near any sources of water?  Do you think this would be important?  Why?</a:t>
            </a:r>
          </a:p>
          <a:p>
            <a:r>
              <a:rPr lang="en-GB" sz="2200" dirty="0" smtClean="0"/>
              <a:t>Is the site near a large population/ near a village or on its own?</a:t>
            </a:r>
          </a:p>
          <a:p>
            <a:r>
              <a:rPr lang="en-GB" sz="2200" dirty="0" smtClean="0"/>
              <a:t>Is the site near good transport links – roads, railways or canals?</a:t>
            </a:r>
          </a:p>
          <a:p>
            <a:r>
              <a:rPr lang="en-GB" sz="2200" dirty="0" smtClean="0"/>
              <a:t>Is the site near the sea?  Would this be important?</a:t>
            </a:r>
          </a:p>
          <a:p>
            <a:r>
              <a:rPr lang="en-GB" sz="2200" dirty="0" smtClean="0"/>
              <a:t>Does your site look like it has good farming ground near it?</a:t>
            </a:r>
          </a:p>
          <a:p>
            <a:r>
              <a:rPr lang="en-GB" sz="2200" dirty="0" smtClean="0"/>
              <a:t>Can you see any other buildings near your site that might be from the same period?</a:t>
            </a:r>
          </a:p>
          <a:p>
            <a:r>
              <a:rPr lang="en-GB" sz="2200" dirty="0" smtClean="0"/>
              <a:t>Is your site near an area of woodland?  Would this be useful?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17266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Plenary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052736"/>
            <a:ext cx="7875956" cy="5073427"/>
          </a:xfrm>
        </p:spPr>
        <p:txBody>
          <a:bodyPr/>
          <a:lstStyle/>
          <a:p>
            <a:r>
              <a:rPr lang="en-GB" dirty="0" smtClean="0"/>
              <a:t>What have we learned about our site today?</a:t>
            </a:r>
          </a:p>
          <a:p>
            <a:r>
              <a:rPr lang="en-GB" dirty="0" smtClean="0"/>
              <a:t>Do we think that the people who built our site chose a good location?  Why?</a:t>
            </a:r>
          </a:p>
          <a:p>
            <a:r>
              <a:rPr lang="en-GB" dirty="0" smtClean="0"/>
              <a:t>What else should we look at to add more detail to what we’ve learned so far?</a:t>
            </a:r>
          </a:p>
          <a:p>
            <a:r>
              <a:rPr lang="en-GB" dirty="0" smtClean="0"/>
              <a:t>Where might we find more information?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15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Activity A – Identifying Features on Maps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This activity is designed as an introduction to looking at different natural- and human-made features on a map, and to help you consider the reasons why people in the past chose to build sites/ monuments/ buildings in any particular place. </a:t>
            </a:r>
          </a:p>
          <a:p>
            <a:r>
              <a:rPr lang="en-GB" dirty="0" smtClean="0"/>
              <a:t>Look at each of the maps supplied and consider the questions printed underneath them.</a:t>
            </a:r>
          </a:p>
          <a:p>
            <a:r>
              <a:rPr lang="en-GB" dirty="0" smtClean="0"/>
              <a:t>A range of Ordnance Survey maps from different periods have been used for this activity, to give a sense of maps made at different times. The similarities and differences between them can be discussed.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7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Edinburgh Castle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4819" y="4034692"/>
            <a:ext cx="7875956" cy="2584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100" dirty="0"/>
              <a:t>Reproduced with the permission of the National Library of Scotland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6772" y="4355923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Find Edinburgh Castle on the map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What are the thin, dashed, orange lines around the castle site?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Are they there in real life?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What do they mean?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What is the purpose of a castle?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Why do these orange lines mean this would be a good site for a castle?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7584" y="908720"/>
            <a:ext cx="6731224" cy="312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51439" y="4034692"/>
            <a:ext cx="1807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OS 1 inch 1945 - 1947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66178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684759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+mj-lt"/>
              </a:rPr>
              <a:t>Inveresk Mills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4819" y="4034692"/>
            <a:ext cx="7875956" cy="2584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100" dirty="0"/>
              <a:t>Reproduced with the permission of the National Library of Scotland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932041" y="4034692"/>
            <a:ext cx="34356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OS 6 inch 2</a:t>
            </a:r>
            <a:r>
              <a:rPr lang="en-GB" sz="1100" baseline="30000" dirty="0" smtClean="0"/>
              <a:t>nd</a:t>
            </a:r>
            <a:r>
              <a:rPr lang="en-GB" sz="1100" dirty="0" smtClean="0"/>
              <a:t> and later editions 1892 -1960</a:t>
            </a:r>
            <a:endParaRPr lang="en-GB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393539" y="4293096"/>
            <a:ext cx="763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Find Inveresk Mills on the map.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Find the River Esk on the map.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How close is the river to the mill?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Can you find any evidence of the mill builders using the river?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Do you think the river was an important reason for the siting of the mill?  Why?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644" y="658229"/>
            <a:ext cx="5510638" cy="329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0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684759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+mj-lt"/>
              </a:rPr>
              <a:t>Changes in East Kilbride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160938" y="5836621"/>
            <a:ext cx="1807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OS 1 inch 1955 - 1961</a:t>
            </a:r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4953162" y="813144"/>
            <a:ext cx="33632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Find the railway line that runs through both maps – the maps show an identical area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What can you see that shows population has grown in this area over the years?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Can you see any buildings on the more recent map that might be needed for a growing population ?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/>
              <a:t>Can you see anything that has disappeared due to an increased population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43373" y="3068960"/>
            <a:ext cx="1807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OS 1 inch 1885-1900</a:t>
            </a:r>
            <a:endParaRPr lang="en-GB" sz="1400" dirty="0"/>
          </a:p>
        </p:txBody>
      </p:sp>
      <p:sp>
        <p:nvSpPr>
          <p:cNvPr id="14" name="Content Placeholder 3"/>
          <p:cNvSpPr txBox="1">
            <a:spLocks/>
          </p:cNvSpPr>
          <p:nvPr/>
        </p:nvSpPr>
        <p:spPr>
          <a:xfrm>
            <a:off x="126644" y="5840470"/>
            <a:ext cx="3149212" cy="3636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316A"/>
              </a:buClr>
              <a:buSzPct val="69000"/>
              <a:buFont typeface="Wingdings" pitchFamily="2" charset="2"/>
              <a:buChar char=""/>
              <a:defRPr sz="32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316A"/>
              </a:buClr>
              <a:buSzPct val="69000"/>
              <a:buFont typeface="Wingdings" pitchFamily="2" charset="2"/>
              <a:buChar char="Ø"/>
              <a:defRPr sz="28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1100" dirty="0" smtClean="0"/>
              <a:t>Reproduced with the permission of the National Library of Scotland</a:t>
            </a:r>
            <a:endParaRPr lang="en-GB" sz="1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740" y="3462051"/>
            <a:ext cx="4448837" cy="23449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740" y="700632"/>
            <a:ext cx="4448837" cy="234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11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Activity A – Potential Answers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next three slides show some of the answers you can give to the questions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91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Edinburgh Castle - Answers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4819" y="4034692"/>
            <a:ext cx="7875956" cy="2584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100" dirty="0"/>
              <a:t>Reproduced with the permission of the National Library of Scotland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6772" y="4310435"/>
            <a:ext cx="76328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200" dirty="0" smtClean="0"/>
              <a:t>Find Edinburgh Castle on the map.</a:t>
            </a:r>
            <a:r>
              <a:rPr lang="en-GB" sz="1200" dirty="0"/>
              <a:t> </a:t>
            </a:r>
            <a:r>
              <a:rPr lang="en-GB" sz="1200" dirty="0" smtClean="0">
                <a:solidFill>
                  <a:srgbClr val="C00000"/>
                </a:solidFill>
              </a:rPr>
              <a:t>The red arrow points to it.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200" dirty="0" smtClean="0"/>
              <a:t>What are the thin, dashed, orange lines around the castle site? </a:t>
            </a:r>
            <a:r>
              <a:rPr lang="en-GB" sz="1200" dirty="0" smtClean="0">
                <a:solidFill>
                  <a:srgbClr val="C00000"/>
                </a:solidFill>
              </a:rPr>
              <a:t>Contour lines – drawn close together they show the steepness of the Castle Rock where the castle sits.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200" dirty="0" smtClean="0"/>
              <a:t>Are they there in real life? </a:t>
            </a:r>
            <a:r>
              <a:rPr lang="en-GB" sz="1200" dirty="0" smtClean="0">
                <a:solidFill>
                  <a:srgbClr val="C00000"/>
                </a:solidFill>
              </a:rPr>
              <a:t>No, they are just a mapping symbol to represent the gradient of the Castle Rock’s slopes.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200" dirty="0"/>
              <a:t>What do they </a:t>
            </a:r>
            <a:r>
              <a:rPr lang="en-GB" sz="1200" dirty="0" smtClean="0"/>
              <a:t>mean? </a:t>
            </a:r>
            <a:r>
              <a:rPr lang="en-GB" sz="1200" dirty="0" smtClean="0">
                <a:solidFill>
                  <a:srgbClr val="C00000"/>
                </a:solidFill>
              </a:rPr>
              <a:t>They show that Edinburgh Castle was built on a high point of land surrounded by  very steep cliffs.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200" dirty="0" smtClean="0"/>
              <a:t>What is the purpose of a castle? </a:t>
            </a:r>
            <a:r>
              <a:rPr lang="en-GB" sz="1200" dirty="0" smtClean="0">
                <a:solidFill>
                  <a:srgbClr val="C00000"/>
                </a:solidFill>
              </a:rPr>
              <a:t>Defensive – to protect people – hard to break into.  Possibly to intimidate enemies, or even local people.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200" dirty="0" smtClean="0"/>
              <a:t>Why do these orange lines mean this a good site for a castle? </a:t>
            </a:r>
            <a:r>
              <a:rPr lang="en-GB" sz="1200" dirty="0" smtClean="0">
                <a:solidFill>
                  <a:srgbClr val="C00000"/>
                </a:solidFill>
              </a:rPr>
              <a:t>High up – steep, so hard to attack – can be seen/ can see from miles around – can see people approaching by land and sea.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7584" y="908720"/>
            <a:ext cx="6731224" cy="312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51439" y="4034692"/>
            <a:ext cx="1807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OS 1 inch 1945 - 1947</a:t>
            </a:r>
            <a:endParaRPr lang="en-GB" sz="1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907704" y="1628800"/>
            <a:ext cx="2088232" cy="43204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91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3"/>
          <p:cNvSpPr txBox="1">
            <a:spLocks/>
          </p:cNvSpPr>
          <p:nvPr/>
        </p:nvSpPr>
        <p:spPr>
          <a:xfrm>
            <a:off x="734819" y="4034692"/>
            <a:ext cx="7875956" cy="2584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316A"/>
              </a:buClr>
              <a:buSzPct val="69000"/>
              <a:buFont typeface="Wingdings" pitchFamily="2" charset="2"/>
              <a:buChar char=""/>
              <a:defRPr sz="32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316A"/>
              </a:buClr>
              <a:buSzPct val="69000"/>
              <a:buFont typeface="Wingdings" pitchFamily="2" charset="2"/>
              <a:buChar char="Ø"/>
              <a:defRPr sz="28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1100" smtClean="0"/>
              <a:t>Reproduced with the permission of the National Library of Scotland</a:t>
            </a:r>
            <a:endParaRPr lang="en-GB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4932041" y="4034692"/>
            <a:ext cx="34356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OS 6 inch 2</a:t>
            </a:r>
            <a:r>
              <a:rPr lang="en-GB" sz="1100" baseline="30000" dirty="0" smtClean="0"/>
              <a:t>nd</a:t>
            </a:r>
            <a:r>
              <a:rPr lang="en-GB" sz="1100" dirty="0" smtClean="0"/>
              <a:t> and later editions 1892 -1960</a:t>
            </a:r>
            <a:endParaRPr lang="en-GB" sz="11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644" y="658229"/>
            <a:ext cx="5510638" cy="329951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684759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+mj-lt"/>
              </a:rPr>
              <a:t>Inveresk Mills - Answers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34819" y="4034692"/>
            <a:ext cx="7875956" cy="2584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100" dirty="0"/>
              <a:t>Reproduced with the permission of the National Library of Scotland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51439" y="3933056"/>
            <a:ext cx="1807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dirty="0" smtClean="0">
              <a:solidFill>
                <a:prstClr val="black"/>
              </a:solidFill>
            </a:endParaRPr>
          </a:p>
          <a:p>
            <a:r>
              <a:rPr lang="en-GB" sz="1400" dirty="0" smtClean="0">
                <a:solidFill>
                  <a:prstClr val="black"/>
                </a:solidFill>
              </a:rPr>
              <a:t>OS 6 inch 1888 - 1913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772" y="4188580"/>
            <a:ext cx="76328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400" dirty="0" smtClean="0">
                <a:solidFill>
                  <a:prstClr val="black"/>
                </a:solidFill>
              </a:rPr>
              <a:t>Find Inveresk Mills on the map. </a:t>
            </a:r>
            <a:r>
              <a:rPr lang="en-GB" sz="1400" dirty="0" smtClean="0">
                <a:solidFill>
                  <a:srgbClr val="C00000"/>
                </a:solidFill>
              </a:rPr>
              <a:t>Red arrow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400" dirty="0" smtClean="0">
                <a:solidFill>
                  <a:prstClr val="black"/>
                </a:solidFill>
              </a:rPr>
              <a:t>Find the River Esk on the map. </a:t>
            </a:r>
            <a:r>
              <a:rPr lang="en-GB" sz="1400" dirty="0" smtClean="0">
                <a:solidFill>
                  <a:srgbClr val="C00000"/>
                </a:solidFill>
              </a:rPr>
              <a:t>Blue arrow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400" dirty="0" smtClean="0">
                <a:solidFill>
                  <a:prstClr val="black"/>
                </a:solidFill>
              </a:rPr>
              <a:t>How close is the river to the mill? </a:t>
            </a:r>
            <a:r>
              <a:rPr lang="en-GB" sz="1400" dirty="0" smtClean="0">
                <a:solidFill>
                  <a:srgbClr val="C00000"/>
                </a:solidFill>
              </a:rPr>
              <a:t>It runs right past/ through the building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400" dirty="0" smtClean="0">
                <a:solidFill>
                  <a:prstClr val="black"/>
                </a:solidFill>
              </a:rPr>
              <a:t>Can you find any evidence of the mill builders using the river? </a:t>
            </a:r>
            <a:r>
              <a:rPr lang="en-GB" sz="1400" dirty="0" smtClean="0">
                <a:solidFill>
                  <a:srgbClr val="C00000"/>
                </a:solidFill>
              </a:rPr>
              <a:t>There is a mill lade to the south of the mill buildings. This is a channel diverting river water into the Inveresk Mill buildings and the Esk Net Mills next door. 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sz="1400" dirty="0" smtClean="0">
                <a:solidFill>
                  <a:prstClr val="black"/>
                </a:solidFill>
              </a:rPr>
              <a:t>Do you think the river was an important reason for the siting of the mill?  Why? </a:t>
            </a:r>
            <a:r>
              <a:rPr lang="en-GB" sz="1400" dirty="0" smtClean="0">
                <a:solidFill>
                  <a:srgbClr val="C00000"/>
                </a:solidFill>
              </a:rPr>
              <a:t>Yes – the river was the power source for the mills. The water powered machinery in both of the mills. 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339752" y="2909949"/>
            <a:ext cx="2088232" cy="432048"/>
          </a:xfrm>
          <a:prstGeom prst="straightConnector1">
            <a:avLst/>
          </a:prstGeom>
          <a:ln w="57150">
            <a:solidFill>
              <a:srgbClr val="00316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051720" y="1314638"/>
            <a:ext cx="1723692" cy="577801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665594" y="2405893"/>
            <a:ext cx="432048" cy="7200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12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740" y="3462051"/>
            <a:ext cx="4448837" cy="234490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740" y="700632"/>
            <a:ext cx="4448837" cy="2344908"/>
          </a:xfrm>
          <a:prstGeom prst="rect">
            <a:avLst/>
          </a:prstGeom>
        </p:spPr>
      </p:pic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3162" y="813144"/>
            <a:ext cx="33632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>
                <a:solidFill>
                  <a:prstClr val="black"/>
                </a:solidFill>
              </a:rPr>
              <a:t>Find the railway line that runs through both maps – the maps show an identical area.</a:t>
            </a:r>
          </a:p>
          <a:p>
            <a:pPr>
              <a:buClr>
                <a:srgbClr val="00316A"/>
              </a:buClr>
              <a:buSzPct val="100000"/>
            </a:pPr>
            <a:r>
              <a:rPr lang="en-GB" dirty="0" smtClean="0">
                <a:solidFill>
                  <a:srgbClr val="C00000"/>
                </a:solidFill>
              </a:rPr>
              <a:t>Red arrows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>
                <a:solidFill>
                  <a:prstClr val="black"/>
                </a:solidFill>
              </a:rPr>
              <a:t>What can you see that shows population has grown in this area over the years?</a:t>
            </a:r>
          </a:p>
          <a:p>
            <a:pPr>
              <a:buClr>
                <a:srgbClr val="00316A"/>
              </a:buClr>
              <a:buSzPct val="100000"/>
            </a:pPr>
            <a:r>
              <a:rPr lang="en-GB" dirty="0" smtClean="0">
                <a:solidFill>
                  <a:srgbClr val="C00000"/>
                </a:solidFill>
              </a:rPr>
              <a:t>Red circle – large areas of new building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>
                <a:solidFill>
                  <a:prstClr val="black"/>
                </a:solidFill>
              </a:rPr>
              <a:t>Can you see any buildings on the more recent map that might be needed for a growing population ?</a:t>
            </a:r>
          </a:p>
          <a:p>
            <a:pPr>
              <a:buClr>
                <a:srgbClr val="00316A"/>
              </a:buClr>
              <a:buSzPct val="100000"/>
            </a:pPr>
            <a:r>
              <a:rPr lang="en-GB" dirty="0" smtClean="0">
                <a:solidFill>
                  <a:srgbClr val="C00000"/>
                </a:solidFill>
              </a:rPr>
              <a:t>Hairmyres Hospital – blue circle </a:t>
            </a:r>
          </a:p>
          <a:p>
            <a:pPr marL="285750" indent="-285750">
              <a:buClr>
                <a:srgbClr val="00316A"/>
              </a:buClr>
              <a:buSzPct val="100000"/>
              <a:buFont typeface="Wingdings" panose="05000000000000000000" pitchFamily="2" charset="2"/>
              <a:buChar char=""/>
            </a:pPr>
            <a:r>
              <a:rPr lang="en-GB" dirty="0" smtClean="0">
                <a:solidFill>
                  <a:prstClr val="black"/>
                </a:solidFill>
              </a:rPr>
              <a:t>Can you see anything that has disappeared due to an increased population. </a:t>
            </a:r>
          </a:p>
          <a:p>
            <a:pPr>
              <a:buClr>
                <a:srgbClr val="00316A"/>
              </a:buClr>
              <a:buSzPct val="100000"/>
            </a:pPr>
            <a:r>
              <a:rPr lang="en-GB" dirty="0" smtClean="0">
                <a:solidFill>
                  <a:srgbClr val="C00000"/>
                </a:solidFill>
              </a:rPr>
              <a:t>Large amounts of woodland – green circles. Small farms – purple circles.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827584" y="1004053"/>
            <a:ext cx="1584176" cy="84905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06630" y="3794509"/>
            <a:ext cx="1609819" cy="83161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468338" y="4045078"/>
            <a:ext cx="1540570" cy="13947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1403648" y="4876242"/>
            <a:ext cx="536976" cy="56898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3023827" y="2343455"/>
            <a:ext cx="504057" cy="50533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/>
          <p:cNvSpPr txBox="1">
            <a:spLocks/>
          </p:cNvSpPr>
          <p:nvPr/>
        </p:nvSpPr>
        <p:spPr>
          <a:xfrm>
            <a:off x="460375" y="7937"/>
            <a:ext cx="7499176" cy="6847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rgbClr val="00316A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 dirty="0" smtClean="0"/>
              <a:t>Changes in East Kilbride - Answers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3160938" y="5836621"/>
            <a:ext cx="1807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OS 1 inch 1955 - 1961</a:t>
            </a:r>
            <a:endParaRPr lang="en-GB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3143373" y="3068960"/>
            <a:ext cx="18073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OS 1 inch 1885-1900</a:t>
            </a:r>
            <a:endParaRPr lang="en-GB" sz="1400" dirty="0"/>
          </a:p>
        </p:txBody>
      </p:sp>
      <p:sp>
        <p:nvSpPr>
          <p:cNvPr id="25" name="Content Placeholder 3"/>
          <p:cNvSpPr txBox="1">
            <a:spLocks/>
          </p:cNvSpPr>
          <p:nvPr/>
        </p:nvSpPr>
        <p:spPr>
          <a:xfrm>
            <a:off x="126644" y="5840470"/>
            <a:ext cx="3149212" cy="3636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316A"/>
              </a:buClr>
              <a:buSzPct val="69000"/>
              <a:buFont typeface="Wingdings" pitchFamily="2" charset="2"/>
              <a:buChar char=""/>
              <a:defRPr sz="32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316A"/>
              </a:buClr>
              <a:buSzPct val="69000"/>
              <a:buFont typeface="Wingdings" pitchFamily="2" charset="2"/>
              <a:buChar char="Ø"/>
              <a:defRPr sz="28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316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sz="1100" dirty="0" smtClean="0"/>
              <a:t>Reproduced with the permission of the National Library of Scotland</a:t>
            </a:r>
            <a:endParaRPr lang="en-GB" sz="1100" dirty="0"/>
          </a:p>
        </p:txBody>
      </p:sp>
      <p:sp>
        <p:nvSpPr>
          <p:cNvPr id="29" name="Oval 28"/>
          <p:cNvSpPr/>
          <p:nvPr/>
        </p:nvSpPr>
        <p:spPr>
          <a:xfrm>
            <a:off x="2699793" y="2204863"/>
            <a:ext cx="203998" cy="20851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/>
          <p:cNvSpPr/>
          <p:nvPr/>
        </p:nvSpPr>
        <p:spPr>
          <a:xfrm>
            <a:off x="2495795" y="2039203"/>
            <a:ext cx="203998" cy="20851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3187565" y="2118182"/>
            <a:ext cx="203998" cy="20851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3540295" y="1526243"/>
            <a:ext cx="203998" cy="20851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97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Heritage Hero Award">
      <a:dk1>
        <a:sysClr val="windowText" lastClr="000000"/>
      </a:dk1>
      <a:lt1>
        <a:sysClr val="window" lastClr="FFFFFF"/>
      </a:lt1>
      <a:dk2>
        <a:srgbClr val="00316A"/>
      </a:dk2>
      <a:lt2>
        <a:srgbClr val="EEECE1"/>
      </a:lt2>
      <a:accent1>
        <a:srgbClr val="00316A"/>
      </a:accent1>
      <a:accent2>
        <a:srgbClr val="C3A571"/>
      </a:accent2>
      <a:accent3>
        <a:srgbClr val="CC9900"/>
      </a:accent3>
      <a:accent4>
        <a:srgbClr val="B0B0B0"/>
      </a:accent4>
      <a:accent5>
        <a:srgbClr val="523F69"/>
      </a:accent5>
      <a:accent6>
        <a:srgbClr val="006400"/>
      </a:accent6>
      <a:hlink>
        <a:srgbClr val="00316A"/>
      </a:hlink>
      <a:folHlink>
        <a:srgbClr val="C3A57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07C7CF0E38BD4B8E4DD60ED7BCFE16" ma:contentTypeVersion="17" ma:contentTypeDescription="Create a new document." ma:contentTypeScope="" ma:versionID="98f524b2396085dfa0e9cd47f5b9c1d3">
  <xsd:schema xmlns:xsd="http://www.w3.org/2001/XMLSchema" xmlns:xs="http://www.w3.org/2001/XMLSchema" xmlns:p="http://schemas.microsoft.com/office/2006/metadata/properties" xmlns:ns2="ba583caf-eded-414f-bfd5-5cef799129a5" xmlns:ns3="f34e3a75-a05d-460d-911a-6ccc42a5de84" targetNamespace="http://schemas.microsoft.com/office/2006/metadata/properties" ma:root="true" ma:fieldsID="93adada41b0c73eb6aee995448fda181" ns2:_="" ns3:_="">
    <xsd:import namespace="ba583caf-eded-414f-bfd5-5cef799129a5"/>
    <xsd:import namespace="f34e3a75-a05d-460d-911a-6ccc42a5de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preview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583caf-eded-414f-bfd5-5cef799129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preview" ma:index="18" nillable="true" ma:displayName="preview" ma:format="Image" ma:internalName="preview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7eaf81a-0fa8-402b-9c8c-fd5dcf89b5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4e3a75-a05d-460d-911a-6ccc42a5de8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d790af7-4f59-41b9-b9f2-dd4c40ec55ac}" ma:internalName="TaxCatchAll" ma:showField="CatchAllData" ma:web="f34e3a75-a05d-460d-911a-6ccc42a5de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view xmlns="ba583caf-eded-414f-bfd5-5cef799129a5">
      <Url xsi:nil="true"/>
      <Description xsi:nil="true"/>
    </preview>
    <lcf76f155ced4ddcb4097134ff3c332f xmlns="ba583caf-eded-414f-bfd5-5cef799129a5">
      <Terms xmlns="http://schemas.microsoft.com/office/infopath/2007/PartnerControls"/>
    </lcf76f155ced4ddcb4097134ff3c332f>
    <TaxCatchAll xmlns="f34e3a75-a05d-460d-911a-6ccc42a5de84" xsi:nil="true"/>
  </documentManagement>
</p:properties>
</file>

<file path=customXml/itemProps1.xml><?xml version="1.0" encoding="utf-8"?>
<ds:datastoreItem xmlns:ds="http://schemas.openxmlformats.org/officeDocument/2006/customXml" ds:itemID="{2805F39C-0AD3-4474-B509-1588B80A3E8F}"/>
</file>

<file path=customXml/itemProps2.xml><?xml version="1.0" encoding="utf-8"?>
<ds:datastoreItem xmlns:ds="http://schemas.openxmlformats.org/officeDocument/2006/customXml" ds:itemID="{1E4FDD31-0372-4E0A-91F1-5CCEAD6F44FB}"/>
</file>

<file path=customXml/itemProps3.xml><?xml version="1.0" encoding="utf-8"?>
<ds:datastoreItem xmlns:ds="http://schemas.openxmlformats.org/officeDocument/2006/customXml" ds:itemID="{8213E3E9-6668-44F5-A361-EB5C6EE0705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1797</TotalTime>
  <Words>1064</Words>
  <Application>Microsoft Office PowerPoint</Application>
  <PresentationFormat>On-screen Show (4:3)</PresentationFormat>
  <Paragraphs>93</Paragraphs>
  <Slides>12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1_Office Theme</vt:lpstr>
      <vt:lpstr>PowerPoint Presentation</vt:lpstr>
      <vt:lpstr>Activity A – Identifying Features on Maps</vt:lpstr>
      <vt:lpstr>Edinburgh Castle</vt:lpstr>
      <vt:lpstr>Inveresk Mills</vt:lpstr>
      <vt:lpstr>Changes in East Kilbride</vt:lpstr>
      <vt:lpstr>Activity A – Potential Answers</vt:lpstr>
      <vt:lpstr>Edinburgh Castle - Answers</vt:lpstr>
      <vt:lpstr>Inveresk Mills - Answers</vt:lpstr>
      <vt:lpstr>PowerPoint Presentation</vt:lpstr>
      <vt:lpstr>Our Site (Template)</vt:lpstr>
      <vt:lpstr>Example Questions for Our Site page</vt:lpstr>
      <vt:lpstr>Plenary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are we?</dc:title>
  <dc:creator>Catherine Knops</dc:creator>
  <cp:lastModifiedBy>Kate Fowler</cp:lastModifiedBy>
  <cp:revision>183</cp:revision>
  <dcterms:created xsi:type="dcterms:W3CDTF">2013-02-01T11:09:35Z</dcterms:created>
  <dcterms:modified xsi:type="dcterms:W3CDTF">2017-04-18T11:17:51Z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0x0101004507C7CF0E38BD4B8E4DD60ED7BCFE16</vt:lpwstr>
  </property>
</Properties>
</file>