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7" r:id="rId2"/>
    <p:sldId id="308" r:id="rId3"/>
    <p:sldId id="323" r:id="rId4"/>
    <p:sldId id="309" r:id="rId5"/>
    <p:sldId id="324" r:id="rId6"/>
    <p:sldId id="319" r:id="rId7"/>
    <p:sldId id="325" r:id="rId8"/>
    <p:sldId id="320" r:id="rId9"/>
    <p:sldId id="318" r:id="rId10"/>
    <p:sldId id="310" r:id="rId11"/>
    <p:sldId id="326" r:id="rId12"/>
    <p:sldId id="321" r:id="rId13"/>
    <p:sldId id="327" r:id="rId14"/>
    <p:sldId id="322" r:id="rId15"/>
    <p:sldId id="31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6A"/>
    <a:srgbClr val="C3A5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73"/>
    <p:restoredTop sz="95393" autoAdjust="0"/>
  </p:normalViewPr>
  <p:slideViewPr>
    <p:cSldViewPr>
      <p:cViewPr>
        <p:scale>
          <a:sx n="81" d="100"/>
          <a:sy n="81" d="100"/>
        </p:scale>
        <p:origin x="-1764" y="-7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41556-F1B5-4105-8CEC-E0B1A54F2F1C}" type="datetimeFigureOut">
              <a:rPr lang="en-GB" smtClean="0"/>
              <a:pPr/>
              <a:t>18/04/2017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0D1DD5-0AE9-4801-A55B-7540F1578F01}" type="slidenum">
              <a:rPr lang="en-GB" smtClean="0"/>
              <a:pPr/>
              <a:t>‹#›</a:t>
            </a:fld>
            <a:endParaRPr lang="en-GB"/>
          </a:p>
        </p:txBody>
      </p:sp>
    </p:spTree>
    <p:extLst>
      <p:ext uri="{BB962C8B-B14F-4D97-AF65-F5344CB8AC3E}">
        <p14:creationId xmlns:p14="http://schemas.microsoft.com/office/powerpoint/2010/main" val="132274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3</a:t>
            </a:fld>
            <a:endParaRPr lang="en-GB"/>
          </a:p>
        </p:txBody>
      </p:sp>
    </p:spTree>
    <p:extLst>
      <p:ext uri="{BB962C8B-B14F-4D97-AF65-F5344CB8AC3E}">
        <p14:creationId xmlns:p14="http://schemas.microsoft.com/office/powerpoint/2010/main" val="1191463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4</a:t>
            </a:fld>
            <a:endParaRPr lang="en-GB"/>
          </a:p>
        </p:txBody>
      </p:sp>
    </p:spTree>
    <p:extLst>
      <p:ext uri="{BB962C8B-B14F-4D97-AF65-F5344CB8AC3E}">
        <p14:creationId xmlns:p14="http://schemas.microsoft.com/office/powerpoint/2010/main" val="343358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6</a:t>
            </a:fld>
            <a:endParaRPr lang="en-GB"/>
          </a:p>
        </p:txBody>
      </p:sp>
    </p:spTree>
    <p:extLst>
      <p:ext uri="{BB962C8B-B14F-4D97-AF65-F5344CB8AC3E}">
        <p14:creationId xmlns:p14="http://schemas.microsoft.com/office/powerpoint/2010/main" val="247426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9</a:t>
            </a:fld>
            <a:endParaRPr lang="en-GB"/>
          </a:p>
        </p:txBody>
      </p:sp>
    </p:spTree>
    <p:extLst>
      <p:ext uri="{BB962C8B-B14F-4D97-AF65-F5344CB8AC3E}">
        <p14:creationId xmlns:p14="http://schemas.microsoft.com/office/powerpoint/2010/main" val="343358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10</a:t>
            </a:fld>
            <a:endParaRPr lang="en-GB"/>
          </a:p>
        </p:txBody>
      </p:sp>
    </p:spTree>
    <p:extLst>
      <p:ext uri="{BB962C8B-B14F-4D97-AF65-F5344CB8AC3E}">
        <p14:creationId xmlns:p14="http://schemas.microsoft.com/office/powerpoint/2010/main" val="343358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12</a:t>
            </a:fld>
            <a:endParaRPr lang="en-GB"/>
          </a:p>
        </p:txBody>
      </p:sp>
    </p:spTree>
    <p:extLst>
      <p:ext uri="{BB962C8B-B14F-4D97-AF65-F5344CB8AC3E}">
        <p14:creationId xmlns:p14="http://schemas.microsoft.com/office/powerpoint/2010/main" val="541313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15</a:t>
            </a:fld>
            <a:endParaRPr lang="en-GB"/>
          </a:p>
        </p:txBody>
      </p:sp>
    </p:spTree>
    <p:extLst>
      <p:ext uri="{BB962C8B-B14F-4D97-AF65-F5344CB8AC3E}">
        <p14:creationId xmlns:p14="http://schemas.microsoft.com/office/powerpoint/2010/main" val="343358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958523"/>
            <a:ext cx="7772400" cy="891530"/>
          </a:xfrm>
        </p:spPr>
        <p:txBody>
          <a:bodyPr/>
          <a:lstStyle/>
          <a:p>
            <a:r>
              <a:rPr lang="en-US" smtClean="0"/>
              <a:t>Click to edit Master title style</a:t>
            </a:r>
            <a:endParaRPr lang="en-GB"/>
          </a:p>
        </p:txBody>
      </p:sp>
      <p:sp>
        <p:nvSpPr>
          <p:cNvPr id="3" name="Subtitle 2"/>
          <p:cNvSpPr>
            <a:spLocks noGrp="1"/>
          </p:cNvSpPr>
          <p:nvPr>
            <p:ph type="subTitle" idx="1"/>
          </p:nvPr>
        </p:nvSpPr>
        <p:spPr>
          <a:xfrm>
            <a:off x="1115616" y="4293096"/>
            <a:ext cx="6400800" cy="1345704"/>
          </a:xfrm>
        </p:spPr>
        <p:txBody>
          <a:bodyPr/>
          <a:lstStyle>
            <a:lvl1pPr marL="0" indent="0" algn="ctr">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pic>
        <p:nvPicPr>
          <p:cNvPr id="7" name="Picture 3" descr="S:\Images\Archaeology Scotland logos\Archaeology Scotland - RGB.jpg"/>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808" y="-5650"/>
            <a:ext cx="2732475" cy="296137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8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017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97372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a:xfrm>
            <a:off x="457200" y="6308725"/>
            <a:ext cx="2133600" cy="365125"/>
          </a:xfrm>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33684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594103" cy="1362075"/>
          </a:xfrm>
        </p:spPr>
        <p:txBody>
          <a:bodyPr anchor="t"/>
          <a:lstStyle>
            <a:lvl1pPr algn="l">
              <a:defRPr sz="4000" b="1" cap="all">
                <a:latin typeface="+mj-lt"/>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906713"/>
            <a:ext cx="7594103" cy="1500187"/>
          </a:xfrm>
        </p:spPr>
        <p:txBody>
          <a:bodyPr anchor="b"/>
          <a:lstStyle>
            <a:lvl1pPr marL="0" indent="0">
              <a:buNone/>
              <a:defRPr sz="200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6676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36682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60394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359938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35993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63634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78074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391645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414825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286783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499176" cy="1143000"/>
          </a:xfrm>
          <a:prstGeom prst="rect">
            <a:avLst/>
          </a:prstGeom>
        </p:spPr>
        <p:txBody>
          <a:bodyPr vert="horz" lIns="91440" tIns="45720" rIns="91440" bIns="45720" rtlCol="0" anchor="ctr">
            <a:normAutofit/>
          </a:bodyPr>
          <a:lstStyle/>
          <a:p>
            <a:endParaRPr lang="en-GB" dirty="0"/>
          </a:p>
        </p:txBody>
      </p:sp>
      <p:sp>
        <p:nvSpPr>
          <p:cNvPr id="3" name="Text Placeholder 2"/>
          <p:cNvSpPr>
            <a:spLocks noGrp="1"/>
          </p:cNvSpPr>
          <p:nvPr>
            <p:ph type="body" idx="1"/>
          </p:nvPr>
        </p:nvSpPr>
        <p:spPr>
          <a:xfrm>
            <a:off x="457200" y="1600200"/>
            <a:ext cx="7875956"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E28AE-76F8-4648-9387-AD4413615D3C}" type="datetimeFigureOut">
              <a:rPr lang="en-GB" smtClean="0"/>
              <a:pPr/>
              <a:t>18/04/2017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3524D-A3E0-497D-9917-DDAE269E0B22}" type="slidenum">
              <a:rPr lang="en-GB" smtClean="0"/>
              <a:pPr/>
              <a:t>‹#›</a:t>
            </a:fld>
            <a:endParaRPr lang="en-GB"/>
          </a:p>
        </p:txBody>
      </p:sp>
      <p:sp>
        <p:nvSpPr>
          <p:cNvPr id="7" name="Rectangle 6"/>
          <p:cNvSpPr/>
          <p:nvPr userDrawn="1"/>
        </p:nvSpPr>
        <p:spPr>
          <a:xfrm>
            <a:off x="8676456" y="0"/>
            <a:ext cx="467544" cy="6858000"/>
          </a:xfrm>
          <a:prstGeom prst="rect">
            <a:avLst/>
          </a:prstGeom>
          <a:solidFill>
            <a:srgbClr val="00316A"/>
          </a:solidFill>
          <a:ln>
            <a:solidFill>
              <a:srgbClr val="0031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8388424" y="0"/>
            <a:ext cx="360040" cy="6858000"/>
          </a:xfrm>
          <a:prstGeom prst="rect">
            <a:avLst/>
          </a:prstGeom>
          <a:solidFill>
            <a:srgbClr val="C3A571"/>
          </a:solidFill>
          <a:ln>
            <a:solidFill>
              <a:srgbClr val="C3A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Images\Archaeology Scotland logos\Jpgs\AS-Typography-CMYK.jpg"/>
          <p:cNvPicPr>
            <a:picLocks noChangeAspect="1" noChangeArrowheads="1"/>
          </p:cNvPicPr>
          <p:nvPr userDrawn="1"/>
        </p:nvPicPr>
        <p:blipFill>
          <a:blip r:embed="rId1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rot="5400000">
            <a:off x="7602507" y="5316508"/>
            <a:ext cx="2272142" cy="81084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430560" y="6334780"/>
            <a:ext cx="4320480" cy="523220"/>
          </a:xfrm>
          <a:prstGeom prst="rect">
            <a:avLst/>
          </a:prstGeom>
          <a:noFill/>
        </p:spPr>
        <p:txBody>
          <a:bodyPr wrap="square" rtlCol="0">
            <a:spAutoFit/>
          </a:bodyPr>
          <a:lstStyle/>
          <a:p>
            <a:r>
              <a:rPr lang="en-GB" sz="1400" dirty="0" smtClean="0">
                <a:solidFill>
                  <a:schemeClr val="accent2"/>
                </a:solidFill>
              </a:rPr>
              <a:t>Archaeology Detectives </a:t>
            </a:r>
          </a:p>
          <a:p>
            <a:r>
              <a:rPr lang="en-GB" sz="1400" smtClean="0">
                <a:solidFill>
                  <a:schemeClr val="accent2"/>
                </a:solidFill>
              </a:rPr>
              <a:t>Learning </a:t>
            </a:r>
            <a:r>
              <a:rPr lang="en-GB" sz="1400" dirty="0" smtClean="0">
                <a:solidFill>
                  <a:schemeClr val="accent2"/>
                </a:solidFill>
              </a:rPr>
              <a:t>Resource C - Using Historic Photographs</a:t>
            </a:r>
            <a:endParaRPr lang="en-GB" sz="1400" dirty="0">
              <a:solidFill>
                <a:schemeClr val="accent2"/>
              </a:solidFill>
            </a:endParaRPr>
          </a:p>
        </p:txBody>
      </p:sp>
    </p:spTree>
    <p:extLst>
      <p:ext uri="{BB962C8B-B14F-4D97-AF65-F5344CB8AC3E}">
        <p14:creationId xmlns:p14="http://schemas.microsoft.com/office/powerpoint/2010/main" val="42227123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baseline="0">
          <a:solidFill>
            <a:srgbClr val="00316A"/>
          </a:solidFill>
          <a:latin typeface="+mj-lt"/>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Clr>
          <a:srgbClr val="00316A"/>
        </a:buClr>
        <a:buSzPct val="69000"/>
        <a:buFont typeface="Wingdings" pitchFamily="2" charset="2"/>
        <a:buChar char=""/>
        <a:defRPr sz="3200" kern="1200">
          <a:solidFill>
            <a:srgbClr val="00316A"/>
          </a:solidFill>
          <a:latin typeface="+mn-lt"/>
          <a:ea typeface="+mn-ea"/>
          <a:cs typeface="+mn-cs"/>
        </a:defRPr>
      </a:lvl1pPr>
      <a:lvl2pPr marL="742950" indent="-285750" algn="l" defTabSz="914400" rtl="0" eaLnBrk="1" latinLnBrk="0" hangingPunct="1">
        <a:spcBef>
          <a:spcPct val="20000"/>
        </a:spcBef>
        <a:buClr>
          <a:srgbClr val="00316A"/>
        </a:buClr>
        <a:buSzPct val="69000"/>
        <a:buFont typeface="Wingdings" pitchFamily="2" charset="2"/>
        <a:buChar char="Ø"/>
        <a:defRPr sz="2800" kern="1200">
          <a:solidFill>
            <a:srgbClr val="00316A"/>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316A"/>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digital.nls.uk/7450702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s://creativecommons.org/licenses/by/4.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187624" y="3717032"/>
            <a:ext cx="6400800" cy="1345704"/>
          </a:xfrm>
        </p:spPr>
        <p:txBody>
          <a:bodyPr>
            <a:normAutofit fontScale="62500" lnSpcReduction="20000"/>
          </a:bodyPr>
          <a:lstStyle/>
          <a:p>
            <a:r>
              <a:rPr lang="en-GB" sz="4800" dirty="0" smtClean="0">
                <a:solidFill>
                  <a:srgbClr val="C3A571"/>
                </a:solidFill>
              </a:rPr>
              <a:t>Learning Resources</a:t>
            </a:r>
          </a:p>
          <a:p>
            <a:r>
              <a:rPr lang="en-GB" sz="4800" dirty="0" smtClean="0">
                <a:solidFill>
                  <a:srgbClr val="C3A571"/>
                </a:solidFill>
              </a:rPr>
              <a:t>Archaeology Detectives – Activity C – Investigating Historic Photographs</a:t>
            </a:r>
            <a:endParaRPr lang="en-GB" sz="4800" dirty="0">
              <a:solidFill>
                <a:srgbClr val="C3A571"/>
              </a:solidFill>
            </a:endParaRPr>
          </a:p>
        </p:txBody>
      </p:sp>
    </p:spTree>
    <p:extLst>
      <p:ext uri="{BB962C8B-B14F-4D97-AF65-F5344CB8AC3E}">
        <p14:creationId xmlns:p14="http://schemas.microsoft.com/office/powerpoint/2010/main" val="108308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Our site </a:t>
            </a:r>
            <a:r>
              <a:rPr lang="en-GB" i="1" dirty="0" smtClean="0"/>
              <a:t>Modern</a:t>
            </a:r>
            <a:r>
              <a:rPr lang="en-GB" dirty="0" smtClean="0"/>
              <a:t> </a:t>
            </a:r>
            <a:r>
              <a:rPr lang="en-GB" dirty="0" smtClean="0">
                <a:latin typeface="+mj-lt"/>
              </a:rPr>
              <a:t>(Template)</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734819" y="4034692"/>
            <a:ext cx="7875956" cy="618444"/>
          </a:xfrm>
        </p:spPr>
        <p:txBody>
          <a:bodyPr>
            <a:normAutofit/>
          </a:bodyPr>
          <a:lstStyle/>
          <a:p>
            <a:pPr marL="0" indent="0">
              <a:buNone/>
            </a:pPr>
            <a:r>
              <a:rPr lang="en-GB" sz="1100" dirty="0"/>
              <a:t>Reproduced with the </a:t>
            </a:r>
            <a:r>
              <a:rPr lang="en-GB" sz="1100" dirty="0" smtClean="0"/>
              <a:t>permission of </a:t>
            </a:r>
            <a:r>
              <a:rPr lang="is-IS" sz="1100" dirty="0" smtClean="0"/>
              <a:t>…</a:t>
            </a:r>
            <a:endParaRPr lang="en-GB" sz="1100" dirty="0" smtClean="0"/>
          </a:p>
          <a:p>
            <a:pPr marL="0" indent="0">
              <a:buNone/>
            </a:pPr>
            <a:r>
              <a:rPr lang="en-GB" sz="1100" dirty="0" smtClean="0"/>
              <a:t>Description</a:t>
            </a: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88217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Site – Modern Photo Questions</a:t>
            </a:r>
            <a:endParaRPr lang="en-US" dirty="0"/>
          </a:p>
        </p:txBody>
      </p:sp>
      <p:sp>
        <p:nvSpPr>
          <p:cNvPr id="4" name="Content Placeholder 3"/>
          <p:cNvSpPr txBox="1">
            <a:spLocks noGrp="1"/>
          </p:cNvSpPr>
          <p:nvPr>
            <p:ph idx="1"/>
          </p:nvPr>
        </p:nvSpPr>
        <p:spPr>
          <a:xfrm>
            <a:off x="457200" y="1600200"/>
            <a:ext cx="7875956" cy="4130361"/>
          </a:xfrm>
          <a:prstGeom prst="rect">
            <a:avLst/>
          </a:prstGeom>
          <a:noFill/>
        </p:spPr>
        <p:txBody>
          <a:bodyPr wrap="square" rtlCol="0">
            <a:spAutoFit/>
          </a:bodyPr>
          <a:lstStyle/>
          <a:p>
            <a:pPr marL="285750" indent="-285750">
              <a:buClr>
                <a:srgbClr val="00316A"/>
              </a:buClr>
              <a:buSzPct val="100000"/>
              <a:buFont typeface="Wingdings" panose="05000000000000000000" pitchFamily="2" charset="2"/>
              <a:buChar char=""/>
            </a:pPr>
            <a:r>
              <a:rPr lang="en-GB" sz="2800" dirty="0" smtClean="0"/>
              <a:t>What is this place like?</a:t>
            </a:r>
          </a:p>
          <a:p>
            <a:pPr marL="285750" indent="-285750">
              <a:buClr>
                <a:srgbClr val="00316A"/>
              </a:buClr>
              <a:buSzPct val="100000"/>
              <a:buFont typeface="Wingdings" panose="05000000000000000000" pitchFamily="2" charset="2"/>
              <a:buChar char=""/>
            </a:pPr>
            <a:r>
              <a:rPr lang="en-GB" sz="2800" dirty="0" smtClean="0"/>
              <a:t>Why does this place look like this? </a:t>
            </a:r>
          </a:p>
          <a:p>
            <a:pPr marL="285750" indent="-285750">
              <a:buClr>
                <a:srgbClr val="00316A"/>
              </a:buClr>
              <a:buSzPct val="100000"/>
              <a:buFont typeface="Wingdings" panose="05000000000000000000" pitchFamily="2" charset="2"/>
              <a:buChar char=""/>
            </a:pPr>
            <a:r>
              <a:rPr lang="en-GB" sz="2800" dirty="0" smtClean="0"/>
              <a:t>Does it remind you of anywhere?</a:t>
            </a:r>
          </a:p>
          <a:p>
            <a:pPr marL="285750" indent="-285750">
              <a:buClr>
                <a:srgbClr val="00316A"/>
              </a:buClr>
              <a:buSzPct val="100000"/>
              <a:buFont typeface="Wingdings" panose="05000000000000000000" pitchFamily="2" charset="2"/>
              <a:buChar char=""/>
            </a:pPr>
            <a:r>
              <a:rPr lang="en-GB" sz="2800" dirty="0" smtClean="0"/>
              <a:t>How is this place connected with other places?</a:t>
            </a:r>
          </a:p>
          <a:p>
            <a:pPr marL="285750" indent="-285750">
              <a:buClr>
                <a:srgbClr val="00316A"/>
              </a:buClr>
              <a:buSzPct val="100000"/>
              <a:buFont typeface="Wingdings" panose="05000000000000000000" pitchFamily="2" charset="2"/>
              <a:buChar char=""/>
            </a:pPr>
            <a:r>
              <a:rPr lang="en-GB" sz="2800" dirty="0" smtClean="0"/>
              <a:t>Is this place changing at all? Describe how and why.</a:t>
            </a:r>
          </a:p>
          <a:p>
            <a:pPr marL="285750" indent="-285750">
              <a:buClr>
                <a:srgbClr val="00316A"/>
              </a:buClr>
              <a:buSzPct val="100000"/>
              <a:buFont typeface="Wingdings" panose="05000000000000000000" pitchFamily="2" charset="2"/>
              <a:buChar char=""/>
            </a:pPr>
            <a:r>
              <a:rPr lang="en-GB" sz="2800" dirty="0" smtClean="0"/>
              <a:t>What would it feel like to be in this place?   </a:t>
            </a:r>
          </a:p>
          <a:p>
            <a:pPr marL="285750" indent="-285750">
              <a:buClr>
                <a:srgbClr val="00316A"/>
              </a:buClr>
              <a:buSzPct val="100000"/>
              <a:buFont typeface="Wingdings" panose="05000000000000000000" pitchFamily="2" charset="2"/>
              <a:buChar char=""/>
            </a:pPr>
            <a:endParaRPr lang="en-GB" dirty="0" smtClean="0"/>
          </a:p>
        </p:txBody>
      </p:sp>
    </p:spTree>
    <p:extLst>
      <p:ext uri="{BB962C8B-B14F-4D97-AF65-F5344CB8AC3E}">
        <p14:creationId xmlns:p14="http://schemas.microsoft.com/office/powerpoint/2010/main" val="26896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Our Site </a:t>
            </a:r>
            <a:r>
              <a:rPr lang="en-GB" i="1" dirty="0" smtClean="0"/>
              <a:t>Historic</a:t>
            </a:r>
            <a:r>
              <a:rPr lang="en-GB" dirty="0" smtClean="0"/>
              <a:t> </a:t>
            </a:r>
            <a:r>
              <a:rPr lang="en-GB" dirty="0" smtClean="0">
                <a:latin typeface="+mj-lt"/>
              </a:rPr>
              <a:t>(Template)</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734819" y="4034692"/>
            <a:ext cx="7875956" cy="402420"/>
          </a:xfrm>
        </p:spPr>
        <p:txBody>
          <a:bodyPr>
            <a:normAutofit fontScale="92500" lnSpcReduction="20000"/>
          </a:bodyPr>
          <a:lstStyle/>
          <a:p>
            <a:pPr marL="0" indent="0">
              <a:buNone/>
            </a:pPr>
            <a:r>
              <a:rPr lang="en-GB" sz="1200" dirty="0"/>
              <a:t>Reproduced with the permission </a:t>
            </a:r>
            <a:r>
              <a:rPr lang="en-GB" sz="1200" dirty="0" smtClean="0"/>
              <a:t>of</a:t>
            </a:r>
          </a:p>
          <a:p>
            <a:pPr marL="0" indent="0">
              <a:buNone/>
            </a:pPr>
            <a:r>
              <a:rPr lang="en-GB" sz="1200" b="1" dirty="0" smtClean="0"/>
              <a:t>Description</a:t>
            </a:r>
            <a:endParaRPr lang="en-GB" sz="1200" b="1"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9464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Site – Historic Photo Questions</a:t>
            </a:r>
            <a:endParaRPr lang="en-US" dirty="0"/>
          </a:p>
        </p:txBody>
      </p:sp>
      <p:sp>
        <p:nvSpPr>
          <p:cNvPr id="4" name="Content Placeholder 3"/>
          <p:cNvSpPr txBox="1">
            <a:spLocks noGrp="1"/>
          </p:cNvSpPr>
          <p:nvPr>
            <p:ph idx="1"/>
          </p:nvPr>
        </p:nvSpPr>
        <p:spPr>
          <a:xfrm>
            <a:off x="457200" y="1600200"/>
            <a:ext cx="7875956" cy="3699474"/>
          </a:xfrm>
          <a:prstGeom prst="rect">
            <a:avLst/>
          </a:prstGeom>
          <a:noFill/>
        </p:spPr>
        <p:txBody>
          <a:bodyPr wrap="square" rtlCol="0">
            <a:spAutoFit/>
          </a:bodyPr>
          <a:lstStyle/>
          <a:p>
            <a:pPr marL="285750" indent="-285750">
              <a:buClr>
                <a:srgbClr val="00316A"/>
              </a:buClr>
              <a:buSzPct val="100000"/>
              <a:buFont typeface="Wingdings" panose="05000000000000000000" pitchFamily="2" charset="2"/>
              <a:buChar char=""/>
            </a:pPr>
            <a:r>
              <a:rPr lang="en-GB" sz="2800" dirty="0" smtClean="0"/>
              <a:t>What was this place like?</a:t>
            </a:r>
          </a:p>
          <a:p>
            <a:pPr marL="285750" indent="-285750">
              <a:buClr>
                <a:srgbClr val="00316A"/>
              </a:buClr>
              <a:buSzPct val="100000"/>
              <a:buFont typeface="Wingdings" panose="05000000000000000000" pitchFamily="2" charset="2"/>
              <a:buChar char=""/>
            </a:pPr>
            <a:r>
              <a:rPr lang="en-GB" sz="2800" dirty="0" smtClean="0"/>
              <a:t>Why did this place look like this? </a:t>
            </a:r>
          </a:p>
          <a:p>
            <a:pPr marL="285750" indent="-285750">
              <a:buClr>
                <a:srgbClr val="00316A"/>
              </a:buClr>
              <a:buSzPct val="100000"/>
              <a:buFont typeface="Wingdings" panose="05000000000000000000" pitchFamily="2" charset="2"/>
              <a:buChar char=""/>
            </a:pPr>
            <a:r>
              <a:rPr lang="en-GB" sz="2800" dirty="0" smtClean="0"/>
              <a:t>Does it remind you of anywhere?</a:t>
            </a:r>
          </a:p>
          <a:p>
            <a:pPr marL="285750" indent="-285750">
              <a:buClr>
                <a:srgbClr val="00316A"/>
              </a:buClr>
              <a:buSzPct val="100000"/>
              <a:buFont typeface="Wingdings" panose="05000000000000000000" pitchFamily="2" charset="2"/>
              <a:buChar char=""/>
            </a:pPr>
            <a:r>
              <a:rPr lang="en-GB" sz="2800" dirty="0" smtClean="0"/>
              <a:t>How was this place connected with other places?</a:t>
            </a:r>
          </a:p>
          <a:p>
            <a:pPr marL="285750" indent="-285750">
              <a:buClr>
                <a:srgbClr val="00316A"/>
              </a:buClr>
              <a:buSzPct val="100000"/>
              <a:buFont typeface="Wingdings" panose="05000000000000000000" pitchFamily="2" charset="2"/>
              <a:buChar char=""/>
            </a:pPr>
            <a:r>
              <a:rPr lang="en-GB" sz="2800" dirty="0" smtClean="0"/>
              <a:t>How did this place change and why? </a:t>
            </a:r>
          </a:p>
          <a:p>
            <a:pPr marL="285750" indent="-285750">
              <a:buClr>
                <a:srgbClr val="00316A"/>
              </a:buClr>
              <a:buSzPct val="100000"/>
              <a:buFont typeface="Wingdings" panose="05000000000000000000" pitchFamily="2" charset="2"/>
              <a:buChar char=""/>
            </a:pPr>
            <a:r>
              <a:rPr lang="en-GB" sz="2800" dirty="0" smtClean="0"/>
              <a:t>What would it have felt like to be in this place?   </a:t>
            </a:r>
          </a:p>
          <a:p>
            <a:pPr marL="285750" indent="-285750">
              <a:buClr>
                <a:srgbClr val="00316A"/>
              </a:buClr>
              <a:buSzPct val="100000"/>
              <a:buFont typeface="Wingdings" panose="05000000000000000000" pitchFamily="2" charset="2"/>
              <a:buChar char=""/>
            </a:pPr>
            <a:endParaRPr lang="en-GB" dirty="0" smtClean="0"/>
          </a:p>
        </p:txBody>
      </p:sp>
    </p:spTree>
    <p:extLst>
      <p:ext uri="{BB962C8B-B14F-4D97-AF65-F5344CB8AC3E}">
        <p14:creationId xmlns:p14="http://schemas.microsoft.com/office/powerpoint/2010/main" val="66846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Comparing Both Images</a:t>
            </a:r>
            <a:endParaRPr lang="en-US" dirty="0"/>
          </a:p>
        </p:txBody>
      </p:sp>
      <p:sp>
        <p:nvSpPr>
          <p:cNvPr id="3" name="Content Placeholder 2"/>
          <p:cNvSpPr>
            <a:spLocks noGrp="1"/>
          </p:cNvSpPr>
          <p:nvPr>
            <p:ph idx="1"/>
          </p:nvPr>
        </p:nvSpPr>
        <p:spPr/>
        <p:txBody>
          <a:bodyPr>
            <a:normAutofit lnSpcReduction="10000"/>
          </a:bodyPr>
          <a:lstStyle/>
          <a:p>
            <a:r>
              <a:rPr lang="en-US" dirty="0"/>
              <a:t>How did this place change? </a:t>
            </a:r>
          </a:p>
          <a:p>
            <a:r>
              <a:rPr lang="en-US" dirty="0" smtClean="0"/>
              <a:t>What evidence of the past can we still see? </a:t>
            </a:r>
          </a:p>
          <a:p>
            <a:r>
              <a:rPr lang="en-US" dirty="0" smtClean="0"/>
              <a:t>Does this place now look historic or modern? </a:t>
            </a:r>
          </a:p>
          <a:p>
            <a:r>
              <a:rPr lang="en-US" dirty="0" smtClean="0"/>
              <a:t>Why did people want to make this place look this way? </a:t>
            </a:r>
          </a:p>
          <a:p>
            <a:r>
              <a:rPr lang="en-US" dirty="0" smtClean="0"/>
              <a:t>What would it feel like to be in this place? What </a:t>
            </a:r>
            <a:r>
              <a:rPr lang="en-US" dirty="0"/>
              <a:t>atmosphere </a:t>
            </a:r>
            <a:r>
              <a:rPr lang="en-US" dirty="0" smtClean="0"/>
              <a:t>would you feel more – the present day or historic times? </a:t>
            </a:r>
            <a:endParaRPr lang="en-US" dirty="0"/>
          </a:p>
        </p:txBody>
      </p:sp>
    </p:spTree>
    <p:extLst>
      <p:ext uri="{BB962C8B-B14F-4D97-AF65-F5344CB8AC3E}">
        <p14:creationId xmlns:p14="http://schemas.microsoft.com/office/powerpoint/2010/main" val="178906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Plenary</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1052736"/>
            <a:ext cx="7875956" cy="5073427"/>
          </a:xfrm>
        </p:spPr>
        <p:txBody>
          <a:bodyPr/>
          <a:lstStyle/>
          <a:p>
            <a:r>
              <a:rPr lang="en-GB" dirty="0" smtClean="0"/>
              <a:t>What have we learned about our site today?</a:t>
            </a:r>
          </a:p>
          <a:p>
            <a:r>
              <a:rPr lang="en-GB" dirty="0" smtClean="0"/>
              <a:t>When did this place look better, in the past or in the present?</a:t>
            </a:r>
          </a:p>
          <a:p>
            <a:r>
              <a:rPr lang="en-GB" dirty="0" smtClean="0"/>
              <a:t>What </a:t>
            </a:r>
            <a:r>
              <a:rPr lang="en-GB" smtClean="0"/>
              <a:t>are the most important changes?</a:t>
            </a:r>
            <a:endParaRPr lang="en-GB" dirty="0" smtClean="0"/>
          </a:p>
          <a:p>
            <a:r>
              <a:rPr lang="en-GB" dirty="0" smtClean="0"/>
              <a:t>What else should we look at to add more detail to what we’ve learned so far?</a:t>
            </a:r>
          </a:p>
          <a:p>
            <a:r>
              <a:rPr lang="en-GB" dirty="0" smtClean="0"/>
              <a:t>Where might we find more information? </a:t>
            </a:r>
            <a:endParaRPr lang="en-GB" dirty="0"/>
          </a:p>
        </p:txBody>
      </p:sp>
    </p:spTree>
    <p:extLst>
      <p:ext uri="{BB962C8B-B14F-4D97-AF65-F5344CB8AC3E}">
        <p14:creationId xmlns:p14="http://schemas.microsoft.com/office/powerpoint/2010/main" val="336615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31224" cy="1143000"/>
          </a:xfrm>
        </p:spPr>
        <p:txBody>
          <a:bodyPr>
            <a:normAutofit fontScale="90000"/>
          </a:bodyPr>
          <a:lstStyle/>
          <a:p>
            <a:r>
              <a:rPr lang="en-GB" dirty="0" smtClean="0"/>
              <a:t>Activity C – Investigating Historic Photographs</a:t>
            </a:r>
            <a:endParaRPr lang="en-GB" dirty="0"/>
          </a:p>
        </p:txBody>
      </p:sp>
      <p:sp>
        <p:nvSpPr>
          <p:cNvPr id="3" name="Content Placeholder 2"/>
          <p:cNvSpPr>
            <a:spLocks noGrp="1"/>
          </p:cNvSpPr>
          <p:nvPr>
            <p:ph idx="1"/>
          </p:nvPr>
        </p:nvSpPr>
        <p:spPr/>
        <p:txBody>
          <a:bodyPr>
            <a:normAutofit/>
          </a:bodyPr>
          <a:lstStyle/>
          <a:p>
            <a:r>
              <a:rPr lang="en-GB" dirty="0" smtClean="0"/>
              <a:t>This activity suggests looking at historic and modern photographs to understand what a site was and how it might have been used. </a:t>
            </a:r>
          </a:p>
          <a:p>
            <a:r>
              <a:rPr lang="en-GB" dirty="0" smtClean="0"/>
              <a:t>Look at each of the photos supplied and consider the questions that accompany them. There are questions for the historic photo, the modern photo, and questions to consider when comparing them both. </a:t>
            </a:r>
          </a:p>
        </p:txBody>
      </p:sp>
    </p:spTree>
    <p:extLst>
      <p:ext uri="{BB962C8B-B14F-4D97-AF65-F5344CB8AC3E}">
        <p14:creationId xmlns:p14="http://schemas.microsoft.com/office/powerpoint/2010/main" val="382874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sz="3600" dirty="0" smtClean="0">
                <a:latin typeface="+mj-lt"/>
              </a:rPr>
              <a:t>Questions to Ask</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Content Placeholder 3"/>
          <p:cNvSpPr>
            <a:spLocks noGrp="1"/>
          </p:cNvSpPr>
          <p:nvPr>
            <p:ph idx="1"/>
          </p:nvPr>
        </p:nvSpPr>
        <p:spPr/>
        <p:txBody>
          <a:bodyPr/>
          <a:lstStyle/>
          <a:p>
            <a:r>
              <a:rPr lang="en-US" dirty="0" smtClean="0"/>
              <a:t>For both the past and present consider: </a:t>
            </a:r>
          </a:p>
          <a:p>
            <a:pPr lvl="1"/>
            <a:r>
              <a:rPr lang="en-GB" b="1" dirty="0" smtClean="0"/>
              <a:t>What</a:t>
            </a:r>
            <a:r>
              <a:rPr lang="en-GB" dirty="0" smtClean="0"/>
              <a:t> </a:t>
            </a:r>
            <a:r>
              <a:rPr lang="en-GB" dirty="0"/>
              <a:t>was this place used for? </a:t>
            </a:r>
          </a:p>
          <a:p>
            <a:pPr lvl="1"/>
            <a:r>
              <a:rPr lang="en-GB" b="1" dirty="0" smtClean="0"/>
              <a:t>How</a:t>
            </a:r>
            <a:r>
              <a:rPr lang="en-GB" dirty="0" smtClean="0"/>
              <a:t> </a:t>
            </a:r>
            <a:r>
              <a:rPr lang="en-GB" dirty="0"/>
              <a:t>was it designed and built? </a:t>
            </a:r>
          </a:p>
          <a:p>
            <a:pPr lvl="1"/>
            <a:r>
              <a:rPr lang="en-GB" b="1" dirty="0" smtClean="0"/>
              <a:t>Why</a:t>
            </a:r>
            <a:r>
              <a:rPr lang="en-GB" dirty="0" smtClean="0"/>
              <a:t> </a:t>
            </a:r>
            <a:r>
              <a:rPr lang="en-GB" dirty="0"/>
              <a:t>was it built, and </a:t>
            </a:r>
            <a:r>
              <a:rPr lang="en-GB" b="1" dirty="0" smtClean="0"/>
              <a:t>Why</a:t>
            </a:r>
            <a:r>
              <a:rPr lang="en-GB" dirty="0" smtClean="0"/>
              <a:t> this location? </a:t>
            </a:r>
            <a:endParaRPr lang="en-GB" dirty="0"/>
          </a:p>
          <a:p>
            <a:pPr lvl="1"/>
            <a:r>
              <a:rPr lang="en-GB" b="1" dirty="0" smtClean="0"/>
              <a:t>When</a:t>
            </a:r>
            <a:r>
              <a:rPr lang="en-GB" dirty="0" smtClean="0"/>
              <a:t> </a:t>
            </a:r>
            <a:r>
              <a:rPr lang="en-GB" dirty="0"/>
              <a:t>was it built and </a:t>
            </a:r>
            <a:r>
              <a:rPr lang="en-GB" b="1" dirty="0" smtClean="0"/>
              <a:t>When</a:t>
            </a:r>
            <a:r>
              <a:rPr lang="en-GB" dirty="0" smtClean="0"/>
              <a:t> </a:t>
            </a:r>
            <a:r>
              <a:rPr lang="en-GB" dirty="0"/>
              <a:t>was it changed? </a:t>
            </a:r>
          </a:p>
          <a:p>
            <a:pPr lvl="1"/>
            <a:r>
              <a:rPr lang="en-GB" b="1" dirty="0" smtClean="0"/>
              <a:t>Who</a:t>
            </a:r>
            <a:r>
              <a:rPr lang="en-GB" dirty="0" smtClean="0"/>
              <a:t> </a:t>
            </a:r>
            <a:r>
              <a:rPr lang="en-GB" dirty="0"/>
              <a:t>built it and </a:t>
            </a:r>
            <a:r>
              <a:rPr lang="en-GB" b="1" dirty="0" smtClean="0"/>
              <a:t>Who</a:t>
            </a:r>
            <a:r>
              <a:rPr lang="en-GB" dirty="0" smtClean="0"/>
              <a:t> </a:t>
            </a:r>
            <a:r>
              <a:rPr lang="en-GB" dirty="0"/>
              <a:t>lived here?  </a:t>
            </a:r>
          </a:p>
        </p:txBody>
      </p:sp>
    </p:spTree>
    <p:extLst>
      <p:ext uri="{BB962C8B-B14F-4D97-AF65-F5344CB8AC3E}">
        <p14:creationId xmlns:p14="http://schemas.microsoft.com/office/powerpoint/2010/main" val="107387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Edinburgh – 2016 </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130197" y="5629154"/>
            <a:ext cx="7875956" cy="513051"/>
          </a:xfrm>
        </p:spPr>
        <p:txBody>
          <a:bodyPr>
            <a:normAutofit/>
          </a:bodyPr>
          <a:lstStyle/>
          <a:p>
            <a:pPr marL="0" indent="0">
              <a:buNone/>
            </a:pPr>
            <a:r>
              <a:rPr lang="en-GB" sz="1100" dirty="0" smtClean="0"/>
              <a:t>Google Street View 2016</a:t>
            </a:r>
          </a:p>
          <a:p>
            <a:pPr marL="0" indent="0">
              <a:buNone/>
            </a:pPr>
            <a:r>
              <a:rPr lang="en-US" sz="1100" b="1" dirty="0"/>
              <a:t>19-29 </a:t>
            </a:r>
            <a:r>
              <a:rPr lang="en-US" sz="1100" b="1" dirty="0" err="1"/>
              <a:t>Buccleuch</a:t>
            </a:r>
            <a:r>
              <a:rPr lang="en-US" sz="1100" b="1" dirty="0"/>
              <a:t> Street, Edinburgh</a:t>
            </a:r>
            <a:endParaRPr lang="en-GB" sz="1100" b="1" dirty="0"/>
          </a:p>
          <a:p>
            <a:pPr marL="0" indent="0">
              <a:buNone/>
            </a:pP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85" y="853730"/>
            <a:ext cx="8180756" cy="4775424"/>
          </a:xfrm>
          <a:prstGeom prst="rect">
            <a:avLst/>
          </a:prstGeom>
        </p:spPr>
      </p:pic>
    </p:spTree>
    <p:extLst>
      <p:ext uri="{BB962C8B-B14F-4D97-AF65-F5344CB8AC3E}">
        <p14:creationId xmlns:p14="http://schemas.microsoft.com/office/powerpoint/2010/main" val="661781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Edinburgh – Modern Photo Questions</a:t>
            </a:r>
            <a:endParaRPr lang="en-US" dirty="0"/>
          </a:p>
        </p:txBody>
      </p:sp>
      <p:sp>
        <p:nvSpPr>
          <p:cNvPr id="4" name="Content Placeholder 3"/>
          <p:cNvSpPr txBox="1">
            <a:spLocks noGrp="1"/>
          </p:cNvSpPr>
          <p:nvPr>
            <p:ph idx="1"/>
          </p:nvPr>
        </p:nvSpPr>
        <p:spPr>
          <a:xfrm>
            <a:off x="457200" y="1600200"/>
            <a:ext cx="7875956" cy="4130361"/>
          </a:xfrm>
          <a:prstGeom prst="rect">
            <a:avLst/>
          </a:prstGeom>
          <a:noFill/>
        </p:spPr>
        <p:txBody>
          <a:bodyPr wrap="square" rtlCol="0">
            <a:spAutoFit/>
          </a:bodyPr>
          <a:lstStyle/>
          <a:p>
            <a:pPr marL="285750" indent="-285750">
              <a:buClr>
                <a:srgbClr val="00316A"/>
              </a:buClr>
              <a:buSzPct val="100000"/>
              <a:buFont typeface="Wingdings" panose="05000000000000000000" pitchFamily="2" charset="2"/>
              <a:buChar char=""/>
            </a:pPr>
            <a:r>
              <a:rPr lang="en-GB" sz="2800" dirty="0" smtClean="0"/>
              <a:t>What </a:t>
            </a:r>
            <a:r>
              <a:rPr lang="en-GB" sz="2800" dirty="0" smtClean="0"/>
              <a:t>does </a:t>
            </a:r>
            <a:r>
              <a:rPr lang="en-GB" sz="2800" dirty="0" smtClean="0"/>
              <a:t>this </a:t>
            </a:r>
            <a:r>
              <a:rPr lang="en-GB" sz="2800" dirty="0" smtClean="0"/>
              <a:t>place </a:t>
            </a:r>
            <a:r>
              <a:rPr lang="en-GB" sz="2800" dirty="0" smtClean="0"/>
              <a:t>look like</a:t>
            </a:r>
            <a:r>
              <a:rPr lang="en-GB" sz="2800" dirty="0" smtClean="0"/>
              <a:t>?</a:t>
            </a:r>
          </a:p>
          <a:p>
            <a:pPr marL="285750" indent="-285750">
              <a:buClr>
                <a:srgbClr val="00316A"/>
              </a:buClr>
              <a:buSzPct val="100000"/>
              <a:buFont typeface="Wingdings" panose="05000000000000000000" pitchFamily="2" charset="2"/>
              <a:buChar char=""/>
            </a:pPr>
            <a:r>
              <a:rPr lang="en-GB" sz="2800" dirty="0" smtClean="0"/>
              <a:t>Why does this place look like this? </a:t>
            </a:r>
          </a:p>
          <a:p>
            <a:pPr marL="285750" indent="-285750">
              <a:buClr>
                <a:srgbClr val="00316A"/>
              </a:buClr>
              <a:buSzPct val="100000"/>
              <a:buFont typeface="Wingdings" panose="05000000000000000000" pitchFamily="2" charset="2"/>
              <a:buChar char=""/>
            </a:pPr>
            <a:r>
              <a:rPr lang="en-GB" sz="2800" dirty="0" smtClean="0"/>
              <a:t>Does it remind you of anywhere?</a:t>
            </a:r>
          </a:p>
          <a:p>
            <a:pPr marL="285750" indent="-285750">
              <a:buClr>
                <a:srgbClr val="00316A"/>
              </a:buClr>
              <a:buSzPct val="100000"/>
              <a:buFont typeface="Wingdings" panose="05000000000000000000" pitchFamily="2" charset="2"/>
              <a:buChar char=""/>
            </a:pPr>
            <a:r>
              <a:rPr lang="en-GB" sz="2800" dirty="0" smtClean="0"/>
              <a:t>How is this place connected with other places?</a:t>
            </a:r>
          </a:p>
          <a:p>
            <a:pPr marL="285750" indent="-285750">
              <a:buClr>
                <a:srgbClr val="00316A"/>
              </a:buClr>
              <a:buSzPct val="100000"/>
              <a:buFont typeface="Wingdings" panose="05000000000000000000" pitchFamily="2" charset="2"/>
              <a:buChar char=""/>
            </a:pPr>
            <a:r>
              <a:rPr lang="en-GB" sz="2800" dirty="0" smtClean="0"/>
              <a:t>Is this place changing at all? Describe how and why.</a:t>
            </a:r>
          </a:p>
          <a:p>
            <a:pPr marL="285750" indent="-285750">
              <a:buClr>
                <a:srgbClr val="00316A"/>
              </a:buClr>
              <a:buSzPct val="100000"/>
              <a:buFont typeface="Wingdings" panose="05000000000000000000" pitchFamily="2" charset="2"/>
              <a:buChar char=""/>
            </a:pPr>
            <a:r>
              <a:rPr lang="en-GB" sz="2800" dirty="0" smtClean="0"/>
              <a:t>What would it feel like to be in this place?   </a:t>
            </a:r>
          </a:p>
          <a:p>
            <a:pPr marL="285750" indent="-285750">
              <a:buClr>
                <a:srgbClr val="00316A"/>
              </a:buClr>
              <a:buSzPct val="100000"/>
              <a:buFont typeface="Wingdings" panose="05000000000000000000" pitchFamily="2" charset="2"/>
              <a:buChar char=""/>
            </a:pPr>
            <a:endParaRPr lang="en-GB" dirty="0" smtClean="0"/>
          </a:p>
        </p:txBody>
      </p:sp>
    </p:spTree>
    <p:extLst>
      <p:ext uri="{BB962C8B-B14F-4D97-AF65-F5344CB8AC3E}">
        <p14:creationId xmlns:p14="http://schemas.microsoft.com/office/powerpoint/2010/main" val="172414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Edinburgh - 1929</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4440973" y="5637528"/>
            <a:ext cx="3870513" cy="598529"/>
          </a:xfrm>
        </p:spPr>
        <p:txBody>
          <a:bodyPr>
            <a:normAutofit fontScale="85000" lnSpcReduction="10000"/>
          </a:bodyPr>
          <a:lstStyle/>
          <a:p>
            <a:pPr marL="0" indent="0">
              <a:buNone/>
            </a:pPr>
            <a:r>
              <a:rPr lang="en-GB" sz="1100" dirty="0" smtClean="0"/>
              <a:t>National Library of Scotland </a:t>
            </a:r>
            <a:r>
              <a:rPr lang="en-US" sz="1100" dirty="0">
                <a:hlinkClick r:id="rId3"/>
              </a:rPr>
              <a:t>http://</a:t>
            </a:r>
            <a:r>
              <a:rPr lang="en-US" sz="1100" dirty="0" smtClean="0">
                <a:hlinkClick r:id="rId3"/>
              </a:rPr>
              <a:t>digital.nls.uk/74507022</a:t>
            </a:r>
            <a:endParaRPr lang="en-US" sz="1100" dirty="0" smtClean="0"/>
          </a:p>
          <a:p>
            <a:pPr marL="0" indent="0">
              <a:buNone/>
            </a:pPr>
            <a:r>
              <a:rPr lang="en-US" sz="1100" dirty="0" smtClean="0"/>
              <a:t>Used </a:t>
            </a:r>
            <a:r>
              <a:rPr lang="en-US" sz="1100" dirty="0"/>
              <a:t>under the </a:t>
            </a:r>
            <a:r>
              <a:rPr lang="en-US" sz="1100" u="sng" dirty="0">
                <a:hlinkClick r:id="rId4"/>
              </a:rPr>
              <a:t>Creative Commons Attribution 4.0 International </a:t>
            </a:r>
            <a:r>
              <a:rPr lang="en-US" sz="1100" u="sng" dirty="0" smtClean="0">
                <a:hlinkClick r:id="rId4"/>
              </a:rPr>
              <a:t>Licence</a:t>
            </a:r>
            <a:endParaRPr lang="en-US" sz="1100" u="sng" dirty="0" smtClean="0"/>
          </a:p>
          <a:p>
            <a:pPr marL="0" indent="0">
              <a:buNone/>
            </a:pPr>
            <a:r>
              <a:rPr lang="en-US" sz="1100" b="1" dirty="0" smtClean="0"/>
              <a:t>19-29 </a:t>
            </a:r>
            <a:r>
              <a:rPr lang="en-US" sz="1100" b="1" dirty="0" err="1" smtClean="0"/>
              <a:t>Buccleuch</a:t>
            </a:r>
            <a:r>
              <a:rPr lang="en-US" sz="1100" b="1" dirty="0" smtClean="0"/>
              <a:t> Street, Edinburgh</a:t>
            </a:r>
            <a:endParaRPr lang="en-GB" sz="1100" b="1" dirty="0" smtClean="0"/>
          </a:p>
          <a:p>
            <a:pPr marL="0" indent="0">
              <a:buNone/>
            </a:pPr>
            <a:endParaRPr lang="en-GB" sz="1100" dirty="0" smtClean="0"/>
          </a:p>
          <a:p>
            <a:pPr marL="0" indent="0">
              <a:buNone/>
            </a:pP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575" y="908362"/>
            <a:ext cx="4272409" cy="5327695"/>
          </a:xfrm>
          <a:prstGeom prst="rect">
            <a:avLst/>
          </a:prstGeom>
        </p:spPr>
      </p:pic>
    </p:spTree>
    <p:extLst>
      <p:ext uri="{BB962C8B-B14F-4D97-AF65-F5344CB8AC3E}">
        <p14:creationId xmlns:p14="http://schemas.microsoft.com/office/powerpoint/2010/main" val="177900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Edinburgh – Historic Photo Questions</a:t>
            </a:r>
            <a:endParaRPr lang="en-US" dirty="0"/>
          </a:p>
        </p:txBody>
      </p:sp>
      <p:sp>
        <p:nvSpPr>
          <p:cNvPr id="4" name="Content Placeholder 3"/>
          <p:cNvSpPr txBox="1">
            <a:spLocks noGrp="1"/>
          </p:cNvSpPr>
          <p:nvPr>
            <p:ph idx="1"/>
          </p:nvPr>
        </p:nvSpPr>
        <p:spPr>
          <a:xfrm>
            <a:off x="457200" y="1600200"/>
            <a:ext cx="7875956" cy="3699474"/>
          </a:xfrm>
          <a:prstGeom prst="rect">
            <a:avLst/>
          </a:prstGeom>
          <a:noFill/>
        </p:spPr>
        <p:txBody>
          <a:bodyPr wrap="square" rtlCol="0">
            <a:spAutoFit/>
          </a:bodyPr>
          <a:lstStyle/>
          <a:p>
            <a:pPr marL="285750" indent="-285750">
              <a:buClr>
                <a:srgbClr val="00316A"/>
              </a:buClr>
              <a:buSzPct val="100000"/>
              <a:buFont typeface="Wingdings" panose="05000000000000000000" pitchFamily="2" charset="2"/>
              <a:buChar char=""/>
            </a:pPr>
            <a:r>
              <a:rPr lang="en-GB" sz="2800" dirty="0" smtClean="0"/>
              <a:t>What was this place like?</a:t>
            </a:r>
          </a:p>
          <a:p>
            <a:pPr marL="285750" indent="-285750">
              <a:buClr>
                <a:srgbClr val="00316A"/>
              </a:buClr>
              <a:buSzPct val="100000"/>
              <a:buFont typeface="Wingdings" panose="05000000000000000000" pitchFamily="2" charset="2"/>
              <a:buChar char=""/>
            </a:pPr>
            <a:r>
              <a:rPr lang="en-GB" sz="2800" dirty="0" smtClean="0"/>
              <a:t>Why did this place look like this? </a:t>
            </a:r>
          </a:p>
          <a:p>
            <a:pPr marL="285750" indent="-285750">
              <a:buClr>
                <a:srgbClr val="00316A"/>
              </a:buClr>
              <a:buSzPct val="100000"/>
              <a:buFont typeface="Wingdings" panose="05000000000000000000" pitchFamily="2" charset="2"/>
              <a:buChar char=""/>
            </a:pPr>
            <a:r>
              <a:rPr lang="en-GB" sz="2800" dirty="0" smtClean="0"/>
              <a:t>Does it remind you of anywhere?</a:t>
            </a:r>
          </a:p>
          <a:p>
            <a:pPr marL="285750" indent="-285750">
              <a:buClr>
                <a:srgbClr val="00316A"/>
              </a:buClr>
              <a:buSzPct val="100000"/>
              <a:buFont typeface="Wingdings" panose="05000000000000000000" pitchFamily="2" charset="2"/>
              <a:buChar char=""/>
            </a:pPr>
            <a:r>
              <a:rPr lang="en-GB" sz="2800" dirty="0" smtClean="0"/>
              <a:t>How was this place connected with other places?</a:t>
            </a:r>
          </a:p>
          <a:p>
            <a:pPr marL="285750" indent="-285750">
              <a:buClr>
                <a:srgbClr val="00316A"/>
              </a:buClr>
              <a:buSzPct val="100000"/>
              <a:buFont typeface="Wingdings" panose="05000000000000000000" pitchFamily="2" charset="2"/>
              <a:buChar char=""/>
            </a:pPr>
            <a:r>
              <a:rPr lang="en-GB" sz="2800" dirty="0" smtClean="0"/>
              <a:t>How did this place change and why? </a:t>
            </a:r>
          </a:p>
          <a:p>
            <a:pPr marL="285750" indent="-285750">
              <a:buClr>
                <a:srgbClr val="00316A"/>
              </a:buClr>
              <a:buSzPct val="100000"/>
              <a:buFont typeface="Wingdings" panose="05000000000000000000" pitchFamily="2" charset="2"/>
              <a:buChar char=""/>
            </a:pPr>
            <a:r>
              <a:rPr lang="en-GB" sz="2800" dirty="0" smtClean="0"/>
              <a:t>What would it have felt like to be in this place?   </a:t>
            </a:r>
          </a:p>
          <a:p>
            <a:pPr marL="285750" indent="-285750">
              <a:buClr>
                <a:srgbClr val="00316A"/>
              </a:buClr>
              <a:buSzPct val="100000"/>
              <a:buFont typeface="Wingdings" panose="05000000000000000000" pitchFamily="2" charset="2"/>
              <a:buChar char=""/>
            </a:pPr>
            <a:endParaRPr lang="en-GB" dirty="0" smtClean="0"/>
          </a:p>
        </p:txBody>
      </p:sp>
    </p:spTree>
    <p:extLst>
      <p:ext uri="{BB962C8B-B14F-4D97-AF65-F5344CB8AC3E}">
        <p14:creationId xmlns:p14="http://schemas.microsoft.com/office/powerpoint/2010/main" val="169778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Comparing Both Images- Edinburgh</a:t>
            </a:r>
            <a:endParaRPr lang="en-US" dirty="0"/>
          </a:p>
        </p:txBody>
      </p:sp>
      <p:sp>
        <p:nvSpPr>
          <p:cNvPr id="3" name="Content Placeholder 2"/>
          <p:cNvSpPr>
            <a:spLocks noGrp="1"/>
          </p:cNvSpPr>
          <p:nvPr>
            <p:ph idx="1"/>
          </p:nvPr>
        </p:nvSpPr>
        <p:spPr/>
        <p:txBody>
          <a:bodyPr>
            <a:normAutofit lnSpcReduction="10000"/>
          </a:bodyPr>
          <a:lstStyle/>
          <a:p>
            <a:r>
              <a:rPr lang="en-US" dirty="0" smtClean="0"/>
              <a:t>How did this place change? </a:t>
            </a:r>
            <a:endParaRPr lang="en-US" dirty="0"/>
          </a:p>
          <a:p>
            <a:r>
              <a:rPr lang="en-US" dirty="0" smtClean="0"/>
              <a:t>What evidence of the past can we still see? </a:t>
            </a:r>
          </a:p>
          <a:p>
            <a:r>
              <a:rPr lang="en-US" dirty="0" smtClean="0"/>
              <a:t>Does this place now look historic or modern? </a:t>
            </a:r>
          </a:p>
          <a:p>
            <a:r>
              <a:rPr lang="en-US" dirty="0" smtClean="0"/>
              <a:t>Why did people want to make this place look this way? </a:t>
            </a:r>
          </a:p>
          <a:p>
            <a:r>
              <a:rPr lang="en-US" dirty="0" smtClean="0"/>
              <a:t>What would it feel like to be in this place? What atmosphere would you feel more – the present day or historic times? </a:t>
            </a:r>
            <a:endParaRPr lang="en-US" dirty="0"/>
          </a:p>
        </p:txBody>
      </p:sp>
    </p:spTree>
    <p:extLst>
      <p:ext uri="{BB962C8B-B14F-4D97-AF65-F5344CB8AC3E}">
        <p14:creationId xmlns:p14="http://schemas.microsoft.com/office/powerpoint/2010/main" val="44264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sz="3600" dirty="0" smtClean="0">
                <a:latin typeface="+mj-lt"/>
              </a:rPr>
              <a:t>Questions for Our Site (Template)</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Content Placeholder 3"/>
          <p:cNvSpPr>
            <a:spLocks noGrp="1"/>
          </p:cNvSpPr>
          <p:nvPr>
            <p:ph idx="1"/>
          </p:nvPr>
        </p:nvSpPr>
        <p:spPr/>
        <p:txBody>
          <a:bodyPr/>
          <a:lstStyle/>
          <a:p>
            <a:r>
              <a:rPr lang="en-US" dirty="0" smtClean="0"/>
              <a:t>For both the past and present consider: </a:t>
            </a:r>
          </a:p>
          <a:p>
            <a:pPr lvl="1"/>
            <a:r>
              <a:rPr lang="en-GB" b="1" dirty="0"/>
              <a:t>What</a:t>
            </a:r>
            <a:r>
              <a:rPr lang="en-GB" dirty="0"/>
              <a:t> was this place used for? </a:t>
            </a:r>
          </a:p>
          <a:p>
            <a:pPr lvl="1"/>
            <a:r>
              <a:rPr lang="en-GB" b="1" dirty="0"/>
              <a:t>How</a:t>
            </a:r>
            <a:r>
              <a:rPr lang="en-GB" dirty="0"/>
              <a:t> was it designed and built? </a:t>
            </a:r>
          </a:p>
          <a:p>
            <a:pPr lvl="1"/>
            <a:r>
              <a:rPr lang="en-GB" b="1" dirty="0"/>
              <a:t>Why</a:t>
            </a:r>
            <a:r>
              <a:rPr lang="en-GB" dirty="0"/>
              <a:t> was it built, and </a:t>
            </a:r>
            <a:r>
              <a:rPr lang="en-GB" b="1" dirty="0"/>
              <a:t>Why</a:t>
            </a:r>
            <a:r>
              <a:rPr lang="en-GB" dirty="0"/>
              <a:t> this location? </a:t>
            </a:r>
          </a:p>
          <a:p>
            <a:pPr lvl="1"/>
            <a:r>
              <a:rPr lang="en-GB" b="1" dirty="0"/>
              <a:t>When</a:t>
            </a:r>
            <a:r>
              <a:rPr lang="en-GB" dirty="0"/>
              <a:t> was it built and </a:t>
            </a:r>
            <a:r>
              <a:rPr lang="en-GB" b="1" dirty="0"/>
              <a:t>When</a:t>
            </a:r>
            <a:r>
              <a:rPr lang="en-GB" dirty="0"/>
              <a:t> was it changed? </a:t>
            </a:r>
          </a:p>
          <a:p>
            <a:pPr lvl="1"/>
            <a:r>
              <a:rPr lang="en-GB" b="1" dirty="0"/>
              <a:t>Who</a:t>
            </a:r>
            <a:r>
              <a:rPr lang="en-GB" dirty="0"/>
              <a:t> built it and </a:t>
            </a:r>
            <a:r>
              <a:rPr lang="en-GB" b="1" dirty="0"/>
              <a:t>Who</a:t>
            </a:r>
            <a:r>
              <a:rPr lang="en-GB" dirty="0"/>
              <a:t> lived here?  </a:t>
            </a:r>
            <a:endParaRPr lang="en-GB" dirty="0"/>
          </a:p>
        </p:txBody>
      </p:sp>
    </p:spTree>
    <p:extLst>
      <p:ext uri="{BB962C8B-B14F-4D97-AF65-F5344CB8AC3E}">
        <p14:creationId xmlns:p14="http://schemas.microsoft.com/office/powerpoint/2010/main" val="217266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Heritage Hero Award">
      <a:dk1>
        <a:sysClr val="windowText" lastClr="000000"/>
      </a:dk1>
      <a:lt1>
        <a:sysClr val="window" lastClr="FFFFFF"/>
      </a:lt1>
      <a:dk2>
        <a:srgbClr val="00316A"/>
      </a:dk2>
      <a:lt2>
        <a:srgbClr val="EEECE1"/>
      </a:lt2>
      <a:accent1>
        <a:srgbClr val="00316A"/>
      </a:accent1>
      <a:accent2>
        <a:srgbClr val="C3A571"/>
      </a:accent2>
      <a:accent3>
        <a:srgbClr val="CC9900"/>
      </a:accent3>
      <a:accent4>
        <a:srgbClr val="B0B0B0"/>
      </a:accent4>
      <a:accent5>
        <a:srgbClr val="523F69"/>
      </a:accent5>
      <a:accent6>
        <a:srgbClr val="006400"/>
      </a:accent6>
      <a:hlink>
        <a:srgbClr val="00316A"/>
      </a:hlink>
      <a:folHlink>
        <a:srgbClr val="C3A57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07C7CF0E38BD4B8E4DD60ED7BCFE16" ma:contentTypeVersion="17" ma:contentTypeDescription="Create a new document." ma:contentTypeScope="" ma:versionID="98f524b2396085dfa0e9cd47f5b9c1d3">
  <xsd:schema xmlns:xsd="http://www.w3.org/2001/XMLSchema" xmlns:xs="http://www.w3.org/2001/XMLSchema" xmlns:p="http://schemas.microsoft.com/office/2006/metadata/properties" xmlns:ns2="ba583caf-eded-414f-bfd5-5cef799129a5" xmlns:ns3="f34e3a75-a05d-460d-911a-6ccc42a5de84" targetNamespace="http://schemas.microsoft.com/office/2006/metadata/properties" ma:root="true" ma:fieldsID="93adada41b0c73eb6aee995448fda181" ns2:_="" ns3:_="">
    <xsd:import namespace="ba583caf-eded-414f-bfd5-5cef799129a5"/>
    <xsd:import namespace="f34e3a75-a05d-460d-911a-6ccc42a5de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preview"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83caf-eded-414f-bfd5-5cef79912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preview" ma:index="18"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7eaf81a-0fa8-402b-9c8c-fd5dcf89b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34e3a75-a05d-460d-911a-6ccc42a5de8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d790af7-4f59-41b9-b9f2-dd4c40ec55ac}" ma:internalName="TaxCatchAll" ma:showField="CatchAllData" ma:web="f34e3a75-a05d-460d-911a-6ccc42a5de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eview xmlns="ba583caf-eded-414f-bfd5-5cef799129a5">
      <Url xsi:nil="true"/>
      <Description xsi:nil="true"/>
    </preview>
    <lcf76f155ced4ddcb4097134ff3c332f xmlns="ba583caf-eded-414f-bfd5-5cef799129a5">
      <Terms xmlns="http://schemas.microsoft.com/office/infopath/2007/PartnerControls"/>
    </lcf76f155ced4ddcb4097134ff3c332f>
    <TaxCatchAll xmlns="f34e3a75-a05d-460d-911a-6ccc42a5de84" xsi:nil="true"/>
  </documentManagement>
</p:properties>
</file>

<file path=customXml/itemProps1.xml><?xml version="1.0" encoding="utf-8"?>
<ds:datastoreItem xmlns:ds="http://schemas.openxmlformats.org/officeDocument/2006/customXml" ds:itemID="{CF925AE9-1B33-403C-A410-A7CA4100AA7B}"/>
</file>

<file path=customXml/itemProps2.xml><?xml version="1.0" encoding="utf-8"?>
<ds:datastoreItem xmlns:ds="http://schemas.openxmlformats.org/officeDocument/2006/customXml" ds:itemID="{65DE7A32-9124-4D50-B6DA-62EA4DFBA331}"/>
</file>

<file path=customXml/itemProps3.xml><?xml version="1.0" encoding="utf-8"?>
<ds:datastoreItem xmlns:ds="http://schemas.openxmlformats.org/officeDocument/2006/customXml" ds:itemID="{0A64041F-E473-472D-9D40-5AB5BA321AA8}"/>
</file>

<file path=docProps/app.xml><?xml version="1.0" encoding="utf-8"?>
<Properties xmlns="http://schemas.openxmlformats.org/officeDocument/2006/extended-properties" xmlns:vt="http://schemas.openxmlformats.org/officeDocument/2006/docPropsVTypes">
  <Template/>
  <TotalTime>1830</TotalTime>
  <Words>670</Words>
  <Application>Microsoft Office PowerPoint</Application>
  <PresentationFormat>On-screen Show (4:3)</PresentationFormat>
  <Paragraphs>85</Paragraphs>
  <Slides>15</Slides>
  <Notes>7</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1_Office Theme</vt:lpstr>
      <vt:lpstr>PowerPoint Presentation</vt:lpstr>
      <vt:lpstr>Activity C – Investigating Historic Photographs</vt:lpstr>
      <vt:lpstr>Questions to Ask</vt:lpstr>
      <vt:lpstr>Edinburgh – 2016 </vt:lpstr>
      <vt:lpstr>Edinburgh – Modern Photo Questions</vt:lpstr>
      <vt:lpstr>Edinburgh - 1929</vt:lpstr>
      <vt:lpstr>Edinburgh – Historic Photo Questions</vt:lpstr>
      <vt:lpstr>Comparing Both Images- Edinburgh</vt:lpstr>
      <vt:lpstr>Questions for Our Site (Template)</vt:lpstr>
      <vt:lpstr>Our site Modern (Template)</vt:lpstr>
      <vt:lpstr>Our Site – Modern Photo Questions</vt:lpstr>
      <vt:lpstr>Our Site Historic (Template)</vt:lpstr>
      <vt:lpstr>Our Site – Historic Photo Questions</vt:lpstr>
      <vt:lpstr>Comparing Both Images</vt:lpstr>
      <vt:lpstr>Plenary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are we?</dc:title>
  <dc:creator>Catherine Knops</dc:creator>
  <cp:lastModifiedBy>Kate Fowler</cp:lastModifiedBy>
  <cp:revision>198</cp:revision>
  <dcterms:created xsi:type="dcterms:W3CDTF">2013-02-01T11:09:35Z</dcterms:created>
  <dcterms:modified xsi:type="dcterms:W3CDTF">2017-04-18T11:53:23Z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0x0101004507C7CF0E38BD4B8E4DD60ED7BCFE16</vt:lpwstr>
  </property>
</Properties>
</file>