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s/slide2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2.xml" ContentType="application/vnd.openxmlformats-officedocument.presentationml.slide+xml"/>
  <Override PartName="/ppt/slides/slide11.xml" ContentType="application/vnd.openxmlformats-officedocument.presentationml.slide+xml"/>
  <Override PartName="/ppt/slides/slide10.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7.xml" ContentType="application/vnd.openxmlformats-officedocument.presentationml.slide+xml"/>
  <Override PartName="/ppt/slides/slide26.xml" ContentType="application/vnd.openxmlformats-officedocument.presentationml.slide+xml"/>
  <Override PartName="/ppt/slides/slide25.xml" ContentType="application/vnd.openxmlformats-officedocument.presentationml.slide+xml"/>
  <Override PartName="/ppt/slides/slide24.xml" ContentType="application/vnd.openxmlformats-officedocument.presentationml.slide+xml"/>
  <Override PartName="/ppt/slides/slide23.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5.xml" ContentType="application/vnd.openxmlformats-officedocument.presentationml.slide+xml"/>
  <Override PartName="/ppt/slides/slide34.xml" ContentType="application/vnd.openxmlformats-officedocument.presentationml.slide+xml"/>
  <Override PartName="/ppt/slides/slide33.xml" ContentType="application/vnd.openxmlformats-officedocument.presentationml.slide+xml"/>
  <Override PartName="/ppt/slides/slide32.xml" ContentType="application/vnd.openxmlformats-officedocument.presentationml.slide+xml"/>
  <Override PartName="/ppt/slides/slide31.xml" ContentType="application/vnd.openxmlformats-officedocument.presentationml.slide+xml"/>
  <Override PartName="/ppt/slides/slide21.xml" ContentType="application/vnd.openxmlformats-officedocument.presentationml.slide+xml"/>
  <Override PartName="/ppt/slides/slide4.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1.xml" ContentType="application/vnd.openxmlformats-officedocument.presentationml.slide+xml"/>
  <Override PartName="/ppt/slideMasters/slideMaster1.xml" ContentType="application/vnd.openxmlformats-officedocument.presentationml.slideMaster+xml"/>
  <Override PartName="/ppt/slideLayouts/slideLayout1.xml" ContentType="application/vnd.openxmlformats-officedocument.presentationml.slideLayout+xml"/>
  <Override PartName="/ppt/slideLayouts/slideLayout11.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5.xml" ContentType="application/vnd.openxmlformats-officedocument.presentationml.notesSlide+xml"/>
  <Override PartName="/ppt/slideLayouts/slideLayout10.xml" ContentType="application/vnd.openxmlformats-officedocument.presentationml.slideLayout+xml"/>
  <Override PartName="/ppt/slideLayouts/slideLayout9.xml" ContentType="application/vnd.openxmlformats-officedocument.presentationml.slideLayout+xml"/>
  <Override PartName="/ppt/slideLayouts/slideLayout8.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notesSlides/notesSlide6.xml" ContentType="application/vnd.openxmlformats-officedocument.presentationml.notesSlide+xml"/>
  <Override PartName="/ppt/notesSlides/notesSlide4.xml" ContentType="application/vnd.openxmlformats-officedocument.presentationml.notesSlide+xml"/>
  <Override PartName="/ppt/notesSlides/notesSlide12.xml" ContentType="application/vnd.openxmlformats-officedocument.presentationml.notesSlide+xml"/>
  <Override PartName="/ppt/notesSlides/notesSlide9.xml" ContentType="application/vnd.openxmlformats-officedocument.presentationml.notesSlide+xml"/>
  <Override PartName="/ppt/notesSlides/notesSlide14.xml" ContentType="application/vnd.openxmlformats-officedocument.presentationml.notesSlide+xml"/>
  <Override PartName="/ppt/notesSlides/notesSlide10.xml" ContentType="application/vnd.openxmlformats-officedocument.presentationml.notesSlide+xml"/>
  <Override PartName="/ppt/notesSlides/notesSlide13.xml" ContentType="application/vnd.openxmlformats-officedocument.presentationml.notesSlide+xml"/>
  <Override PartName="/ppt/notesSlides/notesSlide11.xml" ContentType="application/vnd.openxmlformats-officedocument.presentationml.notesSlide+xml"/>
  <Override PartName="/ppt/notesSlides/notesSlide7.xml" ContentType="application/vnd.openxmlformats-officedocument.presentationml.notesSlide+xml"/>
  <Override PartName="/ppt/notesSlides/notesSlide15.xml" ContentType="application/vnd.openxmlformats-officedocument.presentationml.notesSlide+xml"/>
  <Override PartName="/ppt/notesSlides/notesSlide17.xml" ContentType="application/vnd.openxmlformats-officedocument.presentationml.notesSlide+xml"/>
  <Override PartName="/ppt/notesSlides/notesSlide16.xml" ContentType="application/vnd.openxmlformats-officedocument.presentationml.notesSlide+xml"/>
  <Override PartName="/ppt/notesSlides/notesSlide8.xml" ContentType="application/vnd.openxmlformats-officedocument.presentationml.notesSlide+xml"/>
  <Override PartName="/ppt/notesMasters/notesMaster1.xml" ContentType="application/vnd.openxmlformats-officedocument.presentationml.notesMaster+xml"/>
  <Override PartName="/ppt/theme/theme1.xml" ContentType="application/vnd.openxmlformats-officedocument.theme+xml"/>
  <Override PartName="/ppt/theme/theme2.xml" ContentType="application/vnd.openxmlformats-officedocument.theme+xml"/>
  <Override PartName="/ppt/tableStyles.xml" ContentType="application/vnd.openxmlformats-officedocument.presentationml.tableStyles+xml"/>
  <Override PartName="/ppt/viewProps.xml" ContentType="application/vnd.openxmlformats-officedocument.presentationml.viewProps+xml"/>
  <Override PartName="/ppt/presProps.xml" ContentType="application/vnd.openxmlformats-officedocument.presentationml.presProps+xml"/>
  <Override PartName="/docProps/app.xml" ContentType="application/vnd.openxmlformats-officedocument.extended-properties+xml"/>
  <Override PartName="/docProps/core.xml" ContentType="application/vnd.openxmlformats-package.core-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4" r:id="rId1"/>
  </p:sldMasterIdLst>
  <p:notesMasterIdLst>
    <p:notesMasterId r:id="rId37"/>
  </p:notesMasterIdLst>
  <p:sldIdLst>
    <p:sldId id="257" r:id="rId2"/>
    <p:sldId id="308" r:id="rId3"/>
    <p:sldId id="326" r:id="rId4"/>
    <p:sldId id="309" r:id="rId5"/>
    <p:sldId id="319" r:id="rId6"/>
    <p:sldId id="345" r:id="rId7"/>
    <p:sldId id="346" r:id="rId8"/>
    <p:sldId id="322" r:id="rId9"/>
    <p:sldId id="323" r:id="rId10"/>
    <p:sldId id="324" r:id="rId11"/>
    <p:sldId id="325" r:id="rId12"/>
    <p:sldId id="327" r:id="rId13"/>
    <p:sldId id="347" r:id="rId14"/>
    <p:sldId id="337" r:id="rId15"/>
    <p:sldId id="348" r:id="rId16"/>
    <p:sldId id="338" r:id="rId17"/>
    <p:sldId id="349" r:id="rId18"/>
    <p:sldId id="339" r:id="rId19"/>
    <p:sldId id="350" r:id="rId20"/>
    <p:sldId id="340" r:id="rId21"/>
    <p:sldId id="351" r:id="rId22"/>
    <p:sldId id="341" r:id="rId23"/>
    <p:sldId id="352" r:id="rId24"/>
    <p:sldId id="342" r:id="rId25"/>
    <p:sldId id="353" r:id="rId26"/>
    <p:sldId id="343" r:id="rId27"/>
    <p:sldId id="354" r:id="rId28"/>
    <p:sldId id="344" r:id="rId29"/>
    <p:sldId id="359" r:id="rId30"/>
    <p:sldId id="336" r:id="rId31"/>
    <p:sldId id="355" r:id="rId32"/>
    <p:sldId id="356" r:id="rId33"/>
    <p:sldId id="357" r:id="rId34"/>
    <p:sldId id="358" r:id="rId35"/>
    <p:sldId id="312" r:id="rId36"/>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316A"/>
    <a:srgbClr val="C3A57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379"/>
    <p:restoredTop sz="95393" autoAdjust="0"/>
  </p:normalViewPr>
  <p:slideViewPr>
    <p:cSldViewPr>
      <p:cViewPr varScale="1">
        <p:scale>
          <a:sx n="113" d="100"/>
          <a:sy n="113" d="100"/>
        </p:scale>
        <p:origin x="-1008" y="-102"/>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viewProps" Target="viewProps.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customXml" Target="../customXml/item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notesMaster" Target="notesMasters/notesMaster1.xml"/><Relationship Id="rId40"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customXml" Target="../customXml/item3.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customXml" Target="../customXml/item2.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CB41556-F1B5-4105-8CEC-E0B1A54F2F1C}" type="datetimeFigureOut">
              <a:rPr lang="en-GB" smtClean="0"/>
              <a:pPr/>
              <a:t>18/04/2017</a:t>
            </a:fld>
            <a:endParaRPr lang="en-GB"/>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780D1DD5-0AE9-4801-A55B-7540F1578F01}" type="slidenum">
              <a:rPr lang="en-GB" smtClean="0"/>
              <a:pPr/>
              <a:t>‹#›</a:t>
            </a:fld>
            <a:endParaRPr lang="en-GB"/>
          </a:p>
        </p:txBody>
      </p:sp>
    </p:spTree>
    <p:extLst>
      <p:ext uri="{BB962C8B-B14F-4D97-AF65-F5344CB8AC3E}">
        <p14:creationId xmlns:p14="http://schemas.microsoft.com/office/powerpoint/2010/main" val="132274824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4</a:t>
            </a:fld>
            <a:endParaRPr lang="en-GB"/>
          </a:p>
        </p:txBody>
      </p:sp>
    </p:spTree>
    <p:extLst>
      <p:ext uri="{BB962C8B-B14F-4D97-AF65-F5344CB8AC3E}">
        <p14:creationId xmlns:p14="http://schemas.microsoft.com/office/powerpoint/2010/main" val="3433586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15</a:t>
            </a:fld>
            <a:endParaRPr lang="en-GB"/>
          </a:p>
        </p:txBody>
      </p:sp>
    </p:spTree>
    <p:extLst>
      <p:ext uri="{BB962C8B-B14F-4D97-AF65-F5344CB8AC3E}">
        <p14:creationId xmlns:p14="http://schemas.microsoft.com/office/powerpoint/2010/main" val="116942533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17</a:t>
            </a:fld>
            <a:endParaRPr lang="en-GB"/>
          </a:p>
        </p:txBody>
      </p:sp>
    </p:spTree>
    <p:extLst>
      <p:ext uri="{BB962C8B-B14F-4D97-AF65-F5344CB8AC3E}">
        <p14:creationId xmlns:p14="http://schemas.microsoft.com/office/powerpoint/2010/main" val="190781030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19</a:t>
            </a:fld>
            <a:endParaRPr lang="en-GB"/>
          </a:p>
        </p:txBody>
      </p:sp>
    </p:spTree>
    <p:extLst>
      <p:ext uri="{BB962C8B-B14F-4D97-AF65-F5344CB8AC3E}">
        <p14:creationId xmlns:p14="http://schemas.microsoft.com/office/powerpoint/2010/main" val="17114267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21</a:t>
            </a:fld>
            <a:endParaRPr lang="en-GB"/>
          </a:p>
        </p:txBody>
      </p:sp>
    </p:spTree>
    <p:extLst>
      <p:ext uri="{BB962C8B-B14F-4D97-AF65-F5344CB8AC3E}">
        <p14:creationId xmlns:p14="http://schemas.microsoft.com/office/powerpoint/2010/main" val="186439886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23</a:t>
            </a:fld>
            <a:endParaRPr lang="en-GB"/>
          </a:p>
        </p:txBody>
      </p:sp>
    </p:spTree>
    <p:extLst>
      <p:ext uri="{BB962C8B-B14F-4D97-AF65-F5344CB8AC3E}">
        <p14:creationId xmlns:p14="http://schemas.microsoft.com/office/powerpoint/2010/main" val="10985741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25</a:t>
            </a:fld>
            <a:endParaRPr lang="en-GB"/>
          </a:p>
        </p:txBody>
      </p:sp>
    </p:spTree>
    <p:extLst>
      <p:ext uri="{BB962C8B-B14F-4D97-AF65-F5344CB8AC3E}">
        <p14:creationId xmlns:p14="http://schemas.microsoft.com/office/powerpoint/2010/main" val="194478576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27</a:t>
            </a:fld>
            <a:endParaRPr lang="en-GB"/>
          </a:p>
        </p:txBody>
      </p:sp>
    </p:spTree>
    <p:extLst>
      <p:ext uri="{BB962C8B-B14F-4D97-AF65-F5344CB8AC3E}">
        <p14:creationId xmlns:p14="http://schemas.microsoft.com/office/powerpoint/2010/main" val="20053649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35</a:t>
            </a:fld>
            <a:endParaRPr lang="en-GB"/>
          </a:p>
        </p:txBody>
      </p:sp>
    </p:spTree>
    <p:extLst>
      <p:ext uri="{BB962C8B-B14F-4D97-AF65-F5344CB8AC3E}">
        <p14:creationId xmlns:p14="http://schemas.microsoft.com/office/powerpoint/2010/main" val="34335862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5</a:t>
            </a:fld>
            <a:endParaRPr lang="en-GB"/>
          </a:p>
        </p:txBody>
      </p:sp>
    </p:spTree>
    <p:extLst>
      <p:ext uri="{BB962C8B-B14F-4D97-AF65-F5344CB8AC3E}">
        <p14:creationId xmlns:p14="http://schemas.microsoft.com/office/powerpoint/2010/main" val="8277644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6</a:t>
            </a:fld>
            <a:endParaRPr lang="en-GB"/>
          </a:p>
        </p:txBody>
      </p:sp>
    </p:spTree>
    <p:extLst>
      <p:ext uri="{BB962C8B-B14F-4D97-AF65-F5344CB8AC3E}">
        <p14:creationId xmlns:p14="http://schemas.microsoft.com/office/powerpoint/2010/main" val="14852704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7</a:t>
            </a:fld>
            <a:endParaRPr lang="en-GB"/>
          </a:p>
        </p:txBody>
      </p:sp>
    </p:spTree>
    <p:extLst>
      <p:ext uri="{BB962C8B-B14F-4D97-AF65-F5344CB8AC3E}">
        <p14:creationId xmlns:p14="http://schemas.microsoft.com/office/powerpoint/2010/main" val="167234018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8</a:t>
            </a:fld>
            <a:endParaRPr lang="en-GB"/>
          </a:p>
        </p:txBody>
      </p:sp>
    </p:spTree>
    <p:extLst>
      <p:ext uri="{BB962C8B-B14F-4D97-AF65-F5344CB8AC3E}">
        <p14:creationId xmlns:p14="http://schemas.microsoft.com/office/powerpoint/2010/main" val="135481298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9</a:t>
            </a:fld>
            <a:endParaRPr lang="en-GB"/>
          </a:p>
        </p:txBody>
      </p:sp>
    </p:spTree>
    <p:extLst>
      <p:ext uri="{BB962C8B-B14F-4D97-AF65-F5344CB8AC3E}">
        <p14:creationId xmlns:p14="http://schemas.microsoft.com/office/powerpoint/2010/main" val="102909313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10</a:t>
            </a:fld>
            <a:endParaRPr lang="en-GB"/>
          </a:p>
        </p:txBody>
      </p:sp>
    </p:spTree>
    <p:extLst>
      <p:ext uri="{BB962C8B-B14F-4D97-AF65-F5344CB8AC3E}">
        <p14:creationId xmlns:p14="http://schemas.microsoft.com/office/powerpoint/2010/main" val="14235777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11</a:t>
            </a:fld>
            <a:endParaRPr lang="en-GB"/>
          </a:p>
        </p:txBody>
      </p:sp>
    </p:spTree>
    <p:extLst>
      <p:ext uri="{BB962C8B-B14F-4D97-AF65-F5344CB8AC3E}">
        <p14:creationId xmlns:p14="http://schemas.microsoft.com/office/powerpoint/2010/main" val="11534726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13</a:t>
            </a:fld>
            <a:endParaRPr lang="en-GB"/>
          </a:p>
        </p:txBody>
      </p:sp>
    </p:spTree>
    <p:extLst>
      <p:ext uri="{BB962C8B-B14F-4D97-AF65-F5344CB8AC3E}">
        <p14:creationId xmlns:p14="http://schemas.microsoft.com/office/powerpoint/2010/main" val="40492229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67544" y="2958523"/>
            <a:ext cx="7772400" cy="891530"/>
          </a:xfrm>
        </p:spPr>
        <p:txBody>
          <a:bodyPr/>
          <a:lstStyle/>
          <a:p>
            <a:r>
              <a:rPr lang="en-US" smtClean="0"/>
              <a:t>Click to edit Master title style</a:t>
            </a:r>
            <a:endParaRPr lang="en-GB"/>
          </a:p>
        </p:txBody>
      </p:sp>
      <p:sp>
        <p:nvSpPr>
          <p:cNvPr id="3" name="Subtitle 2"/>
          <p:cNvSpPr>
            <a:spLocks noGrp="1"/>
          </p:cNvSpPr>
          <p:nvPr>
            <p:ph type="subTitle" idx="1"/>
          </p:nvPr>
        </p:nvSpPr>
        <p:spPr>
          <a:xfrm>
            <a:off x="1115616" y="4293096"/>
            <a:ext cx="6400800" cy="1345704"/>
          </a:xfrm>
        </p:spPr>
        <p:txBody>
          <a:bodyPr/>
          <a:lstStyle>
            <a:lvl1pPr marL="0" indent="0" algn="ctr">
              <a:buNone/>
              <a:defRPr>
                <a:solidFill>
                  <a:schemeClr val="accent2"/>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a:p>
        </p:txBody>
      </p:sp>
      <p:pic>
        <p:nvPicPr>
          <p:cNvPr id="7" name="Picture 3" descr="S:\Images\Archaeology Scotland logos\Archaeology Scotland - RGB.jpg"/>
          <p:cNvPicPr>
            <a:picLocks noChangeAspect="1" noChangeArrowheads="1"/>
          </p:cNvPicPr>
          <p:nvPr userDrawn="1"/>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843808" y="-5650"/>
            <a:ext cx="2732475" cy="2961374"/>
          </a:xfrm>
          <a:prstGeom prst="rect">
            <a:avLst/>
          </a:prstGeom>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283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501756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GB"/>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9737216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mj-lt"/>
              </a:defRPr>
            </a:lvl1pPr>
          </a:lstStyle>
          <a:p>
            <a:r>
              <a:rPr lang="en-US" dirty="0" smtClean="0"/>
              <a:t>Click to edit Master title style</a:t>
            </a:r>
            <a:endParaRPr lang="en-GB" dirty="0"/>
          </a:p>
        </p:txBody>
      </p:sp>
      <p:sp>
        <p:nvSpPr>
          <p:cNvPr id="3" name="Content Placeholder 2"/>
          <p:cNvSpPr>
            <a:spLocks noGrp="1"/>
          </p:cNvSpPr>
          <p:nvPr>
            <p:ph idx="1"/>
          </p:nvPr>
        </p:nvSpPr>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1336842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594103" cy="1362075"/>
          </a:xfrm>
        </p:spPr>
        <p:txBody>
          <a:bodyPr anchor="t"/>
          <a:lstStyle>
            <a:lvl1pPr algn="l">
              <a:defRPr sz="4000" b="1" cap="all">
                <a:latin typeface="+mj-lt"/>
              </a:defRPr>
            </a:lvl1pPr>
          </a:lstStyle>
          <a:p>
            <a:r>
              <a:rPr lang="en-US" dirty="0" smtClean="0"/>
              <a:t>Click to edit Master title style</a:t>
            </a:r>
            <a:endParaRPr lang="en-GB" dirty="0"/>
          </a:p>
        </p:txBody>
      </p:sp>
      <p:sp>
        <p:nvSpPr>
          <p:cNvPr id="3" name="Text Placeholder 2"/>
          <p:cNvSpPr>
            <a:spLocks noGrp="1"/>
          </p:cNvSpPr>
          <p:nvPr>
            <p:ph type="body" idx="1"/>
          </p:nvPr>
        </p:nvSpPr>
        <p:spPr>
          <a:xfrm>
            <a:off x="722313" y="2906713"/>
            <a:ext cx="7594103" cy="1500187"/>
          </a:xfrm>
        </p:spPr>
        <p:txBody>
          <a:bodyPr anchor="b"/>
          <a:lstStyle>
            <a:lvl1pPr marL="0" indent="0">
              <a:buNone/>
              <a:defRPr sz="2000">
                <a:solidFill>
                  <a:schemeClr val="accent2"/>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5667697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 name="Content Placeholder 3"/>
          <p:cNvSpPr>
            <a:spLocks noGrp="1"/>
          </p:cNvSpPr>
          <p:nvPr>
            <p:ph sz="half" idx="2"/>
          </p:nvPr>
        </p:nvSpPr>
        <p:spPr>
          <a:xfrm>
            <a:off x="4648200" y="1600200"/>
            <a:ext cx="3668216"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Date Placeholder 4"/>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6039407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GB"/>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Text Placeholder 4"/>
          <p:cNvSpPr>
            <a:spLocks noGrp="1"/>
          </p:cNvSpPr>
          <p:nvPr>
            <p:ph type="body" sz="quarter" idx="3"/>
          </p:nvPr>
        </p:nvSpPr>
        <p:spPr>
          <a:xfrm>
            <a:off x="4645025" y="1535113"/>
            <a:ext cx="359938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359938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 name="Date Placeholder 6"/>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16363487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Date Placeholder 2"/>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17807423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3916458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GB"/>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41482587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GB"/>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D3E28AE-76F8-4648-9387-AD4413615D3C}" type="datetimeFigureOut">
              <a:rPr lang="en-GB" smtClean="0"/>
              <a:pPr/>
              <a:t>18/04/2017</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F4F3524D-A3E0-497D-9917-DDAE269E0B22}" type="slidenum">
              <a:rPr lang="en-GB" smtClean="0"/>
              <a:pPr/>
              <a:t>‹#›</a:t>
            </a:fld>
            <a:endParaRPr lang="en-GB"/>
          </a:p>
        </p:txBody>
      </p:sp>
    </p:spTree>
    <p:extLst>
      <p:ext uri="{BB962C8B-B14F-4D97-AF65-F5344CB8AC3E}">
        <p14:creationId xmlns:p14="http://schemas.microsoft.com/office/powerpoint/2010/main" val="2867832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7499176" cy="1143000"/>
          </a:xfrm>
          <a:prstGeom prst="rect">
            <a:avLst/>
          </a:prstGeom>
        </p:spPr>
        <p:txBody>
          <a:bodyPr vert="horz" lIns="91440" tIns="45720" rIns="91440" bIns="45720" rtlCol="0" anchor="ctr">
            <a:normAutofit/>
          </a:bodyPr>
          <a:lstStyle/>
          <a:p>
            <a:endParaRPr lang="en-GB" dirty="0"/>
          </a:p>
        </p:txBody>
      </p:sp>
      <p:sp>
        <p:nvSpPr>
          <p:cNvPr id="3" name="Text Placeholder 2"/>
          <p:cNvSpPr>
            <a:spLocks noGrp="1"/>
          </p:cNvSpPr>
          <p:nvPr>
            <p:ph type="body" idx="1"/>
          </p:nvPr>
        </p:nvSpPr>
        <p:spPr>
          <a:xfrm>
            <a:off x="457200" y="1600200"/>
            <a:ext cx="7875956"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D3E28AE-76F8-4648-9387-AD4413615D3C}" type="datetimeFigureOut">
              <a:rPr lang="en-GB" smtClean="0"/>
              <a:pPr/>
              <a:t>18/04/2017</a:t>
            </a:fld>
            <a:endParaRPr lang="en-GB"/>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4F3524D-A3E0-497D-9917-DDAE269E0B22}" type="slidenum">
              <a:rPr lang="en-GB" smtClean="0"/>
              <a:pPr/>
              <a:t>‹#›</a:t>
            </a:fld>
            <a:endParaRPr lang="en-GB"/>
          </a:p>
        </p:txBody>
      </p:sp>
      <p:sp>
        <p:nvSpPr>
          <p:cNvPr id="7" name="Rectangle 6"/>
          <p:cNvSpPr/>
          <p:nvPr userDrawn="1"/>
        </p:nvSpPr>
        <p:spPr>
          <a:xfrm>
            <a:off x="8676456" y="0"/>
            <a:ext cx="467544" cy="6858000"/>
          </a:xfrm>
          <a:prstGeom prst="rect">
            <a:avLst/>
          </a:prstGeom>
          <a:solidFill>
            <a:srgbClr val="00316A"/>
          </a:solidFill>
          <a:ln>
            <a:solidFill>
              <a:srgbClr val="00316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p:cNvSpPr/>
          <p:nvPr userDrawn="1"/>
        </p:nvSpPr>
        <p:spPr>
          <a:xfrm>
            <a:off x="8388424" y="0"/>
            <a:ext cx="360040" cy="6858000"/>
          </a:xfrm>
          <a:prstGeom prst="rect">
            <a:avLst/>
          </a:prstGeom>
          <a:solidFill>
            <a:srgbClr val="C3A571"/>
          </a:solidFill>
          <a:ln>
            <a:solidFill>
              <a:srgbClr val="C3A5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026" name="Picture 2" descr="S:\Images\Archaeology Scotland logos\Jpgs\AS-Typography-CMYK.jpg"/>
          <p:cNvPicPr>
            <a:picLocks noChangeAspect="1" noChangeArrowheads="1"/>
          </p:cNvPicPr>
          <p:nvPr userDrawn="1"/>
        </p:nvPicPr>
        <p:blipFill>
          <a:blip r:embed="rId13" cstate="print">
            <a:clrChange>
              <a:clrFrom>
                <a:srgbClr val="FFFFFE"/>
              </a:clrFrom>
              <a:clrTo>
                <a:srgbClr val="FFFFFE">
                  <a:alpha val="0"/>
                </a:srgbClr>
              </a:clrTo>
            </a:clrChange>
            <a:extLst>
              <a:ext uri="{28A0092B-C50C-407E-A947-70E740481C1C}">
                <a14:useLocalDpi xmlns:a14="http://schemas.microsoft.com/office/drawing/2010/main" val="0"/>
              </a:ext>
            </a:extLst>
          </a:blip>
          <a:srcRect/>
          <a:stretch>
            <a:fillRect/>
          </a:stretch>
        </p:blipFill>
        <p:spPr bwMode="auto">
          <a:xfrm rot="5400000">
            <a:off x="7602507" y="5316508"/>
            <a:ext cx="2272142" cy="810843"/>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p:cNvSpPr txBox="1"/>
          <p:nvPr userDrawn="1"/>
        </p:nvSpPr>
        <p:spPr>
          <a:xfrm>
            <a:off x="107504" y="6336155"/>
            <a:ext cx="4608512" cy="523220"/>
          </a:xfrm>
          <a:prstGeom prst="rect">
            <a:avLst/>
          </a:prstGeom>
          <a:noFill/>
        </p:spPr>
        <p:txBody>
          <a:bodyPr wrap="square" rtlCol="0">
            <a:spAutoFit/>
          </a:bodyPr>
          <a:lstStyle/>
          <a:p>
            <a:r>
              <a:rPr lang="en-GB" sz="1400" dirty="0" smtClean="0">
                <a:solidFill>
                  <a:schemeClr val="accent2"/>
                </a:solidFill>
              </a:rPr>
              <a:t>Archaeology Detectives </a:t>
            </a:r>
          </a:p>
          <a:p>
            <a:r>
              <a:rPr lang="en-GB" sz="1400" dirty="0" smtClean="0">
                <a:solidFill>
                  <a:schemeClr val="accent2"/>
                </a:solidFill>
              </a:rPr>
              <a:t>Learning Resource E – Photographing Your Site</a:t>
            </a:r>
            <a:endParaRPr lang="en-GB" sz="1400" dirty="0">
              <a:solidFill>
                <a:schemeClr val="accent2"/>
              </a:solidFill>
            </a:endParaRPr>
          </a:p>
        </p:txBody>
      </p:sp>
    </p:spTree>
    <p:extLst>
      <p:ext uri="{BB962C8B-B14F-4D97-AF65-F5344CB8AC3E}">
        <p14:creationId xmlns:p14="http://schemas.microsoft.com/office/powerpoint/2010/main" val="4222712301"/>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ctr" defTabSz="914400" rtl="0" eaLnBrk="1" latinLnBrk="0" hangingPunct="1">
        <a:spcBef>
          <a:spcPct val="0"/>
        </a:spcBef>
        <a:buNone/>
        <a:defRPr sz="4400" kern="1200" baseline="0">
          <a:solidFill>
            <a:srgbClr val="00316A"/>
          </a:solidFill>
          <a:latin typeface="+mj-lt"/>
          <a:ea typeface="Tahoma" panose="020B0604030504040204" pitchFamily="34" charset="0"/>
          <a:cs typeface="Tahoma" panose="020B0604030504040204" pitchFamily="34" charset="0"/>
        </a:defRPr>
      </a:lvl1pPr>
    </p:titleStyle>
    <p:bodyStyle>
      <a:lvl1pPr marL="342900" indent="-342900" algn="l" defTabSz="914400" rtl="0" eaLnBrk="1" latinLnBrk="0" hangingPunct="1">
        <a:spcBef>
          <a:spcPct val="20000"/>
        </a:spcBef>
        <a:buClr>
          <a:srgbClr val="00316A"/>
        </a:buClr>
        <a:buSzPct val="69000"/>
        <a:buFont typeface="Wingdings" pitchFamily="2" charset="2"/>
        <a:buChar char=""/>
        <a:defRPr sz="3200" kern="1200">
          <a:solidFill>
            <a:srgbClr val="00316A"/>
          </a:solidFill>
          <a:latin typeface="+mn-lt"/>
          <a:ea typeface="+mn-ea"/>
          <a:cs typeface="+mn-cs"/>
        </a:defRPr>
      </a:lvl1pPr>
      <a:lvl2pPr marL="742950" indent="-285750" algn="l" defTabSz="914400" rtl="0" eaLnBrk="1" latinLnBrk="0" hangingPunct="1">
        <a:spcBef>
          <a:spcPct val="20000"/>
        </a:spcBef>
        <a:buClr>
          <a:srgbClr val="00316A"/>
        </a:buClr>
        <a:buSzPct val="69000"/>
        <a:buFont typeface="Wingdings" pitchFamily="2" charset="2"/>
        <a:buChar char="Ø"/>
        <a:defRPr sz="2800" kern="1200">
          <a:solidFill>
            <a:srgbClr val="00316A"/>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rgbClr val="00316A"/>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rgbClr val="00316A"/>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rgbClr val="00316A"/>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p:cNvSpPr>
            <a:spLocks noGrp="1"/>
          </p:cNvSpPr>
          <p:nvPr>
            <p:ph type="subTitle" idx="1"/>
          </p:nvPr>
        </p:nvSpPr>
        <p:spPr>
          <a:xfrm>
            <a:off x="1187624" y="3717032"/>
            <a:ext cx="6400800" cy="1345704"/>
          </a:xfrm>
        </p:spPr>
        <p:txBody>
          <a:bodyPr>
            <a:normAutofit fontScale="62500" lnSpcReduction="20000"/>
          </a:bodyPr>
          <a:lstStyle/>
          <a:p>
            <a:r>
              <a:rPr lang="en-GB" sz="4800" dirty="0" smtClean="0">
                <a:solidFill>
                  <a:srgbClr val="C3A571"/>
                </a:solidFill>
              </a:rPr>
              <a:t>Learning Resources</a:t>
            </a:r>
          </a:p>
          <a:p>
            <a:r>
              <a:rPr lang="en-GB" sz="4800" dirty="0" smtClean="0">
                <a:solidFill>
                  <a:srgbClr val="C3A571"/>
                </a:solidFill>
              </a:rPr>
              <a:t>Archaeology Detectives – Activity E – Photographing Your Site</a:t>
            </a:r>
            <a:endParaRPr lang="en-GB" sz="4800" dirty="0">
              <a:solidFill>
                <a:srgbClr val="C3A571"/>
              </a:solidFill>
            </a:endParaRPr>
          </a:p>
        </p:txBody>
      </p:sp>
    </p:spTree>
    <p:extLst>
      <p:ext uri="{BB962C8B-B14F-4D97-AF65-F5344CB8AC3E}">
        <p14:creationId xmlns:p14="http://schemas.microsoft.com/office/powerpoint/2010/main" val="10830849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84080" y="907912"/>
            <a:ext cx="7020272" cy="5265204"/>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Stones of </a:t>
            </a:r>
            <a:r>
              <a:rPr lang="en-GB" sz="1100" dirty="0" err="1" smtClean="0"/>
              <a:t>Stenness</a:t>
            </a:r>
            <a:r>
              <a:rPr lang="en-GB" sz="1100" dirty="0" smtClean="0"/>
              <a:t>, Orkney. </a:t>
            </a:r>
            <a:endParaRPr lang="en-GB" sz="1100" dirty="0"/>
          </a:p>
        </p:txBody>
      </p:sp>
    </p:spTree>
    <p:extLst>
      <p:ext uri="{BB962C8B-B14F-4D97-AF65-F5344CB8AC3E}">
        <p14:creationId xmlns:p14="http://schemas.microsoft.com/office/powerpoint/2010/main" val="9364064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1599" y="932153"/>
            <a:ext cx="6987951" cy="5240963"/>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a:t>
            </a:r>
            <a:r>
              <a:rPr lang="en-GB" sz="1100" dirty="0"/>
              <a:t>Detail of Stones of </a:t>
            </a:r>
            <a:r>
              <a:rPr lang="en-GB" sz="1100" dirty="0" err="1"/>
              <a:t>Stenness</a:t>
            </a:r>
            <a:r>
              <a:rPr lang="en-GB" sz="1100" dirty="0"/>
              <a:t>, Orkney. </a:t>
            </a:r>
          </a:p>
        </p:txBody>
      </p:sp>
    </p:spTree>
    <p:extLst>
      <p:ext uri="{BB962C8B-B14F-4D97-AF65-F5344CB8AC3E}">
        <p14:creationId xmlns:p14="http://schemas.microsoft.com/office/powerpoint/2010/main" val="9560674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Suggested Answers For Discussion</a:t>
            </a:r>
            <a:endParaRPr lang="en-US" dirty="0"/>
          </a:p>
        </p:txBody>
      </p:sp>
      <p:sp>
        <p:nvSpPr>
          <p:cNvPr id="3" name="Content Placeholder 2"/>
          <p:cNvSpPr>
            <a:spLocks noGrp="1"/>
          </p:cNvSpPr>
          <p:nvPr>
            <p:ph idx="1"/>
          </p:nvPr>
        </p:nvSpPr>
        <p:spPr/>
        <p:txBody>
          <a:bodyPr/>
          <a:lstStyle/>
          <a:p>
            <a:r>
              <a:rPr lang="en-US" dirty="0" smtClean="0"/>
              <a:t>The following slides </a:t>
            </a:r>
            <a:r>
              <a:rPr lang="en-GB" dirty="0" smtClean="0"/>
              <a:t>show </a:t>
            </a:r>
            <a:r>
              <a:rPr lang="en-GB" dirty="0"/>
              <a:t>some of the answers you can give to the </a:t>
            </a:r>
            <a:r>
              <a:rPr lang="en-GB" dirty="0" smtClean="0"/>
              <a:t>questions</a:t>
            </a:r>
            <a:endParaRPr lang="en-GB" dirty="0"/>
          </a:p>
          <a:p>
            <a:endParaRPr lang="en-US" dirty="0"/>
          </a:p>
        </p:txBody>
      </p:sp>
    </p:spTree>
    <p:extLst>
      <p:ext uri="{BB962C8B-B14F-4D97-AF65-F5344CB8AC3E}">
        <p14:creationId xmlns:p14="http://schemas.microsoft.com/office/powerpoint/2010/main" val="9339343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7135" y="964196"/>
            <a:ext cx="6945226" cy="5208920"/>
          </a:xfrm>
          <a:prstGeom prst="rect">
            <a:avLst/>
          </a:prstGeom>
        </p:spPr>
      </p:pic>
      <p:sp>
        <p:nvSpPr>
          <p:cNvPr id="12"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Replica of </a:t>
            </a:r>
            <a:r>
              <a:rPr lang="en-GB" sz="1100" dirty="0" err="1" smtClean="0"/>
              <a:t>Bridgeness</a:t>
            </a:r>
            <a:r>
              <a:rPr lang="en-GB" sz="1100" dirty="0" smtClean="0"/>
              <a:t> slab, Bo’ness, Falkirk</a:t>
            </a:r>
            <a:endParaRPr lang="en-GB" sz="1100" dirty="0"/>
          </a:p>
        </p:txBody>
      </p:sp>
    </p:spTree>
    <p:extLst>
      <p:ext uri="{BB962C8B-B14F-4D97-AF65-F5344CB8AC3E}">
        <p14:creationId xmlns:p14="http://schemas.microsoft.com/office/powerpoint/2010/main" val="936345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a:bodyPr>
          <a:lstStyle/>
          <a:p>
            <a:r>
              <a:rPr lang="en-US" sz="2400" dirty="0" smtClean="0"/>
              <a:t>Is this a useful photograph? </a:t>
            </a:r>
            <a:r>
              <a:rPr lang="en-US" sz="2400" dirty="0" smtClean="0">
                <a:solidFill>
                  <a:srgbClr val="FF0000"/>
                </a:solidFill>
              </a:rPr>
              <a:t>Yes – It shows a monument within the landscape. </a:t>
            </a:r>
          </a:p>
          <a:p>
            <a:r>
              <a:rPr lang="en-US" sz="2400" dirty="0" smtClean="0"/>
              <a:t>Why is it useful? </a:t>
            </a:r>
            <a:r>
              <a:rPr lang="en-US" sz="2400" dirty="0" smtClean="0">
                <a:solidFill>
                  <a:srgbClr val="FF0000"/>
                </a:solidFill>
              </a:rPr>
              <a:t>You can see all of the different parts of the monument, and how they are positioned next to one another. </a:t>
            </a:r>
          </a:p>
          <a:p>
            <a:r>
              <a:rPr lang="en-US" sz="2400" dirty="0" smtClean="0"/>
              <a:t>Why is it not so useful? </a:t>
            </a:r>
            <a:r>
              <a:rPr lang="en-US" sz="2400" dirty="0" smtClean="0">
                <a:solidFill>
                  <a:srgbClr val="FF0000"/>
                </a:solidFill>
              </a:rPr>
              <a:t>You cannot see much detail on the carved stone in this photo.</a:t>
            </a:r>
          </a:p>
          <a:p>
            <a:r>
              <a:rPr lang="en-US" sz="2400" dirty="0" smtClean="0"/>
              <a:t>How could it be better? </a:t>
            </a:r>
            <a:r>
              <a:rPr lang="en-US" sz="2400" dirty="0" smtClean="0">
                <a:solidFill>
                  <a:srgbClr val="FF0000"/>
                </a:solidFill>
              </a:rPr>
              <a:t>If it was taken from just slightly further back you might be able to see the end of the wall on the left. </a:t>
            </a:r>
            <a:endParaRPr lang="en-US" sz="2400" dirty="0">
              <a:solidFill>
                <a:srgbClr val="FF0000"/>
              </a:solidFill>
            </a:endParaRPr>
          </a:p>
        </p:txBody>
      </p:sp>
    </p:spTree>
    <p:extLst>
      <p:ext uri="{BB962C8B-B14F-4D97-AF65-F5344CB8AC3E}">
        <p14:creationId xmlns:p14="http://schemas.microsoft.com/office/powerpoint/2010/main" val="19410588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1600" y="920817"/>
            <a:ext cx="6912768" cy="5184576"/>
          </a:xfrm>
          <a:prstGeom prst="rect">
            <a:avLst/>
          </a:prstGeom>
        </p:spPr>
      </p:pic>
      <p:sp>
        <p:nvSpPr>
          <p:cNvPr id="7" name="Content Placeholder 3"/>
          <p:cNvSpPr>
            <a:spLocks noGrp="1"/>
          </p:cNvSpPr>
          <p:nvPr>
            <p:ph idx="1"/>
          </p:nvPr>
        </p:nvSpPr>
        <p:spPr>
          <a:xfrm>
            <a:off x="944516" y="6093296"/>
            <a:ext cx="7875956" cy="258404"/>
          </a:xfrm>
        </p:spPr>
        <p:txBody>
          <a:bodyPr>
            <a:noAutofit/>
          </a:bodyPr>
          <a:lstStyle/>
          <a:p>
            <a:pPr marL="0" indent="0">
              <a:buNone/>
            </a:pPr>
            <a:r>
              <a:rPr lang="en-GB" sz="1100" dirty="0"/>
              <a:t>Reproduced with the permission of Brian Wilkinson. </a:t>
            </a:r>
            <a:r>
              <a:rPr lang="en-GB" sz="1100" dirty="0" smtClean="0"/>
              <a:t>Detail of replica </a:t>
            </a:r>
            <a:r>
              <a:rPr lang="en-GB" sz="1100" dirty="0"/>
              <a:t>of </a:t>
            </a:r>
            <a:r>
              <a:rPr lang="en-GB" sz="1100" dirty="0" err="1"/>
              <a:t>Bridgeness</a:t>
            </a:r>
            <a:r>
              <a:rPr lang="en-GB" sz="1100" dirty="0"/>
              <a:t> slab, Bo’ness, Falkirk</a:t>
            </a:r>
          </a:p>
          <a:p>
            <a:pPr marL="0" indent="0">
              <a:buNone/>
            </a:pPr>
            <a:r>
              <a:rPr lang="en-GB" sz="1100" dirty="0" smtClean="0"/>
              <a:t> </a:t>
            </a:r>
            <a:endParaRPr lang="en-GB" sz="1100" dirty="0"/>
          </a:p>
        </p:txBody>
      </p:sp>
    </p:spTree>
    <p:extLst>
      <p:ext uri="{BB962C8B-B14F-4D97-AF65-F5344CB8AC3E}">
        <p14:creationId xmlns:p14="http://schemas.microsoft.com/office/powerpoint/2010/main" val="13671147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a:bodyPr>
          <a:lstStyle/>
          <a:p>
            <a:r>
              <a:rPr lang="en-US" sz="2400" dirty="0" smtClean="0"/>
              <a:t>Is this a useful photograph? </a:t>
            </a:r>
            <a:r>
              <a:rPr lang="en-US" sz="2400" dirty="0" smtClean="0">
                <a:solidFill>
                  <a:srgbClr val="FF0000"/>
                </a:solidFill>
              </a:rPr>
              <a:t>Yes, this is a close-up of one part of this monument.</a:t>
            </a:r>
          </a:p>
          <a:p>
            <a:r>
              <a:rPr lang="en-US" sz="2400" dirty="0" smtClean="0"/>
              <a:t>Why is it useful? </a:t>
            </a:r>
            <a:r>
              <a:rPr lang="en-US" sz="2400" dirty="0" smtClean="0">
                <a:solidFill>
                  <a:srgbClr val="FF0000"/>
                </a:solidFill>
              </a:rPr>
              <a:t>You can see the detail on the carved stone much better than in the wide angle photo. The photo has been taken straight-on making the carving easy to see.</a:t>
            </a:r>
          </a:p>
          <a:p>
            <a:r>
              <a:rPr lang="en-US" sz="2400" dirty="0" smtClean="0"/>
              <a:t>Why is it not so useful? </a:t>
            </a:r>
            <a:r>
              <a:rPr lang="en-US" sz="2400" dirty="0" smtClean="0">
                <a:solidFill>
                  <a:srgbClr val="FF0000"/>
                </a:solidFill>
              </a:rPr>
              <a:t>If all I could see was this photograph I wouldn’t know it was part of a bigger monument.</a:t>
            </a:r>
          </a:p>
          <a:p>
            <a:r>
              <a:rPr lang="en-US" sz="2400" dirty="0" smtClean="0"/>
              <a:t>How could it be better? </a:t>
            </a:r>
            <a:r>
              <a:rPr lang="en-US" sz="2400" dirty="0" smtClean="0">
                <a:solidFill>
                  <a:srgbClr val="FF0000"/>
                </a:solidFill>
              </a:rPr>
              <a:t>If the photographer was closer, or had zoomed in more the detail on the carved stone would be finer. </a:t>
            </a:r>
            <a:endParaRPr lang="en-US" sz="2400" dirty="0">
              <a:solidFill>
                <a:srgbClr val="FF0000"/>
              </a:solidFill>
            </a:endParaRPr>
          </a:p>
        </p:txBody>
      </p:sp>
    </p:spTree>
    <p:extLst>
      <p:ext uri="{BB962C8B-B14F-4D97-AF65-F5344CB8AC3E}">
        <p14:creationId xmlns:p14="http://schemas.microsoft.com/office/powerpoint/2010/main" val="16818100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4130" y="964299"/>
            <a:ext cx="6945089" cy="5208817"/>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Forth Rail Bridge</a:t>
            </a:r>
            <a:endParaRPr lang="en-GB" sz="1100" dirty="0"/>
          </a:p>
        </p:txBody>
      </p:sp>
    </p:spTree>
    <p:extLst>
      <p:ext uri="{BB962C8B-B14F-4D97-AF65-F5344CB8AC3E}">
        <p14:creationId xmlns:p14="http://schemas.microsoft.com/office/powerpoint/2010/main" val="20341345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lnSpcReduction="10000"/>
          </a:bodyPr>
          <a:lstStyle/>
          <a:p>
            <a:r>
              <a:rPr lang="en-US" sz="2400" dirty="0" smtClean="0"/>
              <a:t>Is this a useful photograph? </a:t>
            </a:r>
            <a:r>
              <a:rPr lang="en-US" sz="2400" dirty="0" smtClean="0">
                <a:solidFill>
                  <a:srgbClr val="FF0000"/>
                </a:solidFill>
              </a:rPr>
              <a:t>Yes – you can see it is the Forth Rail Bridge.  </a:t>
            </a:r>
          </a:p>
          <a:p>
            <a:r>
              <a:rPr lang="en-US" sz="2400" dirty="0" smtClean="0"/>
              <a:t>Why is it useful? </a:t>
            </a:r>
            <a:r>
              <a:rPr lang="en-US" sz="2400" dirty="0" smtClean="0">
                <a:solidFill>
                  <a:srgbClr val="FF0000"/>
                </a:solidFill>
              </a:rPr>
              <a:t>As well as the red iron work you can also see the railway line leading onto the bridge. This gives us a bit more detail about how the bridge is used.</a:t>
            </a:r>
          </a:p>
          <a:p>
            <a:r>
              <a:rPr lang="en-US" sz="2400" dirty="0" smtClean="0"/>
              <a:t>Why is it not so useful? </a:t>
            </a:r>
            <a:r>
              <a:rPr lang="en-US" sz="2400" dirty="0" smtClean="0">
                <a:solidFill>
                  <a:srgbClr val="FF0000"/>
                </a:solidFill>
              </a:rPr>
              <a:t>You cannot see the other side of the bridge. It’s also a bit dark, and a bit blurry.</a:t>
            </a:r>
          </a:p>
          <a:p>
            <a:r>
              <a:rPr lang="en-US" sz="2400" dirty="0" smtClean="0"/>
              <a:t>How could it be better? </a:t>
            </a:r>
            <a:r>
              <a:rPr lang="en-US" sz="2400" dirty="0" smtClean="0">
                <a:solidFill>
                  <a:srgbClr val="FF0000"/>
                </a:solidFill>
              </a:rPr>
              <a:t>If the light had been better it would be a more interesting photograph. If the camera was held still it would be sharper. If the photographer had thought about where they took the photo from perhaps they might have got all the bridge in the photo. </a:t>
            </a:r>
            <a:endParaRPr lang="en-US" sz="2400" dirty="0">
              <a:solidFill>
                <a:srgbClr val="FF0000"/>
              </a:solidFill>
            </a:endParaRPr>
          </a:p>
        </p:txBody>
      </p:sp>
    </p:spTree>
    <p:extLst>
      <p:ext uri="{BB962C8B-B14F-4D97-AF65-F5344CB8AC3E}">
        <p14:creationId xmlns:p14="http://schemas.microsoft.com/office/powerpoint/2010/main" val="1124932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22010" y="908720"/>
            <a:ext cx="3975906" cy="5301208"/>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a:t>
            </a:r>
            <a:r>
              <a:rPr lang="en-GB" sz="1100" dirty="0"/>
              <a:t>Wilkinson. Forth Rail Bridge</a:t>
            </a:r>
          </a:p>
          <a:p>
            <a:pPr marL="0" indent="0">
              <a:buNone/>
            </a:pPr>
            <a:endParaRPr lang="en-GB" sz="1100" dirty="0"/>
          </a:p>
        </p:txBody>
      </p:sp>
    </p:spTree>
    <p:extLst>
      <p:ext uri="{BB962C8B-B14F-4D97-AF65-F5344CB8AC3E}">
        <p14:creationId xmlns:p14="http://schemas.microsoft.com/office/powerpoint/2010/main" val="1990680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7931224" cy="1143000"/>
          </a:xfrm>
        </p:spPr>
        <p:txBody>
          <a:bodyPr>
            <a:normAutofit fontScale="90000"/>
          </a:bodyPr>
          <a:lstStyle/>
          <a:p>
            <a:r>
              <a:rPr lang="en-GB" dirty="0" smtClean="0"/>
              <a:t>Activity E – Photographing Your Site </a:t>
            </a:r>
            <a:endParaRPr lang="en-GB" dirty="0"/>
          </a:p>
        </p:txBody>
      </p:sp>
      <p:sp>
        <p:nvSpPr>
          <p:cNvPr id="3" name="Content Placeholder 2"/>
          <p:cNvSpPr>
            <a:spLocks noGrp="1"/>
          </p:cNvSpPr>
          <p:nvPr>
            <p:ph idx="1"/>
          </p:nvPr>
        </p:nvSpPr>
        <p:spPr/>
        <p:txBody>
          <a:bodyPr>
            <a:normAutofit fontScale="92500" lnSpcReduction="10000"/>
          </a:bodyPr>
          <a:lstStyle/>
          <a:p>
            <a:r>
              <a:rPr lang="en-GB" dirty="0" smtClean="0"/>
              <a:t>This activity is designed to show the differences between close-up and wide-angle photographs. </a:t>
            </a:r>
          </a:p>
          <a:p>
            <a:r>
              <a:rPr lang="en-GB" dirty="0" smtClean="0"/>
              <a:t>Look at the images supplied and think about how well they show the features they depict. How are they good photos? How are they not so good?  How could they be made better? What would you choose to photograph? </a:t>
            </a:r>
          </a:p>
          <a:p>
            <a:r>
              <a:rPr lang="en-GB" dirty="0" smtClean="0"/>
              <a:t>Further photographs can be downloaded from Canmore, or from other online archives.</a:t>
            </a:r>
            <a:endParaRPr lang="en-GB" dirty="0"/>
          </a:p>
        </p:txBody>
      </p:sp>
    </p:spTree>
    <p:extLst>
      <p:ext uri="{BB962C8B-B14F-4D97-AF65-F5344CB8AC3E}">
        <p14:creationId xmlns:p14="http://schemas.microsoft.com/office/powerpoint/2010/main" val="38287469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a:bodyPr>
          <a:lstStyle/>
          <a:p>
            <a:r>
              <a:rPr lang="en-US" sz="2400" dirty="0" smtClean="0"/>
              <a:t>Is this a useful photograph? </a:t>
            </a:r>
            <a:r>
              <a:rPr lang="en-US" sz="2400" dirty="0" smtClean="0">
                <a:solidFill>
                  <a:srgbClr val="FF0000"/>
                </a:solidFill>
              </a:rPr>
              <a:t>Not really. It doesn't show a lot of detail.</a:t>
            </a:r>
          </a:p>
          <a:p>
            <a:r>
              <a:rPr lang="en-US" sz="2400" dirty="0" smtClean="0"/>
              <a:t>Why is it useful? </a:t>
            </a:r>
            <a:r>
              <a:rPr lang="en-US" sz="2400" dirty="0" smtClean="0">
                <a:solidFill>
                  <a:srgbClr val="FF0000"/>
                </a:solidFill>
              </a:rPr>
              <a:t>I can see some detail of the metal girders, but it could be better.</a:t>
            </a:r>
          </a:p>
          <a:p>
            <a:r>
              <a:rPr lang="en-US" sz="2400" dirty="0" smtClean="0"/>
              <a:t>Why is it not so useful? </a:t>
            </a:r>
            <a:r>
              <a:rPr lang="en-US" sz="2400" dirty="0" smtClean="0">
                <a:solidFill>
                  <a:srgbClr val="FF0000"/>
                </a:solidFill>
              </a:rPr>
              <a:t>The photographer has turned the camera to give a portrait view, and the bridge looks squashed inside this photo.</a:t>
            </a:r>
          </a:p>
          <a:p>
            <a:r>
              <a:rPr lang="en-US" sz="2400" dirty="0" smtClean="0"/>
              <a:t>How could it be better? </a:t>
            </a:r>
            <a:r>
              <a:rPr lang="en-US" sz="2400" dirty="0" smtClean="0">
                <a:solidFill>
                  <a:srgbClr val="FF0000"/>
                </a:solidFill>
              </a:rPr>
              <a:t>A </a:t>
            </a:r>
            <a:r>
              <a:rPr lang="en-US" sz="2400" dirty="0">
                <a:solidFill>
                  <a:srgbClr val="FF0000"/>
                </a:solidFill>
              </a:rPr>
              <a:t>landscape view would have shown more of the </a:t>
            </a:r>
            <a:r>
              <a:rPr lang="en-US" sz="2400" dirty="0" smtClean="0">
                <a:solidFill>
                  <a:srgbClr val="FF0000"/>
                </a:solidFill>
              </a:rPr>
              <a:t>bridge, letting you see more detail.</a:t>
            </a:r>
            <a:endParaRPr lang="en-US" sz="2400" dirty="0"/>
          </a:p>
        </p:txBody>
      </p:sp>
    </p:spTree>
    <p:extLst>
      <p:ext uri="{BB962C8B-B14F-4D97-AF65-F5344CB8AC3E}">
        <p14:creationId xmlns:p14="http://schemas.microsoft.com/office/powerpoint/2010/main" val="15706434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78390" y="868505"/>
            <a:ext cx="7092280" cy="5319210"/>
          </a:xfrm>
          <a:prstGeom prst="rect">
            <a:avLst/>
          </a:prstGeom>
        </p:spPr>
      </p:pic>
      <p:sp>
        <p:nvSpPr>
          <p:cNvPr id="7"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Electricity substation, Culross, Fife.</a:t>
            </a:r>
            <a:endParaRPr lang="en-GB" sz="1100" dirty="0"/>
          </a:p>
        </p:txBody>
      </p:sp>
    </p:spTree>
    <p:extLst>
      <p:ext uri="{BB962C8B-B14F-4D97-AF65-F5344CB8AC3E}">
        <p14:creationId xmlns:p14="http://schemas.microsoft.com/office/powerpoint/2010/main" val="15782373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lnSpcReduction="10000"/>
          </a:bodyPr>
          <a:lstStyle/>
          <a:p>
            <a:r>
              <a:rPr lang="en-US" sz="2400" dirty="0" smtClean="0"/>
              <a:t>Is this a useful photograph? </a:t>
            </a:r>
            <a:r>
              <a:rPr lang="en-US" sz="2400" dirty="0" smtClean="0">
                <a:solidFill>
                  <a:srgbClr val="FF0000"/>
                </a:solidFill>
              </a:rPr>
              <a:t>Yes, It shows an historic building quite clearly. </a:t>
            </a:r>
          </a:p>
          <a:p>
            <a:r>
              <a:rPr lang="en-US" sz="2400" dirty="0" smtClean="0"/>
              <a:t>Why is it useful? </a:t>
            </a:r>
            <a:r>
              <a:rPr lang="en-US" sz="2400" dirty="0" smtClean="0">
                <a:solidFill>
                  <a:srgbClr val="FF0000"/>
                </a:solidFill>
              </a:rPr>
              <a:t>It is an elevation of an old house, taken from straight-on which allows you to see plenty of interesting detail. It has recorded lots of interesting features. </a:t>
            </a:r>
          </a:p>
          <a:p>
            <a:r>
              <a:rPr lang="en-US" sz="2400" dirty="0" smtClean="0"/>
              <a:t>Why is it not so useful? </a:t>
            </a:r>
            <a:r>
              <a:rPr lang="en-US" sz="2400" dirty="0" smtClean="0">
                <a:solidFill>
                  <a:srgbClr val="FF0000"/>
                </a:solidFill>
              </a:rPr>
              <a:t>It is quite dark and the shadows cover much of the house. </a:t>
            </a:r>
          </a:p>
          <a:p>
            <a:r>
              <a:rPr lang="en-US" sz="2400" dirty="0" smtClean="0"/>
              <a:t>How could it be better? </a:t>
            </a:r>
            <a:r>
              <a:rPr lang="en-US" sz="2400" dirty="0" smtClean="0">
                <a:solidFill>
                  <a:srgbClr val="FF0000"/>
                </a:solidFill>
              </a:rPr>
              <a:t>If the photo had been taken at a different time of the day the sun would have ben shining on the front of the building, allowing even more detail to be seen. </a:t>
            </a:r>
            <a:endParaRPr lang="en-US" sz="2400" dirty="0">
              <a:solidFill>
                <a:srgbClr val="FF0000"/>
              </a:solidFill>
            </a:endParaRPr>
          </a:p>
        </p:txBody>
      </p:sp>
    </p:spTree>
    <p:extLst>
      <p:ext uri="{BB962C8B-B14F-4D97-AF65-F5344CB8AC3E}">
        <p14:creationId xmlns:p14="http://schemas.microsoft.com/office/powerpoint/2010/main" val="9166620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3530" y="880528"/>
            <a:ext cx="7056784" cy="5292588"/>
          </a:xfrm>
          <a:prstGeom prst="rect">
            <a:avLst/>
          </a:prstGeom>
        </p:spPr>
      </p:pic>
      <p:sp>
        <p:nvSpPr>
          <p:cNvPr id="7"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a:t>
            </a:r>
            <a:r>
              <a:rPr lang="en-GB" sz="1100" dirty="0"/>
              <a:t>. </a:t>
            </a:r>
            <a:r>
              <a:rPr lang="en-GB" sz="1100" dirty="0" smtClean="0"/>
              <a:t>Plaque on electricity </a:t>
            </a:r>
            <a:r>
              <a:rPr lang="en-GB" sz="1100" dirty="0"/>
              <a:t>substation, Culross, Fife.</a:t>
            </a:r>
          </a:p>
        </p:txBody>
      </p:sp>
    </p:spTree>
    <p:extLst>
      <p:ext uri="{BB962C8B-B14F-4D97-AF65-F5344CB8AC3E}">
        <p14:creationId xmlns:p14="http://schemas.microsoft.com/office/powerpoint/2010/main" val="53040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lnSpcReduction="10000"/>
          </a:bodyPr>
          <a:lstStyle/>
          <a:p>
            <a:r>
              <a:rPr lang="en-US" sz="2400" dirty="0" smtClean="0"/>
              <a:t>Is this a useful photograph? </a:t>
            </a:r>
            <a:r>
              <a:rPr lang="en-US" sz="2400" dirty="0" smtClean="0">
                <a:solidFill>
                  <a:srgbClr val="FF0000"/>
                </a:solidFill>
              </a:rPr>
              <a:t>It is a good close-up photo of an interesting plaque.</a:t>
            </a:r>
          </a:p>
          <a:p>
            <a:r>
              <a:rPr lang="en-US" sz="2400" dirty="0" smtClean="0"/>
              <a:t>Why is it useful? </a:t>
            </a:r>
            <a:r>
              <a:rPr lang="en-US" sz="2400" dirty="0" smtClean="0">
                <a:solidFill>
                  <a:srgbClr val="FF0000"/>
                </a:solidFill>
              </a:rPr>
              <a:t>You can read the words, allowing you to find out something about the building. You can also see it is attached to a wall. This close up allows you to see some interesting detail which wasn’t clear in the wide angle photo. </a:t>
            </a:r>
          </a:p>
          <a:p>
            <a:r>
              <a:rPr lang="en-US" sz="2400" dirty="0" smtClean="0"/>
              <a:t>Why is it not so useful? </a:t>
            </a:r>
            <a:r>
              <a:rPr lang="en-US" sz="2400" dirty="0" smtClean="0">
                <a:solidFill>
                  <a:srgbClr val="FF0000"/>
                </a:solidFill>
              </a:rPr>
              <a:t>It would not make a lot of sense on its own. You need to see it together with the photo of the old house. </a:t>
            </a:r>
          </a:p>
          <a:p>
            <a:r>
              <a:rPr lang="en-US" sz="2400" dirty="0" smtClean="0"/>
              <a:t>How could it be better? </a:t>
            </a:r>
            <a:r>
              <a:rPr lang="en-US" sz="2400" dirty="0" smtClean="0">
                <a:solidFill>
                  <a:srgbClr val="FF0000"/>
                </a:solidFill>
              </a:rPr>
              <a:t>A little extra care might have meant the photo was taken more parallel to the plaque. </a:t>
            </a:r>
            <a:endParaRPr lang="en-US" sz="2400" dirty="0">
              <a:solidFill>
                <a:srgbClr val="FF0000"/>
              </a:solidFill>
            </a:endParaRPr>
          </a:p>
        </p:txBody>
      </p:sp>
    </p:spTree>
    <p:extLst>
      <p:ext uri="{BB962C8B-B14F-4D97-AF65-F5344CB8AC3E}">
        <p14:creationId xmlns:p14="http://schemas.microsoft.com/office/powerpoint/2010/main" val="4647210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84080" y="907912"/>
            <a:ext cx="7020272" cy="5265204"/>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Stones of </a:t>
            </a:r>
            <a:r>
              <a:rPr lang="en-GB" sz="1100" dirty="0" err="1" smtClean="0"/>
              <a:t>Stenness</a:t>
            </a:r>
            <a:r>
              <a:rPr lang="en-GB" sz="1100" dirty="0" smtClean="0"/>
              <a:t>, Orkney. </a:t>
            </a:r>
            <a:endParaRPr lang="en-GB" sz="1100" dirty="0"/>
          </a:p>
        </p:txBody>
      </p:sp>
    </p:spTree>
    <p:extLst>
      <p:ext uri="{BB962C8B-B14F-4D97-AF65-F5344CB8AC3E}">
        <p14:creationId xmlns:p14="http://schemas.microsoft.com/office/powerpoint/2010/main" val="14071538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fontScale="92500"/>
          </a:bodyPr>
          <a:lstStyle/>
          <a:p>
            <a:r>
              <a:rPr lang="en-US" sz="2400" dirty="0" smtClean="0"/>
              <a:t>Is this a useful photograph? </a:t>
            </a:r>
            <a:r>
              <a:rPr lang="en-US" sz="2400" dirty="0" smtClean="0">
                <a:solidFill>
                  <a:srgbClr val="FF0000"/>
                </a:solidFill>
              </a:rPr>
              <a:t>Yes, you can see the surviving parts of a prehistoric stone circle and the landscape it sits in. </a:t>
            </a:r>
          </a:p>
          <a:p>
            <a:r>
              <a:rPr lang="en-US" sz="2400" dirty="0" smtClean="0"/>
              <a:t>Why is it useful? </a:t>
            </a:r>
            <a:r>
              <a:rPr lang="en-US" sz="2400" dirty="0" smtClean="0">
                <a:solidFill>
                  <a:srgbClr val="FF0000"/>
                </a:solidFill>
              </a:rPr>
              <a:t>You might just see that the stone circle sits on a slight platform, higher than the ground around it – this is an important detail for archaeologists. You can see some of the modern landscape features – fences, a house, sheds, and a telegraph pole – as well. </a:t>
            </a:r>
          </a:p>
          <a:p>
            <a:r>
              <a:rPr lang="en-US" sz="2400" dirty="0" smtClean="0"/>
              <a:t>Why is it not so useful? </a:t>
            </a:r>
            <a:r>
              <a:rPr lang="en-US" sz="2400" dirty="0" smtClean="0">
                <a:solidFill>
                  <a:srgbClr val="FF0000"/>
                </a:solidFill>
              </a:rPr>
              <a:t>The stones look a little bit too far away. </a:t>
            </a:r>
          </a:p>
          <a:p>
            <a:r>
              <a:rPr lang="en-US" sz="2400" dirty="0" smtClean="0"/>
              <a:t>How could it be better? </a:t>
            </a:r>
            <a:r>
              <a:rPr lang="en-US" sz="2400" dirty="0" smtClean="0">
                <a:solidFill>
                  <a:srgbClr val="FF0000"/>
                </a:solidFill>
              </a:rPr>
              <a:t>If the photographer had thought about where to stand they could have taken a better photo a little bit closer. </a:t>
            </a:r>
            <a:endParaRPr lang="en-US" sz="2400" dirty="0">
              <a:solidFill>
                <a:srgbClr val="FF0000"/>
              </a:solidFill>
            </a:endParaRPr>
          </a:p>
        </p:txBody>
      </p:sp>
    </p:spTree>
    <p:extLst>
      <p:ext uri="{BB962C8B-B14F-4D97-AF65-F5344CB8AC3E}">
        <p14:creationId xmlns:p14="http://schemas.microsoft.com/office/powerpoint/2010/main" val="12352715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1599" y="932153"/>
            <a:ext cx="6987951" cy="5240963"/>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a:t>
            </a:r>
            <a:r>
              <a:rPr lang="en-GB" sz="1100" dirty="0"/>
              <a:t>Detail of Stones of </a:t>
            </a:r>
            <a:r>
              <a:rPr lang="en-GB" sz="1100" dirty="0" err="1"/>
              <a:t>Stenness</a:t>
            </a:r>
            <a:r>
              <a:rPr lang="en-GB" sz="1100" dirty="0"/>
              <a:t>, Orkney. </a:t>
            </a:r>
          </a:p>
        </p:txBody>
      </p:sp>
    </p:spTree>
    <p:extLst>
      <p:ext uri="{BB962C8B-B14F-4D97-AF65-F5344CB8AC3E}">
        <p14:creationId xmlns:p14="http://schemas.microsoft.com/office/powerpoint/2010/main" val="1475005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normAutofit/>
          </a:bodyPr>
          <a:lstStyle/>
          <a:p>
            <a:r>
              <a:rPr lang="en-US" sz="2400" dirty="0" smtClean="0"/>
              <a:t>Is this a useful photograph? </a:t>
            </a:r>
            <a:r>
              <a:rPr lang="en-US" sz="2400" dirty="0" smtClean="0">
                <a:solidFill>
                  <a:srgbClr val="FF0000"/>
                </a:solidFill>
              </a:rPr>
              <a:t>Yes it helps us see some detail on the stones.</a:t>
            </a:r>
          </a:p>
          <a:p>
            <a:r>
              <a:rPr lang="en-US" sz="2400" dirty="0" smtClean="0"/>
              <a:t>Why is it useful? </a:t>
            </a:r>
            <a:r>
              <a:rPr lang="en-US" sz="2400" dirty="0" smtClean="0">
                <a:solidFill>
                  <a:srgbClr val="FF0000"/>
                </a:solidFill>
              </a:rPr>
              <a:t>It shows useful detail such as the texture of the stones, how much they have been weathered and that they are covered in moss and lichen.  You can also see the sharp angles of the stone. </a:t>
            </a:r>
          </a:p>
          <a:p>
            <a:r>
              <a:rPr lang="en-US" sz="2400" dirty="0" smtClean="0"/>
              <a:t>Why is it not so useful? </a:t>
            </a:r>
            <a:r>
              <a:rPr lang="en-US" sz="2400" dirty="0" smtClean="0">
                <a:solidFill>
                  <a:srgbClr val="FF0000"/>
                </a:solidFill>
              </a:rPr>
              <a:t>It only shows detail of one particular stone. </a:t>
            </a:r>
          </a:p>
          <a:p>
            <a:r>
              <a:rPr lang="en-US" sz="2400" dirty="0" smtClean="0"/>
              <a:t>How could it be better? </a:t>
            </a:r>
            <a:r>
              <a:rPr lang="en-US" sz="2400" dirty="0" smtClean="0">
                <a:solidFill>
                  <a:srgbClr val="FF0000"/>
                </a:solidFill>
              </a:rPr>
              <a:t>If the photographer had taken a photo in portrait view this one stone could be seen in even more detail. </a:t>
            </a:r>
            <a:endParaRPr lang="en-US" sz="2400" dirty="0">
              <a:solidFill>
                <a:srgbClr val="FF0000"/>
              </a:solidFill>
            </a:endParaRPr>
          </a:p>
        </p:txBody>
      </p:sp>
    </p:spTree>
    <p:extLst>
      <p:ext uri="{BB962C8B-B14F-4D97-AF65-F5344CB8AC3E}">
        <p14:creationId xmlns:p14="http://schemas.microsoft.com/office/powerpoint/2010/main" val="893884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Taking Good Site Photographs</a:t>
            </a:r>
            <a:endParaRPr lang="en-US" dirty="0"/>
          </a:p>
        </p:txBody>
      </p:sp>
      <p:sp>
        <p:nvSpPr>
          <p:cNvPr id="3" name="Content Placeholder 2"/>
          <p:cNvSpPr>
            <a:spLocks noGrp="1"/>
          </p:cNvSpPr>
          <p:nvPr>
            <p:ph idx="1"/>
          </p:nvPr>
        </p:nvSpPr>
        <p:spPr/>
        <p:txBody>
          <a:bodyPr/>
          <a:lstStyle/>
          <a:p>
            <a:pPr marL="0" indent="0">
              <a:buNone/>
            </a:pPr>
            <a:r>
              <a:rPr lang="en-US" dirty="0" smtClean="0"/>
              <a:t>The next few slides detail some hints and tips on taking good site photographs. They should help you when you go to visit your site. </a:t>
            </a:r>
            <a:endParaRPr lang="en-US" dirty="0"/>
          </a:p>
        </p:txBody>
      </p:sp>
    </p:spTree>
    <p:extLst>
      <p:ext uri="{BB962C8B-B14F-4D97-AF65-F5344CB8AC3E}">
        <p14:creationId xmlns:p14="http://schemas.microsoft.com/office/powerpoint/2010/main" val="1875424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smtClean="0"/>
              <a:t>What’s Good? What’s Not So Good? </a:t>
            </a:r>
            <a:endParaRPr lang="en-US" dirty="0"/>
          </a:p>
        </p:txBody>
      </p:sp>
      <p:sp>
        <p:nvSpPr>
          <p:cNvPr id="3" name="Content Placeholder 2"/>
          <p:cNvSpPr>
            <a:spLocks noGrp="1"/>
          </p:cNvSpPr>
          <p:nvPr>
            <p:ph idx="1"/>
          </p:nvPr>
        </p:nvSpPr>
        <p:spPr/>
        <p:txBody>
          <a:bodyPr/>
          <a:lstStyle/>
          <a:p>
            <a:r>
              <a:rPr lang="en-US" dirty="0" smtClean="0"/>
              <a:t>With each of these photos ask yourself</a:t>
            </a:r>
          </a:p>
          <a:p>
            <a:pPr lvl="1"/>
            <a:r>
              <a:rPr lang="en-US" dirty="0" smtClean="0"/>
              <a:t>Is this a useful photograph? </a:t>
            </a:r>
          </a:p>
          <a:p>
            <a:pPr lvl="1"/>
            <a:r>
              <a:rPr lang="en-US" dirty="0" smtClean="0"/>
              <a:t>Why is it </a:t>
            </a:r>
            <a:r>
              <a:rPr lang="en-US" dirty="0" smtClean="0"/>
              <a:t>useful/ What does it show us?</a:t>
            </a:r>
            <a:endParaRPr lang="en-US" dirty="0" smtClean="0"/>
          </a:p>
          <a:p>
            <a:pPr lvl="1"/>
            <a:r>
              <a:rPr lang="en-US" dirty="0" smtClean="0"/>
              <a:t>Why is it not so </a:t>
            </a:r>
            <a:r>
              <a:rPr lang="en-US" dirty="0" smtClean="0"/>
              <a:t>useful/ What are the problems with it? </a:t>
            </a:r>
            <a:endParaRPr lang="en-US" dirty="0" smtClean="0"/>
          </a:p>
          <a:p>
            <a:pPr lvl="1"/>
            <a:r>
              <a:rPr lang="en-US" dirty="0" smtClean="0"/>
              <a:t>How could it be better? </a:t>
            </a:r>
            <a:endParaRPr lang="en-US" dirty="0"/>
          </a:p>
        </p:txBody>
      </p:sp>
    </p:spTree>
    <p:extLst>
      <p:ext uri="{BB962C8B-B14F-4D97-AF65-F5344CB8AC3E}">
        <p14:creationId xmlns:p14="http://schemas.microsoft.com/office/powerpoint/2010/main" val="10388758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dirty="0" smtClean="0"/>
              <a:t>Guidance </a:t>
            </a:r>
            <a:r>
              <a:rPr lang="en-GB" dirty="0"/>
              <a:t>for </a:t>
            </a:r>
            <a:r>
              <a:rPr lang="en-GB" dirty="0" smtClean="0"/>
              <a:t>Taking Good Archaeological Site Photographs</a:t>
            </a:r>
            <a:r>
              <a:rPr lang="en-GB" dirty="0"/>
              <a:t>.</a:t>
            </a:r>
            <a:endParaRPr lang="en-US" dirty="0"/>
          </a:p>
        </p:txBody>
      </p:sp>
      <p:sp>
        <p:nvSpPr>
          <p:cNvPr id="3" name="Content Placeholder 2"/>
          <p:cNvSpPr>
            <a:spLocks noGrp="1"/>
          </p:cNvSpPr>
          <p:nvPr>
            <p:ph idx="1"/>
          </p:nvPr>
        </p:nvSpPr>
        <p:spPr/>
        <p:txBody>
          <a:bodyPr>
            <a:normAutofit/>
          </a:bodyPr>
          <a:lstStyle/>
          <a:p>
            <a:r>
              <a:rPr lang="en-US" sz="2000" dirty="0" smtClean="0"/>
              <a:t>As part of a survey archaeologists make sketches and take photos.</a:t>
            </a:r>
          </a:p>
          <a:p>
            <a:r>
              <a:rPr lang="en-US" sz="2000" dirty="0" smtClean="0"/>
              <a:t>Why do archaeologists do this? </a:t>
            </a:r>
          </a:p>
          <a:p>
            <a:r>
              <a:rPr lang="en-US" sz="2000" dirty="0" smtClean="0"/>
              <a:t>A good clear photograph can be a good way of recording your site in addition to sketches and measured drawings. Taking photographs can also illustrate features that you think are important to show more clearly. Photographs should only be used to supplement any drawings and plans you have already made of a site. </a:t>
            </a:r>
          </a:p>
          <a:p>
            <a:endParaRPr lang="en-US" sz="2000" dirty="0"/>
          </a:p>
          <a:p>
            <a:r>
              <a:rPr lang="en-US" sz="2000" dirty="0" smtClean="0"/>
              <a:t>Useful equipment: </a:t>
            </a:r>
          </a:p>
          <a:p>
            <a:pPr lvl="1"/>
            <a:r>
              <a:rPr lang="en-US" sz="1600" dirty="0" smtClean="0"/>
              <a:t>A digital camera</a:t>
            </a:r>
          </a:p>
          <a:p>
            <a:pPr lvl="1"/>
            <a:r>
              <a:rPr lang="en-US" sz="1600" dirty="0" smtClean="0"/>
              <a:t>A tripod (if possible)</a:t>
            </a:r>
          </a:p>
          <a:p>
            <a:pPr lvl="1"/>
            <a:r>
              <a:rPr lang="en-US" sz="1600" dirty="0" smtClean="0"/>
              <a:t>Recording sheets (below) </a:t>
            </a:r>
            <a:endParaRPr lang="en-US" sz="1600" dirty="0"/>
          </a:p>
        </p:txBody>
      </p:sp>
    </p:spTree>
    <p:extLst>
      <p:ext uri="{BB962C8B-B14F-4D97-AF65-F5344CB8AC3E}">
        <p14:creationId xmlns:p14="http://schemas.microsoft.com/office/powerpoint/2010/main" val="10258023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dirty="0" smtClean="0"/>
              <a:t>Guidance </a:t>
            </a:r>
            <a:r>
              <a:rPr lang="en-GB" dirty="0"/>
              <a:t>for </a:t>
            </a:r>
            <a:r>
              <a:rPr lang="en-GB" dirty="0" smtClean="0"/>
              <a:t>Taking Good Archaeological Site Photographs</a:t>
            </a:r>
            <a:r>
              <a:rPr lang="en-GB" dirty="0"/>
              <a:t>.</a:t>
            </a:r>
            <a:endParaRPr lang="en-US" dirty="0"/>
          </a:p>
        </p:txBody>
      </p:sp>
      <p:sp>
        <p:nvSpPr>
          <p:cNvPr id="3" name="Content Placeholder 2"/>
          <p:cNvSpPr>
            <a:spLocks noGrp="1"/>
          </p:cNvSpPr>
          <p:nvPr>
            <p:ph idx="1"/>
          </p:nvPr>
        </p:nvSpPr>
        <p:spPr/>
        <p:txBody>
          <a:bodyPr>
            <a:normAutofit/>
          </a:bodyPr>
          <a:lstStyle/>
          <a:p>
            <a:pPr marL="0" indent="0">
              <a:buNone/>
            </a:pPr>
            <a:r>
              <a:rPr lang="en-GB" sz="2000" b="1" dirty="0"/>
              <a:t>Step </a:t>
            </a:r>
            <a:r>
              <a:rPr lang="en-GB" sz="2000" b="1" dirty="0" smtClean="0"/>
              <a:t>1- planning</a:t>
            </a:r>
            <a:endParaRPr lang="en-US" sz="2000" b="1" dirty="0"/>
          </a:p>
          <a:p>
            <a:r>
              <a:rPr lang="en-GB" sz="2400" dirty="0"/>
              <a:t>Photographs are useful to help record the site and its surroundings as well as close up pictures of certain features. </a:t>
            </a:r>
            <a:endParaRPr lang="en-GB" sz="2400" dirty="0" smtClean="0"/>
          </a:p>
          <a:p>
            <a:r>
              <a:rPr lang="en-GB" sz="2400" dirty="0" smtClean="0"/>
              <a:t>There </a:t>
            </a:r>
            <a:r>
              <a:rPr lang="en-GB" sz="2400" dirty="0"/>
              <a:t>is no need to take </a:t>
            </a:r>
            <a:r>
              <a:rPr lang="en-GB" sz="2400" dirty="0" smtClean="0"/>
              <a:t>photographs </a:t>
            </a:r>
            <a:r>
              <a:rPr lang="en-GB" sz="2400" dirty="0"/>
              <a:t>of everything on site and it is much better to concentrate on a few important features which you think are </a:t>
            </a:r>
            <a:r>
              <a:rPr lang="en-GB" sz="2400" dirty="0" smtClean="0"/>
              <a:t>the most important. </a:t>
            </a:r>
          </a:p>
          <a:p>
            <a:r>
              <a:rPr lang="en-GB" sz="2400" dirty="0" smtClean="0"/>
              <a:t>If </a:t>
            </a:r>
            <a:r>
              <a:rPr lang="en-GB" sz="2400" dirty="0"/>
              <a:t>there are lots of the same thing, like doorways or </a:t>
            </a:r>
            <a:r>
              <a:rPr lang="en-GB" sz="2400" dirty="0" smtClean="0"/>
              <a:t>special stonework </a:t>
            </a:r>
            <a:r>
              <a:rPr lang="en-GB" sz="2400" dirty="0"/>
              <a:t>around a window, then you could only photograph one or two </a:t>
            </a:r>
            <a:r>
              <a:rPr lang="en-GB" sz="2400" dirty="0" smtClean="0"/>
              <a:t>good examples.</a:t>
            </a:r>
            <a:endParaRPr lang="en-US" sz="2400" dirty="0"/>
          </a:p>
          <a:p>
            <a:endParaRPr lang="en-US" sz="1600" dirty="0"/>
          </a:p>
        </p:txBody>
      </p:sp>
    </p:spTree>
    <p:extLst>
      <p:ext uri="{BB962C8B-B14F-4D97-AF65-F5344CB8AC3E}">
        <p14:creationId xmlns:p14="http://schemas.microsoft.com/office/powerpoint/2010/main" val="17848334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dirty="0" smtClean="0"/>
              <a:t>Guidance </a:t>
            </a:r>
            <a:r>
              <a:rPr lang="en-GB" dirty="0"/>
              <a:t>for </a:t>
            </a:r>
            <a:r>
              <a:rPr lang="en-GB" dirty="0" smtClean="0"/>
              <a:t>Taking Good Archaeological Site Photographs</a:t>
            </a:r>
            <a:r>
              <a:rPr lang="en-GB" dirty="0"/>
              <a:t>.</a:t>
            </a:r>
            <a:endParaRPr lang="en-US" dirty="0"/>
          </a:p>
        </p:txBody>
      </p:sp>
      <p:sp>
        <p:nvSpPr>
          <p:cNvPr id="3" name="Content Placeholder 2"/>
          <p:cNvSpPr>
            <a:spLocks noGrp="1"/>
          </p:cNvSpPr>
          <p:nvPr>
            <p:ph idx="1"/>
          </p:nvPr>
        </p:nvSpPr>
        <p:spPr/>
        <p:txBody>
          <a:bodyPr>
            <a:normAutofit fontScale="92500" lnSpcReduction="10000"/>
          </a:bodyPr>
          <a:lstStyle/>
          <a:p>
            <a:pPr marL="0" indent="0">
              <a:buNone/>
            </a:pPr>
            <a:r>
              <a:rPr lang="en-GB" sz="1600" b="1" dirty="0"/>
              <a:t>Step 2 —Taking your photograph</a:t>
            </a:r>
            <a:endParaRPr lang="en-US" sz="1600" b="1" dirty="0"/>
          </a:p>
          <a:p>
            <a:r>
              <a:rPr lang="en-GB" sz="2000" dirty="0"/>
              <a:t>Think about how you are going to set up your photograph. Here are some things to consider:</a:t>
            </a:r>
            <a:endParaRPr lang="en-US" sz="2000" dirty="0"/>
          </a:p>
          <a:p>
            <a:r>
              <a:rPr lang="en-GB" sz="2000" dirty="0" smtClean="0"/>
              <a:t>Will </a:t>
            </a:r>
            <a:r>
              <a:rPr lang="en-GB" sz="2000" dirty="0"/>
              <a:t>the photograph be a close up or a wide </a:t>
            </a:r>
            <a:r>
              <a:rPr lang="en-GB" sz="2000" dirty="0" smtClean="0"/>
              <a:t>angle shot</a:t>
            </a:r>
            <a:r>
              <a:rPr lang="en-GB" sz="2000" dirty="0"/>
              <a:t>?</a:t>
            </a:r>
            <a:endParaRPr lang="en-US" sz="2000" dirty="0"/>
          </a:p>
          <a:p>
            <a:r>
              <a:rPr lang="en-GB" sz="2000" dirty="0" smtClean="0"/>
              <a:t>Think </a:t>
            </a:r>
            <a:r>
              <a:rPr lang="en-GB" sz="2000" dirty="0"/>
              <a:t>of the composition of the photograph. What do you want to include and what do you want to exclude? If you are </a:t>
            </a:r>
            <a:r>
              <a:rPr lang="en-GB" sz="2000" dirty="0" smtClean="0"/>
              <a:t>focusing </a:t>
            </a:r>
            <a:r>
              <a:rPr lang="en-GB" sz="2000" dirty="0"/>
              <a:t>on a particular feature, then it might be good to make sure that the shot doesn’t include anything else to distract from what you want to focus on.</a:t>
            </a:r>
            <a:endParaRPr lang="en-US" sz="2000" dirty="0"/>
          </a:p>
          <a:p>
            <a:r>
              <a:rPr lang="en-GB" sz="2000" dirty="0" smtClean="0"/>
              <a:t>How </a:t>
            </a:r>
            <a:r>
              <a:rPr lang="en-GB" sz="2000" dirty="0"/>
              <a:t>might the light affect your photograph? If you are recording features in the ground, then it is good to photograph in strong sunlight as shadows created by the features will be much more prominent. If you are photographing something close up, then you might want to photograph it when it isn’t so sunny, as the shadows might obscure or distort the feature which you want to record.</a:t>
            </a:r>
            <a:endParaRPr lang="en-US" sz="2000" dirty="0"/>
          </a:p>
          <a:p>
            <a:r>
              <a:rPr lang="en-GB" sz="2000" dirty="0" smtClean="0"/>
              <a:t>Use </a:t>
            </a:r>
            <a:r>
              <a:rPr lang="en-GB" sz="2000" dirty="0"/>
              <a:t>a tripod if possible when taking your picture to </a:t>
            </a:r>
            <a:r>
              <a:rPr lang="en-GB" sz="2000" dirty="0" smtClean="0"/>
              <a:t>avoid </a:t>
            </a:r>
            <a:r>
              <a:rPr lang="en-GB" sz="2000" dirty="0"/>
              <a:t>camera </a:t>
            </a:r>
            <a:r>
              <a:rPr lang="en-GB" sz="2000" dirty="0" smtClean="0"/>
              <a:t>shake and blurry photos</a:t>
            </a:r>
            <a:endParaRPr lang="en-US" sz="2000" dirty="0"/>
          </a:p>
          <a:p>
            <a:endParaRPr lang="en-US" sz="1600" dirty="0"/>
          </a:p>
        </p:txBody>
      </p:sp>
    </p:spTree>
    <p:extLst>
      <p:ext uri="{BB962C8B-B14F-4D97-AF65-F5344CB8AC3E}">
        <p14:creationId xmlns:p14="http://schemas.microsoft.com/office/powerpoint/2010/main" val="1874885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dirty="0" smtClean="0"/>
              <a:t>Guidance </a:t>
            </a:r>
            <a:r>
              <a:rPr lang="en-GB" dirty="0"/>
              <a:t>for </a:t>
            </a:r>
            <a:r>
              <a:rPr lang="en-GB" dirty="0" smtClean="0"/>
              <a:t>Taking Good Archaeological Site Photographs</a:t>
            </a:r>
            <a:r>
              <a:rPr lang="en-GB" dirty="0"/>
              <a:t>.</a:t>
            </a:r>
            <a:endParaRPr lang="en-US" dirty="0"/>
          </a:p>
        </p:txBody>
      </p:sp>
      <p:sp>
        <p:nvSpPr>
          <p:cNvPr id="3" name="Content Placeholder 2"/>
          <p:cNvSpPr>
            <a:spLocks noGrp="1"/>
          </p:cNvSpPr>
          <p:nvPr>
            <p:ph idx="1"/>
          </p:nvPr>
        </p:nvSpPr>
        <p:spPr/>
        <p:txBody>
          <a:bodyPr>
            <a:normAutofit/>
          </a:bodyPr>
          <a:lstStyle/>
          <a:p>
            <a:pPr marL="0" indent="0">
              <a:buNone/>
            </a:pPr>
            <a:r>
              <a:rPr lang="en-GB" sz="2000" b="1" dirty="0"/>
              <a:t>Step 3 —Recording your photograph</a:t>
            </a:r>
            <a:endParaRPr lang="en-US" sz="2000" b="1" dirty="0"/>
          </a:p>
          <a:p>
            <a:r>
              <a:rPr lang="en-GB" sz="2000" dirty="0"/>
              <a:t>You should always take a record of your photograph so that you can identify what everything is when you have finished and left the site. </a:t>
            </a:r>
            <a:endParaRPr lang="en-GB" sz="2000" dirty="0" smtClean="0"/>
          </a:p>
          <a:p>
            <a:r>
              <a:rPr lang="en-GB" sz="2000" dirty="0" smtClean="0"/>
              <a:t>You </a:t>
            </a:r>
            <a:r>
              <a:rPr lang="en-GB" sz="2000" dirty="0"/>
              <a:t>can use the photograph record sheet below and give a number and description of each photograph. </a:t>
            </a:r>
            <a:endParaRPr lang="en-GB" sz="2000" dirty="0" smtClean="0"/>
          </a:p>
          <a:p>
            <a:r>
              <a:rPr lang="en-GB" sz="2000" dirty="0" smtClean="0"/>
              <a:t>In </a:t>
            </a:r>
            <a:r>
              <a:rPr lang="en-GB" sz="2000" dirty="0"/>
              <a:t>addition, if you have a sketch of the whole site, it would be useful </a:t>
            </a:r>
            <a:r>
              <a:rPr lang="en-GB" sz="2000" dirty="0" smtClean="0"/>
              <a:t>to take a copy and </a:t>
            </a:r>
            <a:r>
              <a:rPr lang="en-GB" sz="2000" dirty="0"/>
              <a:t>mark on where you took the photograph and what direction you were facing when you took it. For example, “facing North”. This will provide a good record for others to </a:t>
            </a:r>
            <a:r>
              <a:rPr lang="en-GB" sz="2000" dirty="0" smtClean="0"/>
              <a:t>understand </a:t>
            </a:r>
            <a:r>
              <a:rPr lang="en-GB" sz="2000" dirty="0"/>
              <a:t>where the photograph was taken.</a:t>
            </a:r>
            <a:endParaRPr lang="en-US" sz="2000" dirty="0"/>
          </a:p>
          <a:p>
            <a:endParaRPr lang="en-US" sz="1600" dirty="0"/>
          </a:p>
        </p:txBody>
      </p:sp>
    </p:spTree>
    <p:extLst>
      <p:ext uri="{BB962C8B-B14F-4D97-AF65-F5344CB8AC3E}">
        <p14:creationId xmlns:p14="http://schemas.microsoft.com/office/powerpoint/2010/main" val="554926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GB" dirty="0" smtClean="0"/>
              <a:t>Example of a Photograph Recording Sheet</a:t>
            </a:r>
            <a:endParaRPr lang="en-US" dirty="0"/>
          </a:p>
        </p:txBody>
      </p:sp>
      <p:sp>
        <p:nvSpPr>
          <p:cNvPr id="3" name="Content Placeholder 2"/>
          <p:cNvSpPr>
            <a:spLocks noGrp="1"/>
          </p:cNvSpPr>
          <p:nvPr>
            <p:ph idx="1"/>
          </p:nvPr>
        </p:nvSpPr>
        <p:spPr/>
        <p:txBody>
          <a:bodyPr>
            <a:norm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smtClean="0"/>
              <a:t>Photograph  Record</a:t>
            </a:r>
            <a:endParaRPr lang="en-US" sz="1600" dirty="0" smtClean="0"/>
          </a:p>
          <a:p>
            <a:pPr marL="0" marR="0" lvl="0" indent="0" defTabSz="914400" eaLnBrk="1" fontAlgn="auto" latinLnBrk="0" hangingPunct="1">
              <a:lnSpc>
                <a:spcPct val="100000"/>
              </a:lnSpc>
              <a:spcBef>
                <a:spcPts val="0"/>
              </a:spcBef>
              <a:spcAft>
                <a:spcPts val="0"/>
              </a:spcAft>
              <a:buClrTx/>
              <a:buSzTx/>
              <a:buFontTx/>
              <a:buNone/>
              <a:tabLst/>
              <a:defRPr/>
            </a:pPr>
            <a:endParaRPr lang="en-US" sz="1600" dirty="0"/>
          </a:p>
          <a:p>
            <a:pPr marL="0" marR="0" lvl="0" indent="0" defTabSz="914400" eaLnBrk="1" fontAlgn="auto" latinLnBrk="0" hangingPunct="1">
              <a:lnSpc>
                <a:spcPct val="100000"/>
              </a:lnSpc>
              <a:spcBef>
                <a:spcPts val="0"/>
              </a:spcBef>
              <a:spcAft>
                <a:spcPts val="0"/>
              </a:spcAft>
              <a:buClrTx/>
              <a:buSzTx/>
              <a:buFontTx/>
              <a:buNone/>
              <a:tabLst/>
              <a:defRPr/>
            </a:pPr>
            <a:r>
              <a:rPr lang="en-US" sz="1600" dirty="0" smtClean="0"/>
              <a:t>Site Name________________________________</a:t>
            </a:r>
          </a:p>
          <a:p>
            <a:pPr marL="0" marR="0" lvl="0" indent="0" defTabSz="914400" eaLnBrk="1" fontAlgn="auto" latinLnBrk="0" hangingPunct="1">
              <a:lnSpc>
                <a:spcPct val="100000"/>
              </a:lnSpc>
              <a:spcBef>
                <a:spcPts val="0"/>
              </a:spcBef>
              <a:spcAft>
                <a:spcPts val="0"/>
              </a:spcAft>
              <a:buClrTx/>
              <a:buSzTx/>
              <a:buFontTx/>
              <a:buNone/>
              <a:tabLst/>
              <a:defRPr/>
            </a:pPr>
            <a:endParaRPr lang="en-US" sz="1600" dirty="0"/>
          </a:p>
          <a:p>
            <a:pPr marL="0" marR="0" lvl="0" indent="0" defTabSz="914400" eaLnBrk="1" fontAlgn="auto" latinLnBrk="0" hangingPunct="1">
              <a:lnSpc>
                <a:spcPct val="100000"/>
              </a:lnSpc>
              <a:spcBef>
                <a:spcPts val="0"/>
              </a:spcBef>
              <a:spcAft>
                <a:spcPts val="0"/>
              </a:spcAft>
              <a:buClrTx/>
              <a:buSzTx/>
              <a:buFontTx/>
              <a:buNone/>
              <a:tabLst/>
              <a:defRPr/>
            </a:pPr>
            <a:endParaRPr lang="en-US" sz="1600" dirty="0"/>
          </a:p>
        </p:txBody>
      </p:sp>
      <p:graphicFrame>
        <p:nvGraphicFramePr>
          <p:cNvPr id="4" name="Table 3"/>
          <p:cNvGraphicFramePr>
            <a:graphicFrameLocks noGrp="1"/>
          </p:cNvGraphicFramePr>
          <p:nvPr>
            <p:extLst>
              <p:ext uri="{D42A27DB-BD31-4B8C-83A1-F6EECF244321}">
                <p14:modId xmlns:p14="http://schemas.microsoft.com/office/powerpoint/2010/main" val="305253867"/>
              </p:ext>
            </p:extLst>
          </p:nvPr>
        </p:nvGraphicFramePr>
        <p:xfrm>
          <a:off x="611560" y="2750661"/>
          <a:ext cx="7416825" cy="2311400"/>
        </p:xfrm>
        <a:graphic>
          <a:graphicData uri="http://schemas.openxmlformats.org/drawingml/2006/table">
            <a:tbl>
              <a:tblPr firstRow="1" bandRow="1">
                <a:tableStyleId>{5C22544A-7EE6-4342-B048-85BDC9FD1C3A}</a:tableStyleId>
              </a:tblPr>
              <a:tblGrid>
                <a:gridCol w="2472275"/>
                <a:gridCol w="2472275"/>
                <a:gridCol w="2472275"/>
              </a:tblGrid>
              <a:tr h="370840">
                <a:tc>
                  <a:txBody>
                    <a:bodyPr/>
                    <a:lstStyle/>
                    <a:p>
                      <a:r>
                        <a:rPr lang="en-US" sz="1200" b="0" dirty="0" smtClean="0"/>
                        <a:t>Photograph number</a:t>
                      </a:r>
                      <a:endParaRPr lang="en-US" sz="1200" b="0" dirty="0"/>
                    </a:p>
                  </a:txBody>
                  <a:tcPr/>
                </a:tc>
                <a:tc>
                  <a:txBody>
                    <a:bodyPr/>
                    <a:lstStyle/>
                    <a:p>
                      <a:r>
                        <a:rPr lang="en-US" sz="1200" b="0" dirty="0" smtClean="0"/>
                        <a:t>Photograph title and short description</a:t>
                      </a:r>
                      <a:endParaRPr lang="en-US" sz="1200" b="0" dirty="0"/>
                    </a:p>
                  </a:txBody>
                  <a:tcPr/>
                </a:tc>
                <a:tc>
                  <a:txBody>
                    <a:bodyPr/>
                    <a:lstStyle/>
                    <a:p>
                      <a:r>
                        <a:rPr lang="en-US" sz="1200" b="0" dirty="0" smtClean="0"/>
                        <a:t>Initials</a:t>
                      </a:r>
                      <a:r>
                        <a:rPr lang="en-US" sz="1200" b="0" baseline="0" dirty="0" smtClean="0"/>
                        <a:t> of photographer</a:t>
                      </a:r>
                      <a:endParaRPr lang="en-US" sz="1200" b="0" dirty="0"/>
                    </a:p>
                  </a:txBody>
                  <a:tcPr/>
                </a:tc>
              </a:tr>
              <a:tr h="370840">
                <a:tc>
                  <a:txBody>
                    <a:bodyPr/>
                    <a:lstStyle/>
                    <a:p>
                      <a:endParaRPr lang="en-US" dirty="0"/>
                    </a:p>
                  </a:txBody>
                  <a:tcPr/>
                </a:tc>
                <a:tc>
                  <a:txBody>
                    <a:bodyPr/>
                    <a:lstStyle/>
                    <a:p>
                      <a:endParaRPr lang="en-US"/>
                    </a:p>
                  </a:txBody>
                  <a:tcPr/>
                </a:tc>
                <a:tc>
                  <a:txBody>
                    <a:bodyPr/>
                    <a:lstStyle/>
                    <a:p>
                      <a:endParaRPr lang="en-US"/>
                    </a:p>
                  </a:txBody>
                  <a:tcPr/>
                </a:tc>
              </a:tr>
              <a:tr h="370840">
                <a:tc>
                  <a:txBody>
                    <a:bodyPr/>
                    <a:lstStyle/>
                    <a:p>
                      <a:endParaRPr lang="en-US" dirty="0"/>
                    </a:p>
                  </a:txBody>
                  <a:tcPr/>
                </a:tc>
                <a:tc>
                  <a:txBody>
                    <a:bodyPr/>
                    <a:lstStyle/>
                    <a:p>
                      <a:endParaRPr lang="en-US"/>
                    </a:p>
                  </a:txBody>
                  <a:tcPr/>
                </a:tc>
                <a:tc>
                  <a:txBody>
                    <a:bodyPr/>
                    <a:lstStyle/>
                    <a:p>
                      <a:endParaRPr lang="en-US" dirty="0"/>
                    </a:p>
                  </a:txBody>
                  <a:tcPr/>
                </a:tc>
              </a:tr>
              <a:tr h="370840">
                <a:tc>
                  <a:txBody>
                    <a:bodyPr/>
                    <a:lstStyle/>
                    <a:p>
                      <a:endParaRPr lang="en-US"/>
                    </a:p>
                  </a:txBody>
                  <a:tcPr/>
                </a:tc>
                <a:tc>
                  <a:txBody>
                    <a:bodyPr/>
                    <a:lstStyle/>
                    <a:p>
                      <a:endParaRPr lang="en-US"/>
                    </a:p>
                  </a:txBody>
                  <a:tcPr/>
                </a:tc>
                <a:tc>
                  <a:txBody>
                    <a:bodyPr/>
                    <a:lstStyle/>
                    <a:p>
                      <a:endParaRPr lang="en-US"/>
                    </a:p>
                  </a:txBody>
                  <a:tcPr/>
                </a:tc>
              </a:tr>
              <a:tr h="370840">
                <a:tc>
                  <a:txBody>
                    <a:bodyPr/>
                    <a:lstStyle/>
                    <a:p>
                      <a:endParaRPr lang="en-US"/>
                    </a:p>
                  </a:txBody>
                  <a:tcPr/>
                </a:tc>
                <a:tc>
                  <a:txBody>
                    <a:bodyPr/>
                    <a:lstStyle/>
                    <a:p>
                      <a:endParaRPr lang="en-US"/>
                    </a:p>
                  </a:txBody>
                  <a:tcPr/>
                </a:tc>
                <a:tc>
                  <a:txBody>
                    <a:bodyPr/>
                    <a:lstStyle/>
                    <a:p>
                      <a:endParaRPr lang="en-US"/>
                    </a:p>
                  </a:txBody>
                  <a:tcPr/>
                </a:tc>
              </a:tr>
              <a:tr h="370840">
                <a:tc>
                  <a:txBody>
                    <a:bodyPr/>
                    <a:lstStyle/>
                    <a:p>
                      <a:endParaRPr lang="en-US"/>
                    </a:p>
                  </a:txBody>
                  <a:tcPr/>
                </a:tc>
                <a:tc>
                  <a:txBody>
                    <a:bodyPr/>
                    <a:lstStyle/>
                    <a:p>
                      <a:endParaRPr lang="en-US"/>
                    </a:p>
                  </a:txBody>
                  <a:tcPr/>
                </a:tc>
                <a:tc>
                  <a:txBody>
                    <a:bodyPr/>
                    <a:lstStyle/>
                    <a:p>
                      <a:endParaRPr lang="en-US" dirty="0"/>
                    </a:p>
                  </a:txBody>
                  <a:tcPr/>
                </a:tc>
              </a:tr>
            </a:tbl>
          </a:graphicData>
        </a:graphic>
      </p:graphicFrame>
    </p:spTree>
    <p:extLst>
      <p:ext uri="{BB962C8B-B14F-4D97-AF65-F5344CB8AC3E}">
        <p14:creationId xmlns:p14="http://schemas.microsoft.com/office/powerpoint/2010/main" val="7696653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Plenary</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sp>
        <p:nvSpPr>
          <p:cNvPr id="9" name="Content Placeholder 8"/>
          <p:cNvSpPr>
            <a:spLocks noGrp="1"/>
          </p:cNvSpPr>
          <p:nvPr>
            <p:ph idx="1"/>
          </p:nvPr>
        </p:nvSpPr>
        <p:spPr>
          <a:xfrm>
            <a:off x="457200" y="1052736"/>
            <a:ext cx="7875956" cy="5073427"/>
          </a:xfrm>
        </p:spPr>
        <p:txBody>
          <a:bodyPr/>
          <a:lstStyle/>
          <a:p>
            <a:r>
              <a:rPr lang="en-GB" dirty="0" smtClean="0"/>
              <a:t>What have we learned about our site today?</a:t>
            </a:r>
          </a:p>
          <a:p>
            <a:r>
              <a:rPr lang="en-GB" dirty="0" smtClean="0"/>
              <a:t>Do we think that the people who built our site chose a good location?  Why?</a:t>
            </a:r>
          </a:p>
          <a:p>
            <a:r>
              <a:rPr lang="en-GB" dirty="0" smtClean="0"/>
              <a:t>What else should we look at to add more detail to what we’ve learned so far?</a:t>
            </a:r>
          </a:p>
          <a:p>
            <a:r>
              <a:rPr lang="en-GB" dirty="0" smtClean="0"/>
              <a:t>Where might we find more information? </a:t>
            </a:r>
            <a:endParaRPr lang="en-GB" dirty="0"/>
          </a:p>
        </p:txBody>
      </p:sp>
    </p:spTree>
    <p:extLst>
      <p:ext uri="{BB962C8B-B14F-4D97-AF65-F5344CB8AC3E}">
        <p14:creationId xmlns:p14="http://schemas.microsoft.com/office/powerpoint/2010/main" val="3366157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7135" y="964196"/>
            <a:ext cx="6945226" cy="5208920"/>
          </a:xfrm>
          <a:prstGeom prst="rect">
            <a:avLst/>
          </a:prstGeom>
        </p:spPr>
      </p:pic>
      <p:sp>
        <p:nvSpPr>
          <p:cNvPr id="12"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Replica of </a:t>
            </a:r>
            <a:r>
              <a:rPr lang="en-GB" sz="1100" dirty="0" err="1" smtClean="0"/>
              <a:t>Bridgeness</a:t>
            </a:r>
            <a:r>
              <a:rPr lang="en-GB" sz="1100" dirty="0" smtClean="0"/>
              <a:t> slab, Bo’ness, Falkirk</a:t>
            </a:r>
            <a:endParaRPr lang="en-GB" sz="1100" dirty="0"/>
          </a:p>
        </p:txBody>
      </p:sp>
    </p:spTree>
    <p:extLst>
      <p:ext uri="{BB962C8B-B14F-4D97-AF65-F5344CB8AC3E}">
        <p14:creationId xmlns:p14="http://schemas.microsoft.com/office/powerpoint/2010/main" val="661781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1600" y="920817"/>
            <a:ext cx="6912768" cy="5184576"/>
          </a:xfrm>
          <a:prstGeom prst="rect">
            <a:avLst/>
          </a:prstGeom>
        </p:spPr>
      </p:pic>
      <p:sp>
        <p:nvSpPr>
          <p:cNvPr id="7" name="Content Placeholder 3"/>
          <p:cNvSpPr>
            <a:spLocks noGrp="1"/>
          </p:cNvSpPr>
          <p:nvPr>
            <p:ph idx="1"/>
          </p:nvPr>
        </p:nvSpPr>
        <p:spPr>
          <a:xfrm>
            <a:off x="944516" y="6093296"/>
            <a:ext cx="7875956" cy="258404"/>
          </a:xfrm>
        </p:spPr>
        <p:txBody>
          <a:bodyPr>
            <a:noAutofit/>
          </a:bodyPr>
          <a:lstStyle/>
          <a:p>
            <a:pPr marL="0" indent="0">
              <a:buNone/>
            </a:pPr>
            <a:r>
              <a:rPr lang="en-GB" sz="1100" dirty="0"/>
              <a:t>Reproduced with the permission of Brian Wilkinson. </a:t>
            </a:r>
            <a:r>
              <a:rPr lang="en-GB" sz="1100" dirty="0" smtClean="0"/>
              <a:t>Detail of replica </a:t>
            </a:r>
            <a:r>
              <a:rPr lang="en-GB" sz="1100" dirty="0"/>
              <a:t>of </a:t>
            </a:r>
            <a:r>
              <a:rPr lang="en-GB" sz="1100" dirty="0" err="1"/>
              <a:t>Bridgeness</a:t>
            </a:r>
            <a:r>
              <a:rPr lang="en-GB" sz="1100" dirty="0"/>
              <a:t> slab, Bo’ness, Falkirk</a:t>
            </a:r>
          </a:p>
          <a:p>
            <a:pPr marL="0" indent="0">
              <a:buNone/>
            </a:pPr>
            <a:r>
              <a:rPr lang="en-GB" sz="1100" dirty="0" smtClean="0"/>
              <a:t> </a:t>
            </a:r>
            <a:endParaRPr lang="en-GB" sz="1100" dirty="0"/>
          </a:p>
        </p:txBody>
      </p:sp>
    </p:spTree>
    <p:extLst>
      <p:ext uri="{BB962C8B-B14F-4D97-AF65-F5344CB8AC3E}">
        <p14:creationId xmlns:p14="http://schemas.microsoft.com/office/powerpoint/2010/main" val="1068360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4130" y="964299"/>
            <a:ext cx="6945089" cy="5208817"/>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Forth Rail Bridge</a:t>
            </a:r>
            <a:endParaRPr lang="en-GB" sz="1100" dirty="0"/>
          </a:p>
        </p:txBody>
      </p:sp>
    </p:spTree>
    <p:extLst>
      <p:ext uri="{BB962C8B-B14F-4D97-AF65-F5344CB8AC3E}">
        <p14:creationId xmlns:p14="http://schemas.microsoft.com/office/powerpoint/2010/main" val="20110307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22010" y="908720"/>
            <a:ext cx="3975906" cy="5301208"/>
          </a:xfrm>
          <a:prstGeom prst="rect">
            <a:avLst/>
          </a:prstGeom>
        </p:spPr>
      </p:pic>
      <p:sp>
        <p:nvSpPr>
          <p:cNvPr id="6"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a:t>
            </a:r>
            <a:r>
              <a:rPr lang="en-GB" sz="1100" dirty="0"/>
              <a:t>Wilkinson. Forth Rail Bridge</a:t>
            </a:r>
          </a:p>
          <a:p>
            <a:pPr marL="0" indent="0">
              <a:buNone/>
            </a:pPr>
            <a:endParaRPr lang="en-GB" sz="1100" dirty="0"/>
          </a:p>
        </p:txBody>
      </p:sp>
    </p:spTree>
    <p:extLst>
      <p:ext uri="{BB962C8B-B14F-4D97-AF65-F5344CB8AC3E}">
        <p14:creationId xmlns:p14="http://schemas.microsoft.com/office/powerpoint/2010/main" val="1843483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Wide Angle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78390" y="868505"/>
            <a:ext cx="7092280" cy="5319210"/>
          </a:xfrm>
          <a:prstGeom prst="rect">
            <a:avLst/>
          </a:prstGeom>
        </p:spPr>
      </p:pic>
      <p:sp>
        <p:nvSpPr>
          <p:cNvPr id="7"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 Electricity substation, Culross, Fife.</a:t>
            </a:r>
            <a:endParaRPr lang="en-GB" sz="1100" dirty="0"/>
          </a:p>
        </p:txBody>
      </p:sp>
    </p:spTree>
    <p:extLst>
      <p:ext uri="{BB962C8B-B14F-4D97-AF65-F5344CB8AC3E}">
        <p14:creationId xmlns:p14="http://schemas.microsoft.com/office/powerpoint/2010/main" val="13948525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Close-up</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3530" y="880528"/>
            <a:ext cx="7056784" cy="5292588"/>
          </a:xfrm>
          <a:prstGeom prst="rect">
            <a:avLst/>
          </a:prstGeom>
        </p:spPr>
      </p:pic>
      <p:sp>
        <p:nvSpPr>
          <p:cNvPr id="7" name="Content Placeholder 3"/>
          <p:cNvSpPr>
            <a:spLocks noGrp="1"/>
          </p:cNvSpPr>
          <p:nvPr>
            <p:ph idx="1"/>
          </p:nvPr>
        </p:nvSpPr>
        <p:spPr>
          <a:xfrm>
            <a:off x="867134" y="6173116"/>
            <a:ext cx="7875956" cy="258404"/>
          </a:xfrm>
        </p:spPr>
        <p:txBody>
          <a:bodyPr>
            <a:normAutofit lnSpcReduction="10000"/>
          </a:bodyPr>
          <a:lstStyle/>
          <a:p>
            <a:pPr marL="0" indent="0">
              <a:buNone/>
            </a:pPr>
            <a:r>
              <a:rPr lang="en-GB" sz="1100" dirty="0"/>
              <a:t>Reproduced with the permission of </a:t>
            </a:r>
            <a:r>
              <a:rPr lang="en-GB" sz="1100" dirty="0" smtClean="0"/>
              <a:t>Brian Wilkinson</a:t>
            </a:r>
            <a:r>
              <a:rPr lang="en-GB" sz="1100" dirty="0"/>
              <a:t>. </a:t>
            </a:r>
            <a:r>
              <a:rPr lang="en-GB" sz="1100" dirty="0" smtClean="0"/>
              <a:t>Plaque on electricity </a:t>
            </a:r>
            <a:r>
              <a:rPr lang="en-GB" sz="1100" dirty="0"/>
              <a:t>substation, Culross, Fife.</a:t>
            </a:r>
          </a:p>
        </p:txBody>
      </p:sp>
    </p:spTree>
    <p:extLst>
      <p:ext uri="{BB962C8B-B14F-4D97-AF65-F5344CB8AC3E}">
        <p14:creationId xmlns:p14="http://schemas.microsoft.com/office/powerpoint/2010/main" val="1775724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theme/theme1.xml><?xml version="1.0" encoding="utf-8"?>
<a:theme xmlns:a="http://schemas.openxmlformats.org/drawingml/2006/main" name="1_Office Theme">
  <a:themeElements>
    <a:clrScheme name="Heritage Hero Award">
      <a:dk1>
        <a:sysClr val="windowText" lastClr="000000"/>
      </a:dk1>
      <a:lt1>
        <a:sysClr val="window" lastClr="FFFFFF"/>
      </a:lt1>
      <a:dk2>
        <a:srgbClr val="00316A"/>
      </a:dk2>
      <a:lt2>
        <a:srgbClr val="EEECE1"/>
      </a:lt2>
      <a:accent1>
        <a:srgbClr val="00316A"/>
      </a:accent1>
      <a:accent2>
        <a:srgbClr val="C3A571"/>
      </a:accent2>
      <a:accent3>
        <a:srgbClr val="CC9900"/>
      </a:accent3>
      <a:accent4>
        <a:srgbClr val="B0B0B0"/>
      </a:accent4>
      <a:accent5>
        <a:srgbClr val="523F69"/>
      </a:accent5>
      <a:accent6>
        <a:srgbClr val="006400"/>
      </a:accent6>
      <a:hlink>
        <a:srgbClr val="00316A"/>
      </a:hlink>
      <a:folHlink>
        <a:srgbClr val="C3A57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507C7CF0E38BD4B8E4DD60ED7BCFE16" ma:contentTypeVersion="17" ma:contentTypeDescription="Create a new document." ma:contentTypeScope="" ma:versionID="98f524b2396085dfa0e9cd47f5b9c1d3">
  <xsd:schema xmlns:xsd="http://www.w3.org/2001/XMLSchema" xmlns:xs="http://www.w3.org/2001/XMLSchema" xmlns:p="http://schemas.microsoft.com/office/2006/metadata/properties" xmlns:ns2="ba583caf-eded-414f-bfd5-5cef799129a5" xmlns:ns3="f34e3a75-a05d-460d-911a-6ccc42a5de84" targetNamespace="http://schemas.microsoft.com/office/2006/metadata/properties" ma:root="true" ma:fieldsID="93adada41b0c73eb6aee995448fda181" ns2:_="" ns3:_="">
    <xsd:import namespace="ba583caf-eded-414f-bfd5-5cef799129a5"/>
    <xsd:import namespace="f34e3a75-a05d-460d-911a-6ccc42a5de84"/>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2:MediaServiceLocation" minOccurs="0"/>
                <xsd:element ref="ns3:SharedWithUsers" minOccurs="0"/>
                <xsd:element ref="ns3:SharedWithDetails" minOccurs="0"/>
                <xsd:element ref="ns2:preview" minOccurs="0"/>
                <xsd:element ref="ns2:MediaServiceAutoKeyPoints" minOccurs="0"/>
                <xsd:element ref="ns2:MediaServiceKeyPoints" minOccurs="0"/>
                <xsd:element ref="ns2:MediaLengthInSeconds" minOccurs="0"/>
                <xsd:element ref="ns2:lcf76f155ced4ddcb4097134ff3c332f" minOccurs="0"/>
                <xsd:element ref="ns3: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a583caf-eded-414f-bfd5-5cef799129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DateTaken" ma:index="14" nillable="true" ma:displayName="MediaServiceDateTaken" ma:hidden="true" ma:internalName="MediaServiceDateTaken" ma:readOnly="true">
      <xsd:simpleType>
        <xsd:restriction base="dms:Text"/>
      </xsd:simpleType>
    </xsd:element>
    <xsd:element name="MediaServiceLocation" ma:index="15" nillable="true" ma:displayName="Location" ma:internalName="MediaServiceLocation" ma:readOnly="true">
      <xsd:simpleType>
        <xsd:restriction base="dms:Text"/>
      </xsd:simpleType>
    </xsd:element>
    <xsd:element name="preview" ma:index="18" nillable="true" ma:displayName="preview" ma:format="Image" ma:internalName="preview">
      <xsd:complexType>
        <xsd:complexContent>
          <xsd:extension base="dms:URL">
            <xsd:sequence>
              <xsd:element name="Url" type="dms:ValidUrl" minOccurs="0" nillable="true"/>
              <xsd:element name="Description" type="xsd:string" nillable="true"/>
            </xsd:sequence>
          </xsd:extension>
        </xsd:complexContent>
      </xsd:complexType>
    </xsd:element>
    <xsd:element name="MediaServiceAutoKeyPoints" ma:index="19" nillable="true" ma:displayName="MediaServiceAutoKeyPoints" ma:hidden="true" ma:internalName="MediaServiceAutoKeyPoints" ma:readOnly="true">
      <xsd:simpleType>
        <xsd:restriction base="dms:Note"/>
      </xsd:simpleType>
    </xsd:element>
    <xsd:element name="MediaServiceKeyPoints" ma:index="20" nillable="true" ma:displayName="KeyPoints" ma:internalName="MediaServiceKeyPoints" ma:readOnly="true">
      <xsd:simpleType>
        <xsd:restriction base="dms:Note">
          <xsd:maxLength value="255"/>
        </xsd:restriction>
      </xsd:simpleType>
    </xsd:element>
    <xsd:element name="MediaLengthInSeconds" ma:index="21" nillable="true" ma:displayName="Length (seconds)" ma:internalName="MediaLengthInSeconds" ma:readOnly="true">
      <xsd:simpleType>
        <xsd:restriction base="dms:Unknown"/>
      </xsd:simpleType>
    </xsd:element>
    <xsd:element name="lcf76f155ced4ddcb4097134ff3c332f" ma:index="23" nillable="true" ma:taxonomy="true" ma:internalName="lcf76f155ced4ddcb4097134ff3c332f" ma:taxonomyFieldName="MediaServiceImageTags" ma:displayName="Image Tags" ma:readOnly="false" ma:fieldId="{5cf76f15-5ced-4ddc-b409-7134ff3c332f}" ma:taxonomyMulti="true" ma:sspId="57eaf81a-0fa8-402b-9c8c-fd5dcf89b55a" ma:termSetId="09814cd3-568e-fe90-9814-8d621ff8fb84" ma:anchorId="fba54fb3-c3e1-fe81-a776-ca4b69148c4d" ma:open="tru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f34e3a75-a05d-460d-911a-6ccc42a5de84"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element name="TaxCatchAll" ma:index="24" nillable="true" ma:displayName="Taxonomy Catch All Column" ma:hidden="true" ma:list="{5d790af7-4f59-41b9-b9f2-dd4c40ec55ac}" ma:internalName="TaxCatchAll" ma:showField="CatchAllData" ma:web="f34e3a75-a05d-460d-911a-6ccc42a5de84">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review xmlns="ba583caf-eded-414f-bfd5-5cef799129a5">
      <Url xsi:nil="true"/>
      <Description xsi:nil="true"/>
    </preview>
    <lcf76f155ced4ddcb4097134ff3c332f xmlns="ba583caf-eded-414f-bfd5-5cef799129a5">
      <Terms xmlns="http://schemas.microsoft.com/office/infopath/2007/PartnerControls"/>
    </lcf76f155ced4ddcb4097134ff3c332f>
    <TaxCatchAll xmlns="f34e3a75-a05d-460d-911a-6ccc42a5de84" xsi:nil="true"/>
  </documentManagement>
</p:properties>
</file>

<file path=customXml/itemProps1.xml><?xml version="1.0" encoding="utf-8"?>
<ds:datastoreItem xmlns:ds="http://schemas.openxmlformats.org/officeDocument/2006/customXml" ds:itemID="{0B9347BC-8C9B-4D99-9626-F56026475BFC}"/>
</file>

<file path=customXml/itemProps2.xml><?xml version="1.0" encoding="utf-8"?>
<ds:datastoreItem xmlns:ds="http://schemas.openxmlformats.org/officeDocument/2006/customXml" ds:itemID="{A74A2CD4-F79F-4214-8AED-F0A8549CFCD7}"/>
</file>

<file path=customXml/itemProps3.xml><?xml version="1.0" encoding="utf-8"?>
<ds:datastoreItem xmlns:ds="http://schemas.openxmlformats.org/officeDocument/2006/customXml" ds:itemID="{FE1D36AF-0306-4CEB-99A5-C32956EFA74C}"/>
</file>

<file path=docProps/app.xml><?xml version="1.0" encoding="utf-8"?>
<Properties xmlns="http://schemas.openxmlformats.org/officeDocument/2006/extended-properties" xmlns:vt="http://schemas.openxmlformats.org/officeDocument/2006/docPropsVTypes">
  <Template/>
  <TotalTime>1981</TotalTime>
  <Words>2006</Words>
  <Application>Microsoft Office PowerPoint</Application>
  <PresentationFormat>On-screen Show (4:3)</PresentationFormat>
  <Paragraphs>145</Paragraphs>
  <Slides>35</Slides>
  <Notes>17</Notes>
  <HiddenSlides>0</HiddenSlides>
  <MMClips>0</MMClips>
  <ScaleCrop>false</ScaleCrop>
  <HeadingPairs>
    <vt:vector size="4" baseType="variant">
      <vt:variant>
        <vt:lpstr>Theme</vt:lpstr>
      </vt:variant>
      <vt:variant>
        <vt:i4>1</vt:i4>
      </vt:variant>
      <vt:variant>
        <vt:lpstr>Slide Titles</vt:lpstr>
      </vt:variant>
      <vt:variant>
        <vt:i4>35</vt:i4>
      </vt:variant>
    </vt:vector>
  </HeadingPairs>
  <TitlesOfParts>
    <vt:vector size="36" baseType="lpstr">
      <vt:lpstr>1_Office Theme</vt:lpstr>
      <vt:lpstr>PowerPoint Presentation</vt:lpstr>
      <vt:lpstr>Activity E – Photographing Your Site </vt:lpstr>
      <vt:lpstr>What’s Good? What’s Not So Good? </vt:lpstr>
      <vt:lpstr>Wide Angle</vt:lpstr>
      <vt:lpstr>Close-up</vt:lpstr>
      <vt:lpstr>Wide Angle</vt:lpstr>
      <vt:lpstr>Close-up</vt:lpstr>
      <vt:lpstr>Wide Angle</vt:lpstr>
      <vt:lpstr>Close-up</vt:lpstr>
      <vt:lpstr>Wide Angle</vt:lpstr>
      <vt:lpstr>Close-up</vt:lpstr>
      <vt:lpstr>Suggested Answers For Discussion</vt:lpstr>
      <vt:lpstr>Wide Angle</vt:lpstr>
      <vt:lpstr>What’s Good? What’s Not So Good? </vt:lpstr>
      <vt:lpstr>Close-up</vt:lpstr>
      <vt:lpstr>What’s Good? What’s Not So Good? </vt:lpstr>
      <vt:lpstr>Wide Angle</vt:lpstr>
      <vt:lpstr>What’s Good? What’s Not So Good? </vt:lpstr>
      <vt:lpstr>Close-up</vt:lpstr>
      <vt:lpstr>What’s Good? What’s Not So Good? </vt:lpstr>
      <vt:lpstr>Wide Angle</vt:lpstr>
      <vt:lpstr>What’s Good? What’s Not So Good? </vt:lpstr>
      <vt:lpstr>Close-up</vt:lpstr>
      <vt:lpstr>What’s Good? What’s Not So Good? </vt:lpstr>
      <vt:lpstr>Wide Angle</vt:lpstr>
      <vt:lpstr>What’s Good? What’s Not So Good? </vt:lpstr>
      <vt:lpstr>Close-up</vt:lpstr>
      <vt:lpstr>What’s Good? What’s Not So Good? </vt:lpstr>
      <vt:lpstr>Taking Good Site Photographs</vt:lpstr>
      <vt:lpstr>Guidance for Taking Good Archaeological Site Photographs.</vt:lpstr>
      <vt:lpstr>Guidance for Taking Good Archaeological Site Photographs.</vt:lpstr>
      <vt:lpstr>Guidance for Taking Good Archaeological Site Photographs.</vt:lpstr>
      <vt:lpstr>Guidance for Taking Good Archaeological Site Photographs.</vt:lpstr>
      <vt:lpstr>Example of a Photograph Recording Sheet</vt:lpstr>
      <vt:lpstr>Plenary</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Who are we?</dc:title>
  <dc:creator>Catherine Knops</dc:creator>
  <cp:lastModifiedBy>Kate Fowler</cp:lastModifiedBy>
  <cp:revision>202</cp:revision>
  <dcterms:created xsi:type="dcterms:W3CDTF">2013-02-01T11:09:35Z</dcterms:created>
  <dcterms:modified xsi:type="dcterms:W3CDTF">2017-04-18T12:10:10Z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0x0101004507C7CF0E38BD4B8E4DD60ED7BCFE16</vt:lpwstr>
  </property>
</Properties>
</file>