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08" r:id="rId4"/>
  </p:sldMasterIdLst>
  <p:notesMasterIdLst>
    <p:notesMasterId r:id="rId34"/>
  </p:notesMasterIdLst>
  <p:sldIdLst>
    <p:sldId id="318" r:id="rId5"/>
    <p:sldId id="298" r:id="rId6"/>
    <p:sldId id="300" r:id="rId7"/>
    <p:sldId id="272" r:id="rId8"/>
    <p:sldId id="273" r:id="rId9"/>
    <p:sldId id="306" r:id="rId10"/>
    <p:sldId id="307" r:id="rId11"/>
    <p:sldId id="309" r:id="rId12"/>
    <p:sldId id="304" r:id="rId13"/>
    <p:sldId id="303" r:id="rId14"/>
    <p:sldId id="275" r:id="rId15"/>
    <p:sldId id="274" r:id="rId16"/>
    <p:sldId id="276" r:id="rId17"/>
    <p:sldId id="277" r:id="rId18"/>
    <p:sldId id="305" r:id="rId19"/>
    <p:sldId id="302" r:id="rId20"/>
    <p:sldId id="310" r:id="rId21"/>
    <p:sldId id="278" r:id="rId22"/>
    <p:sldId id="279" r:id="rId23"/>
    <p:sldId id="269" r:id="rId24"/>
    <p:sldId id="297" r:id="rId25"/>
    <p:sldId id="280" r:id="rId26"/>
    <p:sldId id="311" r:id="rId27"/>
    <p:sldId id="284" r:id="rId28"/>
    <p:sldId id="282" r:id="rId29"/>
    <p:sldId id="308" r:id="rId30"/>
    <p:sldId id="312" r:id="rId31"/>
    <p:sldId id="314" r:id="rId32"/>
    <p:sldId id="319" r:id="rId33"/>
  </p:sldIdLst>
  <p:sldSz cx="12192000" cy="6858000"/>
  <p:notesSz cx="6858000" cy="9144000"/>
  <p:embeddedFontLst>
    <p:embeddedFont>
      <p:font typeface="Archistico" panose="02040802050405020203" pitchFamily="18" charset="0"/>
      <p:regular r:id="rId35"/>
      <p:bold r:id="rId36"/>
    </p:embeddedFont>
    <p:embeddedFont>
      <p:font typeface="Calibri" panose="020F0502020204030204" pitchFamily="34" charset="0"/>
      <p:regular r:id="rId37"/>
      <p:bold r:id="rId38"/>
      <p:italic r:id="rId39"/>
      <p:boldItalic r:id="rId40"/>
    </p:embeddedFont>
    <p:embeddedFont>
      <p:font typeface="Calibri Light" panose="020F0302020204030204" pitchFamily="34" charset="0"/>
      <p:regular r:id="rId41"/>
      <p:italic r:id="rId42"/>
    </p:embeddedFont>
    <p:embeddedFont>
      <p:font typeface="Candara" panose="020E0502030303020204" pitchFamily="34" charset="0"/>
      <p:regular r:id="rId43"/>
      <p:bold r:id="rId44"/>
      <p:italic r:id="rId45"/>
      <p:boldItalic r:id="rId46"/>
    </p:embeddedFont>
    <p:embeddedFont>
      <p:font typeface="Old printing press_FREE-version" panose="02000500000000000000" pitchFamily="2" charset="0"/>
      <p:regular r:id="rId47"/>
    </p:embeddedFont>
    <p:embeddedFont>
      <p:font typeface="OpenDyslexic" panose="00000500000000000000" pitchFamily="50" charset="0"/>
      <p:regular r:id="rId48"/>
      <p:bold r:id="rId49"/>
      <p:italic r:id="rId5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4CA2C"/>
    <a:srgbClr val="006699"/>
    <a:srgbClr val="006192"/>
    <a:srgbClr val="F9F9EB"/>
    <a:srgbClr val="F6F7ED"/>
    <a:srgbClr val="F3F4F0"/>
    <a:srgbClr val="FF0000"/>
    <a:srgbClr val="F73B15"/>
    <a:srgbClr val="F96041"/>
    <a:srgbClr val="F360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039007-5D56-4A55-8DCA-0DE563356A4A}" v="31" dt="2023-03-13T21:53:25.1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393" autoAdjust="0"/>
    <p:restoredTop sz="94635" autoAdjust="0"/>
  </p:normalViewPr>
  <p:slideViewPr>
    <p:cSldViewPr snapToGrid="0">
      <p:cViewPr varScale="1">
        <p:scale>
          <a:sx n="73" d="100"/>
          <a:sy n="73" d="100"/>
        </p:scale>
        <p:origin x="226" y="6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5.fntdata"/><Relationship Id="rId21" Type="http://schemas.openxmlformats.org/officeDocument/2006/relationships/slide" Target="slides/slide17.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font" Target="fonts/font16.fntdata"/><Relationship Id="rId55"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10.fntdata"/><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4.fntdata"/><Relationship Id="rId46" Type="http://schemas.openxmlformats.org/officeDocument/2006/relationships/font" Target="fonts/font12.fntdata"/><Relationship Id="rId20" Type="http://schemas.openxmlformats.org/officeDocument/2006/relationships/slide" Target="slides/slide16.xml"/><Relationship Id="rId41" Type="http://schemas.openxmlformats.org/officeDocument/2006/relationships/font" Target="fonts/font7.fntdata"/><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2.fntdata"/><Relationship Id="rId49" Type="http://schemas.openxmlformats.org/officeDocument/2006/relationships/font" Target="fonts/font15.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e Miller" userId="f2d5f9c8-6a8a-474e-90af-6cda4e6f755e" providerId="ADAL" clId="{2F039007-5D56-4A55-8DCA-0DE563356A4A}"/>
    <pc:docChg chg="undo custSel addSld delSld modSld sldOrd">
      <pc:chgData name="Jane Miller" userId="f2d5f9c8-6a8a-474e-90af-6cda4e6f755e" providerId="ADAL" clId="{2F039007-5D56-4A55-8DCA-0DE563356A4A}" dt="2023-03-13T21:53:36.945" v="123" actId="2696"/>
      <pc:docMkLst>
        <pc:docMk/>
      </pc:docMkLst>
      <pc:sldChg chg="del">
        <pc:chgData name="Jane Miller" userId="f2d5f9c8-6a8a-474e-90af-6cda4e6f755e" providerId="ADAL" clId="{2F039007-5D56-4A55-8DCA-0DE563356A4A}" dt="2023-03-10T08:55:34.945" v="0" actId="2696"/>
        <pc:sldMkLst>
          <pc:docMk/>
          <pc:sldMk cId="109857222" sldId="256"/>
        </pc:sldMkLst>
      </pc:sldChg>
      <pc:sldChg chg="addSp delSp modSp mod">
        <pc:chgData name="Jane Miller" userId="f2d5f9c8-6a8a-474e-90af-6cda4e6f755e" providerId="ADAL" clId="{2F039007-5D56-4A55-8DCA-0DE563356A4A}" dt="2023-03-11T23:35:25.578" v="112" actId="1076"/>
        <pc:sldMkLst>
          <pc:docMk/>
          <pc:sldMk cId="164054746" sldId="276"/>
        </pc:sldMkLst>
        <pc:spChg chg="mod">
          <ac:chgData name="Jane Miller" userId="f2d5f9c8-6a8a-474e-90af-6cda4e6f755e" providerId="ADAL" clId="{2F039007-5D56-4A55-8DCA-0DE563356A4A}" dt="2023-03-11T23:35:14.019" v="100" actId="1076"/>
          <ac:spMkLst>
            <pc:docMk/>
            <pc:sldMk cId="164054746" sldId="276"/>
            <ac:spMk id="2" creationId="{D86E0A36-E807-1993-0FEA-354AFF65961D}"/>
          </ac:spMkLst>
        </pc:spChg>
        <pc:spChg chg="mod">
          <ac:chgData name="Jane Miller" userId="f2d5f9c8-6a8a-474e-90af-6cda4e6f755e" providerId="ADAL" clId="{2F039007-5D56-4A55-8DCA-0DE563356A4A}" dt="2023-03-11T23:35:25.578" v="112" actId="1076"/>
          <ac:spMkLst>
            <pc:docMk/>
            <pc:sldMk cId="164054746" sldId="276"/>
            <ac:spMk id="3" creationId="{714A0B7F-6EC0-4271-AFE3-04252357BA27}"/>
          </ac:spMkLst>
        </pc:spChg>
        <pc:spChg chg="add del mod">
          <ac:chgData name="Jane Miller" userId="f2d5f9c8-6a8a-474e-90af-6cda4e6f755e" providerId="ADAL" clId="{2F039007-5D56-4A55-8DCA-0DE563356A4A}" dt="2023-03-11T23:35:21.511" v="110"/>
          <ac:spMkLst>
            <pc:docMk/>
            <pc:sldMk cId="164054746" sldId="276"/>
            <ac:spMk id="5" creationId="{2BEA7E94-AB5C-7960-4BFB-60138B9DF311}"/>
          </ac:spMkLst>
        </pc:spChg>
        <pc:spChg chg="mod">
          <ac:chgData name="Jane Miller" userId="f2d5f9c8-6a8a-474e-90af-6cda4e6f755e" providerId="ADAL" clId="{2F039007-5D56-4A55-8DCA-0DE563356A4A}" dt="2023-03-11T23:35:14.681" v="101" actId="1076"/>
          <ac:spMkLst>
            <pc:docMk/>
            <pc:sldMk cId="164054746" sldId="276"/>
            <ac:spMk id="12" creationId="{7B00736B-12AC-4483-9976-4D4ED711D223}"/>
          </ac:spMkLst>
        </pc:spChg>
        <pc:spChg chg="mod">
          <ac:chgData name="Jane Miller" userId="f2d5f9c8-6a8a-474e-90af-6cda4e6f755e" providerId="ADAL" clId="{2F039007-5D56-4A55-8DCA-0DE563356A4A}" dt="2023-03-11T23:35:15.423" v="102" actId="1076"/>
          <ac:spMkLst>
            <pc:docMk/>
            <pc:sldMk cId="164054746" sldId="276"/>
            <ac:spMk id="13" creationId="{16D82935-0DB1-4B8F-ABA1-DFCF2D7A9492}"/>
          </ac:spMkLst>
        </pc:spChg>
        <pc:spChg chg="mod">
          <ac:chgData name="Jane Miller" userId="f2d5f9c8-6a8a-474e-90af-6cda4e6f755e" providerId="ADAL" clId="{2F039007-5D56-4A55-8DCA-0DE563356A4A}" dt="2023-03-11T23:35:16.137" v="103" actId="1076"/>
          <ac:spMkLst>
            <pc:docMk/>
            <pc:sldMk cId="164054746" sldId="276"/>
            <ac:spMk id="14" creationId="{CC2BD67D-436A-40EF-9CF8-5F1B70BDB518}"/>
          </ac:spMkLst>
        </pc:spChg>
        <pc:spChg chg="mod">
          <ac:chgData name="Jane Miller" userId="f2d5f9c8-6a8a-474e-90af-6cda4e6f755e" providerId="ADAL" clId="{2F039007-5D56-4A55-8DCA-0DE563356A4A}" dt="2023-03-11T23:35:16.828" v="104" actId="1076"/>
          <ac:spMkLst>
            <pc:docMk/>
            <pc:sldMk cId="164054746" sldId="276"/>
            <ac:spMk id="15" creationId="{0BFB30EB-4F96-45A0-A155-9A1498BC4033}"/>
          </ac:spMkLst>
        </pc:spChg>
        <pc:picChg chg="mod">
          <ac:chgData name="Jane Miller" userId="f2d5f9c8-6a8a-474e-90af-6cda4e6f755e" providerId="ADAL" clId="{2F039007-5D56-4A55-8DCA-0DE563356A4A}" dt="2023-03-11T23:35:24.127" v="111" actId="1076"/>
          <ac:picMkLst>
            <pc:docMk/>
            <pc:sldMk cId="164054746" sldId="276"/>
            <ac:picMk id="1027" creationId="{B2619294-3399-4504-869B-9191DB83A018}"/>
          </ac:picMkLst>
        </pc:picChg>
      </pc:sldChg>
      <pc:sldChg chg="modSp mod">
        <pc:chgData name="Jane Miller" userId="f2d5f9c8-6a8a-474e-90af-6cda4e6f755e" providerId="ADAL" clId="{2F039007-5D56-4A55-8DCA-0DE563356A4A}" dt="2023-03-12T01:35:29.007" v="113" actId="732"/>
        <pc:sldMkLst>
          <pc:docMk/>
          <pc:sldMk cId="3387548252" sldId="302"/>
        </pc:sldMkLst>
        <pc:picChg chg="mod modCrop">
          <ac:chgData name="Jane Miller" userId="f2d5f9c8-6a8a-474e-90af-6cda4e6f755e" providerId="ADAL" clId="{2F039007-5D56-4A55-8DCA-0DE563356A4A}" dt="2023-03-12T01:35:29.007" v="113" actId="732"/>
          <ac:picMkLst>
            <pc:docMk/>
            <pc:sldMk cId="3387548252" sldId="302"/>
            <ac:picMk id="7" creationId="{2B36383B-0C29-F2E1-E825-BDB77BB17DB6}"/>
          </ac:picMkLst>
        </pc:picChg>
      </pc:sldChg>
      <pc:sldChg chg="modSp modAnim">
        <pc:chgData name="Jane Miller" userId="f2d5f9c8-6a8a-474e-90af-6cda4e6f755e" providerId="ADAL" clId="{2F039007-5D56-4A55-8DCA-0DE563356A4A}" dt="2023-03-11T17:48:25.059" v="62" actId="20577"/>
        <pc:sldMkLst>
          <pc:docMk/>
          <pc:sldMk cId="221348343" sldId="304"/>
        </pc:sldMkLst>
        <pc:spChg chg="mod">
          <ac:chgData name="Jane Miller" userId="f2d5f9c8-6a8a-474e-90af-6cda4e6f755e" providerId="ADAL" clId="{2F039007-5D56-4A55-8DCA-0DE563356A4A}" dt="2023-03-11T17:48:25.059" v="62" actId="20577"/>
          <ac:spMkLst>
            <pc:docMk/>
            <pc:sldMk cId="221348343" sldId="304"/>
            <ac:spMk id="31" creationId="{C929D04F-AFC6-A10A-7FD7-D11ECF08F625}"/>
          </ac:spMkLst>
        </pc:spChg>
      </pc:sldChg>
      <pc:sldChg chg="modAnim">
        <pc:chgData name="Jane Miller" userId="f2d5f9c8-6a8a-474e-90af-6cda4e6f755e" providerId="ADAL" clId="{2F039007-5D56-4A55-8DCA-0DE563356A4A}" dt="2023-03-11T23:08:19.854" v="71"/>
        <pc:sldMkLst>
          <pc:docMk/>
          <pc:sldMk cId="2572882219" sldId="305"/>
        </pc:sldMkLst>
      </pc:sldChg>
      <pc:sldChg chg="addSp delSp modSp mod">
        <pc:chgData name="Jane Miller" userId="f2d5f9c8-6a8a-474e-90af-6cda4e6f755e" providerId="ADAL" clId="{2F039007-5D56-4A55-8DCA-0DE563356A4A}" dt="2023-03-10T15:18:24.756" v="58" actId="167"/>
        <pc:sldMkLst>
          <pc:docMk/>
          <pc:sldMk cId="2290204528" sldId="308"/>
        </pc:sldMkLst>
        <pc:spChg chg="add mod">
          <ac:chgData name="Jane Miller" userId="f2d5f9c8-6a8a-474e-90af-6cda4e6f755e" providerId="ADAL" clId="{2F039007-5D56-4A55-8DCA-0DE563356A4A}" dt="2023-03-10T10:50:23.924" v="49" actId="207"/>
          <ac:spMkLst>
            <pc:docMk/>
            <pc:sldMk cId="2290204528" sldId="308"/>
            <ac:spMk id="3" creationId="{3BCA40BB-1EDE-3303-2D01-84CB4DBA9A1E}"/>
          </ac:spMkLst>
        </pc:spChg>
        <pc:picChg chg="add del mod ord">
          <ac:chgData name="Jane Miller" userId="f2d5f9c8-6a8a-474e-90af-6cda4e6f755e" providerId="ADAL" clId="{2F039007-5D56-4A55-8DCA-0DE563356A4A}" dt="2023-03-10T15:18:14.936" v="55" actId="478"/>
          <ac:picMkLst>
            <pc:docMk/>
            <pc:sldMk cId="2290204528" sldId="308"/>
            <ac:picMk id="2" creationId="{7ADAC5EE-5AB0-D495-52E8-17642C7B67E3}"/>
          </ac:picMkLst>
        </pc:picChg>
        <pc:picChg chg="add mod ord">
          <ac:chgData name="Jane Miller" userId="f2d5f9c8-6a8a-474e-90af-6cda4e6f755e" providerId="ADAL" clId="{2F039007-5D56-4A55-8DCA-0DE563356A4A}" dt="2023-03-10T15:18:24.756" v="58" actId="167"/>
          <ac:picMkLst>
            <pc:docMk/>
            <pc:sldMk cId="2290204528" sldId="308"/>
            <ac:picMk id="4" creationId="{D84C2733-A307-0E50-52E4-0CC4BE50BB54}"/>
          </ac:picMkLst>
        </pc:picChg>
        <pc:picChg chg="del">
          <ac:chgData name="Jane Miller" userId="f2d5f9c8-6a8a-474e-90af-6cda4e6f755e" providerId="ADAL" clId="{2F039007-5D56-4A55-8DCA-0DE563356A4A}" dt="2023-03-10T10:14:01.599" v="41" actId="478"/>
          <ac:picMkLst>
            <pc:docMk/>
            <pc:sldMk cId="2290204528" sldId="308"/>
            <ac:picMk id="9" creationId="{3F97B127-D0E5-BB1E-8402-069FAC4A8999}"/>
          </ac:picMkLst>
        </pc:picChg>
        <pc:cxnChg chg="del mod">
          <ac:chgData name="Jane Miller" userId="f2d5f9c8-6a8a-474e-90af-6cda4e6f755e" providerId="ADAL" clId="{2F039007-5D56-4A55-8DCA-0DE563356A4A}" dt="2023-03-10T10:50:12.731" v="47" actId="478"/>
          <ac:cxnSpMkLst>
            <pc:docMk/>
            <pc:sldMk cId="2290204528" sldId="308"/>
            <ac:cxnSpMk id="11" creationId="{39C0554E-0E51-91A7-6F75-0F2F82E53500}"/>
          </ac:cxnSpMkLst>
        </pc:cxnChg>
      </pc:sldChg>
      <pc:sldChg chg="add del setBg">
        <pc:chgData name="Jane Miller" userId="f2d5f9c8-6a8a-474e-90af-6cda4e6f755e" providerId="ADAL" clId="{2F039007-5D56-4A55-8DCA-0DE563356A4A}" dt="2023-03-10T10:12:05.559" v="5" actId="2696"/>
        <pc:sldMkLst>
          <pc:docMk/>
          <pc:sldMk cId="2275857597" sldId="315"/>
        </pc:sldMkLst>
      </pc:sldChg>
      <pc:sldChg chg="addSp delSp modSp del mod">
        <pc:chgData name="Jane Miller" userId="f2d5f9c8-6a8a-474e-90af-6cda4e6f755e" providerId="ADAL" clId="{2F039007-5D56-4A55-8DCA-0DE563356A4A}" dt="2023-03-13T21:53:36.945" v="123" actId="2696"/>
        <pc:sldMkLst>
          <pc:docMk/>
          <pc:sldMk cId="1124287705" sldId="316"/>
        </pc:sldMkLst>
        <pc:picChg chg="add mod">
          <ac:chgData name="Jane Miller" userId="f2d5f9c8-6a8a-474e-90af-6cda4e6f755e" providerId="ADAL" clId="{2F039007-5D56-4A55-8DCA-0DE563356A4A}" dt="2023-03-13T21:51:43.548" v="121" actId="1076"/>
          <ac:picMkLst>
            <pc:docMk/>
            <pc:sldMk cId="1124287705" sldId="316"/>
            <ac:picMk id="4" creationId="{AEBFBC5E-3951-6AD6-D20B-752D6D1B8851}"/>
          </ac:picMkLst>
        </pc:picChg>
        <pc:picChg chg="del">
          <ac:chgData name="Jane Miller" userId="f2d5f9c8-6a8a-474e-90af-6cda4e6f755e" providerId="ADAL" clId="{2F039007-5D56-4A55-8DCA-0DE563356A4A}" dt="2023-03-13T21:51:13.196" v="114" actId="478"/>
          <ac:picMkLst>
            <pc:docMk/>
            <pc:sldMk cId="1124287705" sldId="316"/>
            <ac:picMk id="1026" creationId="{3DCA083C-14B6-A7A1-0D1C-5251B8583176}"/>
          </ac:picMkLst>
        </pc:picChg>
      </pc:sldChg>
      <pc:sldChg chg="del">
        <pc:chgData name="Jane Miller" userId="f2d5f9c8-6a8a-474e-90af-6cda4e6f755e" providerId="ADAL" clId="{2F039007-5D56-4A55-8DCA-0DE563356A4A}" dt="2023-03-10T10:13:10.542" v="35" actId="2696"/>
        <pc:sldMkLst>
          <pc:docMk/>
          <pc:sldMk cId="2110686172" sldId="317"/>
        </pc:sldMkLst>
      </pc:sldChg>
      <pc:sldChg chg="addSp delSp modSp add mod setBg">
        <pc:chgData name="Jane Miller" userId="f2d5f9c8-6a8a-474e-90af-6cda4e6f755e" providerId="ADAL" clId="{2F039007-5D56-4A55-8DCA-0DE563356A4A}" dt="2023-03-10T15:16:43.114" v="52"/>
        <pc:sldMkLst>
          <pc:docMk/>
          <pc:sldMk cId="707192732" sldId="318"/>
        </pc:sldMkLst>
        <pc:spChg chg="mod">
          <ac:chgData name="Jane Miller" userId="f2d5f9c8-6a8a-474e-90af-6cda4e6f755e" providerId="ADAL" clId="{2F039007-5D56-4A55-8DCA-0DE563356A4A}" dt="2023-03-10T10:12:44.258" v="30" actId="20577"/>
          <ac:spMkLst>
            <pc:docMk/>
            <pc:sldMk cId="707192732" sldId="318"/>
            <ac:spMk id="3" creationId="{00000000-0000-0000-0000-000000000000}"/>
          </ac:spMkLst>
        </pc:spChg>
        <pc:spChg chg="mod">
          <ac:chgData name="Jane Miller" userId="f2d5f9c8-6a8a-474e-90af-6cda4e6f755e" providerId="ADAL" clId="{2F039007-5D56-4A55-8DCA-0DE563356A4A}" dt="2023-03-10T10:12:33.977" v="8" actId="20577"/>
          <ac:spMkLst>
            <pc:docMk/>
            <pc:sldMk cId="707192732" sldId="318"/>
            <ac:spMk id="6" creationId="{19A7B391-BFA9-4F55-B92E-0E250C783365}"/>
          </ac:spMkLst>
        </pc:spChg>
        <pc:picChg chg="add mod">
          <ac:chgData name="Jane Miller" userId="f2d5f9c8-6a8a-474e-90af-6cda4e6f755e" providerId="ADAL" clId="{2F039007-5D56-4A55-8DCA-0DE563356A4A}" dt="2023-03-10T10:13:03.265" v="34" actId="1076"/>
          <ac:picMkLst>
            <pc:docMk/>
            <pc:sldMk cId="707192732" sldId="318"/>
            <ac:picMk id="2" creationId="{9A65709F-A372-B428-9FAB-B29CBF949C12}"/>
          </ac:picMkLst>
        </pc:picChg>
        <pc:picChg chg="mod">
          <ac:chgData name="Jane Miller" userId="f2d5f9c8-6a8a-474e-90af-6cda4e6f755e" providerId="ADAL" clId="{2F039007-5D56-4A55-8DCA-0DE563356A4A}" dt="2023-03-10T15:16:43.114" v="52"/>
          <ac:picMkLst>
            <pc:docMk/>
            <pc:sldMk cId="707192732" sldId="318"/>
            <ac:picMk id="4" creationId="{4507BB30-C013-F58E-25F4-A6AEFB388DA0}"/>
          </ac:picMkLst>
        </pc:picChg>
        <pc:picChg chg="del">
          <ac:chgData name="Jane Miller" userId="f2d5f9c8-6a8a-474e-90af-6cda4e6f755e" providerId="ADAL" clId="{2F039007-5D56-4A55-8DCA-0DE563356A4A}" dt="2023-03-10T10:12:47.193" v="31" actId="478"/>
          <ac:picMkLst>
            <pc:docMk/>
            <pc:sldMk cId="707192732" sldId="318"/>
            <ac:picMk id="8" creationId="{53EF78A0-DB00-F8F2-A95C-83F89063DBBF}"/>
          </ac:picMkLst>
        </pc:picChg>
      </pc:sldChg>
      <pc:sldChg chg="add del ord">
        <pc:chgData name="Jane Miller" userId="f2d5f9c8-6a8a-474e-90af-6cda4e6f755e" providerId="ADAL" clId="{2F039007-5D56-4A55-8DCA-0DE563356A4A}" dt="2023-03-10T10:14:23.330" v="45" actId="2696"/>
        <pc:sldMkLst>
          <pc:docMk/>
          <pc:sldMk cId="697164722" sldId="319"/>
        </pc:sldMkLst>
      </pc:sldChg>
      <pc:sldChg chg="add setBg">
        <pc:chgData name="Jane Miller" userId="f2d5f9c8-6a8a-474e-90af-6cda4e6f755e" providerId="ADAL" clId="{2F039007-5D56-4A55-8DCA-0DE563356A4A}" dt="2023-03-13T21:53:25.187" v="122"/>
        <pc:sldMkLst>
          <pc:docMk/>
          <pc:sldMk cId="2620118810" sldId="31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A9CFDA-C4CF-4420-9B00-0F758B615780}" type="datetimeFigureOut">
              <a:rPr lang="en-GB" smtClean="0"/>
              <a:t>13/03/2023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7BFD01-3F38-4DC9-812C-90A3A4811195}" type="slidenum">
              <a:rPr lang="en-GB" smtClean="0"/>
              <a:t>‹#›</a:t>
            </a:fld>
            <a:endParaRPr lang="en-GB"/>
          </a:p>
        </p:txBody>
      </p:sp>
    </p:spTree>
    <p:extLst>
      <p:ext uri="{BB962C8B-B14F-4D97-AF65-F5344CB8AC3E}">
        <p14:creationId xmlns:p14="http://schemas.microsoft.com/office/powerpoint/2010/main" val="3378665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87BFD01-3F38-4DC9-812C-90A3A4811195}" type="slidenum">
              <a:rPr lang="en-GB" smtClean="0"/>
              <a:t>3</a:t>
            </a:fld>
            <a:endParaRPr lang="en-GB"/>
          </a:p>
        </p:txBody>
      </p:sp>
    </p:spTree>
    <p:extLst>
      <p:ext uri="{BB962C8B-B14F-4D97-AF65-F5344CB8AC3E}">
        <p14:creationId xmlns:p14="http://schemas.microsoft.com/office/powerpoint/2010/main" val="182523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87BFD01-3F38-4DC9-812C-90A3A4811195}" type="slidenum">
              <a:rPr lang="en-GB" smtClean="0"/>
              <a:t>4</a:t>
            </a:fld>
            <a:endParaRPr lang="en-GB"/>
          </a:p>
        </p:txBody>
      </p:sp>
    </p:spTree>
    <p:extLst>
      <p:ext uri="{BB962C8B-B14F-4D97-AF65-F5344CB8AC3E}">
        <p14:creationId xmlns:p14="http://schemas.microsoft.com/office/powerpoint/2010/main" val="182523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87BFD01-3F38-4DC9-812C-90A3A4811195}" type="slidenum">
              <a:rPr lang="en-GB" smtClean="0"/>
              <a:t>5</a:t>
            </a:fld>
            <a:endParaRPr lang="en-GB"/>
          </a:p>
        </p:txBody>
      </p:sp>
    </p:spTree>
    <p:extLst>
      <p:ext uri="{BB962C8B-B14F-4D97-AF65-F5344CB8AC3E}">
        <p14:creationId xmlns:p14="http://schemas.microsoft.com/office/powerpoint/2010/main" val="2841568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87BFD01-3F38-4DC9-812C-90A3A4811195}" type="slidenum">
              <a:rPr lang="en-GB" smtClean="0"/>
              <a:t>6</a:t>
            </a:fld>
            <a:endParaRPr lang="en-GB"/>
          </a:p>
        </p:txBody>
      </p:sp>
    </p:spTree>
    <p:extLst>
      <p:ext uri="{BB962C8B-B14F-4D97-AF65-F5344CB8AC3E}">
        <p14:creationId xmlns:p14="http://schemas.microsoft.com/office/powerpoint/2010/main" val="38494762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87BFD01-3F38-4DC9-812C-90A3A4811195}" type="slidenum">
              <a:rPr lang="en-GB" smtClean="0"/>
              <a:t>7</a:t>
            </a:fld>
            <a:endParaRPr lang="en-GB"/>
          </a:p>
        </p:txBody>
      </p:sp>
    </p:spTree>
    <p:extLst>
      <p:ext uri="{BB962C8B-B14F-4D97-AF65-F5344CB8AC3E}">
        <p14:creationId xmlns:p14="http://schemas.microsoft.com/office/powerpoint/2010/main" val="38251523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87BFD01-3F38-4DC9-812C-90A3A4811195}" type="slidenum">
              <a:rPr lang="en-GB" smtClean="0"/>
              <a:t>8</a:t>
            </a:fld>
            <a:endParaRPr lang="en-GB"/>
          </a:p>
        </p:txBody>
      </p:sp>
    </p:spTree>
    <p:extLst>
      <p:ext uri="{BB962C8B-B14F-4D97-AF65-F5344CB8AC3E}">
        <p14:creationId xmlns:p14="http://schemas.microsoft.com/office/powerpoint/2010/main" val="226309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87BFD01-3F38-4DC9-812C-90A3A4811195}" type="slidenum">
              <a:rPr lang="en-GB" smtClean="0"/>
              <a:t>18</a:t>
            </a:fld>
            <a:endParaRPr lang="en-GB"/>
          </a:p>
        </p:txBody>
      </p:sp>
    </p:spTree>
    <p:extLst>
      <p:ext uri="{BB962C8B-B14F-4D97-AF65-F5344CB8AC3E}">
        <p14:creationId xmlns:p14="http://schemas.microsoft.com/office/powerpoint/2010/main" val="19066532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3/13/2023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149170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3/13/2023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45629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3/13/2023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71388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3/13/2023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893415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3/13/2023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52708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3/13/2023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287978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3/13/2023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742044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3/13/2023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158814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3/13/2023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481933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3/13/2023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8160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3/13/2023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775089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3/13/2023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34694304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jpg"/><Relationship Id="rId1" Type="http://schemas.openxmlformats.org/officeDocument/2006/relationships/slideLayout" Target="../slideLayouts/slideLayout7.xml"/><Relationship Id="rId6" Type="http://schemas.openxmlformats.org/officeDocument/2006/relationships/image" Target="../media/image19.jpg"/><Relationship Id="rId5" Type="http://schemas.openxmlformats.org/officeDocument/2006/relationships/image" Target="../media/image18.jpeg"/><Relationship Id="rId4" Type="http://schemas.openxmlformats.org/officeDocument/2006/relationships/image" Target="../media/image17.jp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7.xml"/><Relationship Id="rId5" Type="http://schemas.openxmlformats.org/officeDocument/2006/relationships/image" Target="../media/image27.png"/><Relationship Id="rId4" Type="http://schemas.microsoft.com/office/2007/relationships/hdphoto" Target="../media/hdphoto4.wdp"/></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7.xml"/><Relationship Id="rId5" Type="http://schemas.openxmlformats.org/officeDocument/2006/relationships/image" Target="../media/image30.gif"/><Relationship Id="rId4" Type="http://schemas.microsoft.com/office/2007/relationships/hdphoto" Target="../media/hdphoto5.wdp"/></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jpeg"/><Relationship Id="rId7" Type="http://schemas.openxmlformats.org/officeDocument/2006/relationships/image" Target="../media/image37.png"/><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36.jpeg"/><Relationship Id="rId11" Type="http://schemas.openxmlformats.org/officeDocument/2006/relationships/image" Target="../media/image41.png"/><Relationship Id="rId5" Type="http://schemas.openxmlformats.org/officeDocument/2006/relationships/image" Target="../media/image35.jpg"/><Relationship Id="rId10" Type="http://schemas.openxmlformats.org/officeDocument/2006/relationships/image" Target="../media/image40.png"/><Relationship Id="rId4" Type="http://schemas.openxmlformats.org/officeDocument/2006/relationships/image" Target="../media/image34.jpeg"/><Relationship Id="rId9"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6.jp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0.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5.png"/><Relationship Id="rId7"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jpeg"/><Relationship Id="rId4" Type="http://schemas.microsoft.com/office/2007/relationships/hdphoto" Target="../media/hdphoto6.wdp"/><Relationship Id="rId9" Type="http://schemas.openxmlformats.org/officeDocument/2006/relationships/image" Target="../media/image50.png"/></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46.jpeg"/><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2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57.png"/><Relationship Id="rId1" Type="http://schemas.openxmlformats.org/officeDocument/2006/relationships/slideLayout" Target="../slideLayouts/slideLayout7.xml"/><Relationship Id="rId5" Type="http://schemas.openxmlformats.org/officeDocument/2006/relationships/image" Target="../media/image59.png"/><Relationship Id="rId4" Type="http://schemas.openxmlformats.org/officeDocument/2006/relationships/image" Target="../media/image58.png"/></Relationships>
</file>

<file path=ppt/slides/_rels/slide2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8.png"/></Relationships>
</file>

<file path=ppt/slides/_rels/slide2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jpg"/><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27.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14.jpg"/><Relationship Id="rId1" Type="http://schemas.openxmlformats.org/officeDocument/2006/relationships/slideLayout" Target="../slideLayouts/slideLayout7.xml"/><Relationship Id="rId6" Type="http://schemas.openxmlformats.org/officeDocument/2006/relationships/image" Target="../media/image69.jpg"/><Relationship Id="rId5" Type="http://schemas.openxmlformats.org/officeDocument/2006/relationships/image" Target="../media/image68.jpg"/><Relationship Id="rId4" Type="http://schemas.openxmlformats.org/officeDocument/2006/relationships/image" Target="../media/image67.jpg"/></Relationships>
</file>

<file path=ppt/slides/_rels/slide2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7.xml"/><Relationship Id="rId6" Type="http://schemas.openxmlformats.org/officeDocument/2006/relationships/image" Target="../media/image73.jpg"/><Relationship Id="rId5" Type="http://schemas.microsoft.com/office/2007/relationships/hdphoto" Target="../media/hdphoto1.wdp"/><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1.png"/><Relationship Id="rId4" Type="http://schemas.microsoft.com/office/2007/relationships/hdphoto" Target="../media/hdphoto3.wdp"/></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jpg"/><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549" y="3222748"/>
            <a:ext cx="7779225" cy="1781318"/>
          </a:xfrm>
        </p:spPr>
        <p:txBody>
          <a:bodyPr vert="horz" lIns="91440" tIns="45720" rIns="91440" bIns="45720" rtlCol="0" anchor="t">
            <a:noAutofit/>
          </a:bodyPr>
          <a:lstStyle/>
          <a:p>
            <a:pPr algn="ctr">
              <a:lnSpc>
                <a:spcPct val="107000"/>
              </a:lnSpc>
              <a:spcAft>
                <a:spcPts val="800"/>
              </a:spcAft>
            </a:pPr>
            <a:r>
              <a:rPr lang="en-US" sz="4800" dirty="0">
                <a:solidFill>
                  <a:schemeClr val="bg2">
                    <a:lumMod val="10000"/>
                  </a:schemeClr>
                </a:solidFill>
                <a:effectLst/>
                <a:latin typeface="Old printing press_FREE-version" panose="02000500000000000000" pitchFamily="2" charset="0"/>
                <a:ea typeface="Calibri" panose="020F0502020204030204" pitchFamily="34" charset="0"/>
                <a:cs typeface="Times New Roman" panose="02020603050405020304" pitchFamily="18" charset="0"/>
              </a:rPr>
              <a:t>Stories in Stone</a:t>
            </a:r>
            <a:endParaRPr lang="en-GB" sz="4800" dirty="0">
              <a:solidFill>
                <a:schemeClr val="bg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r>
              <a:rPr lang="en-US" sz="2800" b="1" dirty="0">
                <a:solidFill>
                  <a:schemeClr val="bg2">
                    <a:lumMod val="10000"/>
                  </a:schemeClr>
                </a:solidFill>
                <a:latin typeface="OpenDyslexic" panose="00000500000000000000" pitchFamily="50" charset="0"/>
                <a:cs typeface="Cavolini" panose="03000502040302020204" pitchFamily="66" charset="0"/>
              </a:rPr>
              <a:t>Welcome to Greyfriars!</a:t>
            </a:r>
          </a:p>
        </p:txBody>
      </p:sp>
      <p:sp>
        <p:nvSpPr>
          <p:cNvPr id="6" name="Subtitle 2">
            <a:extLst>
              <a:ext uri="{FF2B5EF4-FFF2-40B4-BE49-F238E27FC236}">
                <a16:creationId xmlns:a16="http://schemas.microsoft.com/office/drawing/2014/main" id="{19A7B391-BFA9-4F55-B92E-0E250C783365}"/>
              </a:ext>
            </a:extLst>
          </p:cNvPr>
          <p:cNvSpPr txBox="1">
            <a:spLocks/>
          </p:cNvSpPr>
          <p:nvPr/>
        </p:nvSpPr>
        <p:spPr>
          <a:xfrm>
            <a:off x="2965802" y="4729431"/>
            <a:ext cx="1847619" cy="1280040"/>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7000"/>
              </a:lnSpc>
              <a:spcAft>
                <a:spcPts val="800"/>
              </a:spcAft>
            </a:pPr>
            <a:r>
              <a:rPr lang="en-US" sz="7200" b="1" dirty="0">
                <a:solidFill>
                  <a:schemeClr val="bg2">
                    <a:lumMod val="10000"/>
                  </a:schemeClr>
                </a:solidFill>
                <a:latin typeface="Archistico" panose="02040802050405020203" pitchFamily="18" charset="0"/>
                <a:cs typeface="Times New Roman" panose="02020603050405020304" pitchFamily="18" charset="0"/>
              </a:rPr>
              <a:t>1</a:t>
            </a:r>
            <a:endParaRPr lang="en-US" sz="7200" b="1" dirty="0">
              <a:solidFill>
                <a:schemeClr val="bg2">
                  <a:lumMod val="10000"/>
                </a:schemeClr>
              </a:solidFill>
              <a:latin typeface="Candara" panose="020E0502030303020204" pitchFamily="34" charset="0"/>
              <a:cs typeface="Cavolini" panose="03000502040302020204" pitchFamily="66" charset="0"/>
            </a:endParaRPr>
          </a:p>
        </p:txBody>
      </p:sp>
      <p:pic>
        <p:nvPicPr>
          <p:cNvPr id="12" name="Picture 11" descr="Logo&#10;&#10;Description automatically generated">
            <a:extLst>
              <a:ext uri="{FF2B5EF4-FFF2-40B4-BE49-F238E27FC236}">
                <a16:creationId xmlns:a16="http://schemas.microsoft.com/office/drawing/2014/main" id="{74B1689A-A6BC-A38D-F41A-43492FA5C3E5}"/>
              </a:ext>
            </a:extLst>
          </p:cNvPr>
          <p:cNvPicPr>
            <a:picLocks noChangeAspect="1"/>
          </p:cNvPicPr>
          <p:nvPr/>
        </p:nvPicPr>
        <p:blipFill>
          <a:blip r:embed="rId2">
            <a:biLevel thresh="75000"/>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555091" y="1021285"/>
            <a:ext cx="2669042" cy="1899043"/>
          </a:xfrm>
          <a:prstGeom prst="rect">
            <a:avLst/>
          </a:prstGeom>
        </p:spPr>
      </p:pic>
      <p:pic>
        <p:nvPicPr>
          <p:cNvPr id="4" name="Picture 3" descr="A picture containing engineering drawing&#10;&#10;Description automatically generated">
            <a:extLst>
              <a:ext uri="{FF2B5EF4-FFF2-40B4-BE49-F238E27FC236}">
                <a16:creationId xmlns:a16="http://schemas.microsoft.com/office/drawing/2014/main" id="{4507BB30-C013-F58E-25F4-A6AEFB388DA0}"/>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val="0"/>
              </a:ext>
            </a:extLst>
          </a:blip>
          <a:srcRect t="9077"/>
          <a:stretch/>
        </p:blipFill>
        <p:spPr>
          <a:xfrm>
            <a:off x="7319185" y="0"/>
            <a:ext cx="4872815" cy="5004066"/>
          </a:xfrm>
          <a:prstGeom prst="rect">
            <a:avLst/>
          </a:prstGeom>
        </p:spPr>
      </p:pic>
      <p:pic>
        <p:nvPicPr>
          <p:cNvPr id="2" name="Picture 1" descr="A picture containing text, helmet&#10;&#10;Description automatically generated">
            <a:extLst>
              <a:ext uri="{FF2B5EF4-FFF2-40B4-BE49-F238E27FC236}">
                <a16:creationId xmlns:a16="http://schemas.microsoft.com/office/drawing/2014/main" id="{9A65709F-A372-B428-9FAB-B29CBF949C1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7830031" y="2811439"/>
            <a:ext cx="3613756" cy="4191957"/>
          </a:xfrm>
          <a:prstGeom prst="rect">
            <a:avLst/>
          </a:prstGeom>
        </p:spPr>
      </p:pic>
    </p:spTree>
    <p:extLst>
      <p:ext uri="{BB962C8B-B14F-4D97-AF65-F5344CB8AC3E}">
        <p14:creationId xmlns:p14="http://schemas.microsoft.com/office/powerpoint/2010/main" val="7071927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14A0B7F-6EC0-4271-AFE3-04252357BA27}"/>
              </a:ext>
            </a:extLst>
          </p:cNvPr>
          <p:cNvSpPr txBox="1"/>
          <p:nvPr/>
        </p:nvSpPr>
        <p:spPr>
          <a:xfrm>
            <a:off x="1825848" y="1731832"/>
            <a:ext cx="4270152" cy="2496410"/>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spcAft>
                <a:spcPts val="1600"/>
              </a:spcAft>
            </a:pPr>
            <a:r>
              <a:rPr lang="en-US" sz="2800" b="1" dirty="0">
                <a:latin typeface="OpenDyslexic" panose="00000500000000000000" pitchFamily="50" charset="0"/>
              </a:rPr>
              <a:t>Greyfriars Kirkyard</a:t>
            </a:r>
            <a:endParaRPr lang="en-US" sz="2800" b="1" dirty="0">
              <a:latin typeface="OpenDyslexic" panose="00000500000000000000" pitchFamily="50" charset="0"/>
              <a:cs typeface="Calibri"/>
            </a:endParaRPr>
          </a:p>
          <a:p>
            <a:pPr>
              <a:lnSpc>
                <a:spcPct val="120000"/>
              </a:lnSpc>
              <a:spcAft>
                <a:spcPts val="1000"/>
              </a:spcAft>
            </a:pPr>
            <a:endParaRPr lang="en-US" dirty="0">
              <a:latin typeface="OpenDyslexic" panose="00000500000000000000" pitchFamily="50" charset="0"/>
              <a:cs typeface="Calibri"/>
            </a:endParaRPr>
          </a:p>
          <a:p>
            <a:pPr>
              <a:lnSpc>
                <a:spcPct val="120000"/>
              </a:lnSpc>
              <a:spcAft>
                <a:spcPts val="1000"/>
              </a:spcAft>
            </a:pPr>
            <a:r>
              <a:rPr lang="en-US" b="1" dirty="0">
                <a:latin typeface="OpenDyslexic" panose="00000500000000000000" pitchFamily="50" charset="0"/>
                <a:cs typeface="Calibri"/>
              </a:rPr>
              <a:t>How can we find out more about the people buried in the kirkyard?</a:t>
            </a:r>
          </a:p>
        </p:txBody>
      </p:sp>
      <p:pic>
        <p:nvPicPr>
          <p:cNvPr id="2" name="Picture 1" descr="A picture containing clipart&#10;&#10;Description automatically generated">
            <a:extLst>
              <a:ext uri="{FF2B5EF4-FFF2-40B4-BE49-F238E27FC236}">
                <a16:creationId xmlns:a16="http://schemas.microsoft.com/office/drawing/2014/main" id="{E33C3C65-A6DD-C880-FE34-54F2716F10A7}"/>
              </a:ext>
            </a:extLst>
          </p:cNvPr>
          <p:cNvPicPr>
            <a:picLocks noChangeAspect="1"/>
          </p:cNvPicPr>
          <p:nvPr/>
        </p:nvPicPr>
        <p:blipFill>
          <a:blip r:embed="rId2">
            <a:alphaModFix amt="50000"/>
            <a:extLst>
              <a:ext uri="{28A0092B-C50C-407E-A947-70E740481C1C}">
                <a14:useLocalDpi xmlns:a14="http://schemas.microsoft.com/office/drawing/2010/main" val="0"/>
              </a:ext>
            </a:extLst>
          </a:blip>
          <a:stretch>
            <a:fillRect/>
          </a:stretch>
        </p:blipFill>
        <p:spPr>
          <a:xfrm rot="280414" flipH="1">
            <a:off x="9144823" y="3539902"/>
            <a:ext cx="1195778" cy="2916000"/>
          </a:xfrm>
          <a:prstGeom prst="rect">
            <a:avLst/>
          </a:prstGeom>
        </p:spPr>
      </p:pic>
      <p:pic>
        <p:nvPicPr>
          <p:cNvPr id="4" name="Picture 3" descr="A picture containing text, helmet&#10;&#10;Description automatically generated">
            <a:extLst>
              <a:ext uri="{FF2B5EF4-FFF2-40B4-BE49-F238E27FC236}">
                <a16:creationId xmlns:a16="http://schemas.microsoft.com/office/drawing/2014/main" id="{22F0D4C8-37E4-FEBA-A3F4-A3D00C91A5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8448" y="4337952"/>
            <a:ext cx="2138198" cy="2480310"/>
          </a:xfrm>
          <a:prstGeom prst="rect">
            <a:avLst/>
          </a:prstGeom>
        </p:spPr>
      </p:pic>
      <p:pic>
        <p:nvPicPr>
          <p:cNvPr id="5" name="Picture 4" descr="A picture containing text&#10;&#10;Description automatically generated">
            <a:extLst>
              <a:ext uri="{FF2B5EF4-FFF2-40B4-BE49-F238E27FC236}">
                <a16:creationId xmlns:a16="http://schemas.microsoft.com/office/drawing/2014/main" id="{CBAAD7B7-BE3D-42B3-B73E-5D605BD5E009}"/>
              </a:ext>
            </a:extLst>
          </p:cNvPr>
          <p:cNvPicPr>
            <a:picLocks noChangeAspect="1"/>
          </p:cNvPicPr>
          <p:nvPr/>
        </p:nvPicPr>
        <p:blipFill>
          <a:blip r:embed="rId4" cstate="print">
            <a:alphaModFix amt="50000"/>
            <a:extLst>
              <a:ext uri="{28A0092B-C50C-407E-A947-70E740481C1C}">
                <a14:useLocalDpi xmlns:a14="http://schemas.microsoft.com/office/drawing/2010/main" val="0"/>
              </a:ext>
            </a:extLst>
          </a:blip>
          <a:stretch>
            <a:fillRect/>
          </a:stretch>
        </p:blipFill>
        <p:spPr>
          <a:xfrm rot="917879">
            <a:off x="9772439" y="1169158"/>
            <a:ext cx="1080628" cy="2082460"/>
          </a:xfrm>
          <a:prstGeom prst="rect">
            <a:avLst/>
          </a:prstGeom>
        </p:spPr>
      </p:pic>
      <p:pic>
        <p:nvPicPr>
          <p:cNvPr id="8" name="Picture 7" descr="A person in a garment&#10;&#10;Description automatically generated with medium confidence">
            <a:extLst>
              <a:ext uri="{FF2B5EF4-FFF2-40B4-BE49-F238E27FC236}">
                <a16:creationId xmlns:a16="http://schemas.microsoft.com/office/drawing/2014/main" id="{B0E22ACC-1B20-D14D-209C-DE46308F0DFC}"/>
              </a:ext>
            </a:extLst>
          </p:cNvPr>
          <p:cNvPicPr>
            <a:picLocks noChangeAspect="1"/>
          </p:cNvPicPr>
          <p:nvPr/>
        </p:nvPicPr>
        <p:blipFill>
          <a:blip r:embed="rId5" cstate="print">
            <a:alphaModFix amt="50000"/>
            <a:extLst>
              <a:ext uri="{28A0092B-C50C-407E-A947-70E740481C1C}">
                <a14:useLocalDpi xmlns:a14="http://schemas.microsoft.com/office/drawing/2010/main" val="0"/>
              </a:ext>
            </a:extLst>
          </a:blip>
          <a:stretch>
            <a:fillRect/>
          </a:stretch>
        </p:blipFill>
        <p:spPr>
          <a:xfrm rot="20617513">
            <a:off x="7334777" y="2350510"/>
            <a:ext cx="1073623" cy="2323873"/>
          </a:xfrm>
          <a:prstGeom prst="rect">
            <a:avLst/>
          </a:prstGeom>
        </p:spPr>
      </p:pic>
      <p:pic>
        <p:nvPicPr>
          <p:cNvPr id="9" name="Picture 8" descr="A picture containing doll&#10;&#10;Description automatically generated">
            <a:extLst>
              <a:ext uri="{FF2B5EF4-FFF2-40B4-BE49-F238E27FC236}">
                <a16:creationId xmlns:a16="http://schemas.microsoft.com/office/drawing/2014/main" id="{AEFB558E-1901-7F87-50AC-710345F8422A}"/>
              </a:ext>
            </a:extLst>
          </p:cNvPr>
          <p:cNvPicPr>
            <a:picLocks noChangeAspect="1"/>
          </p:cNvPicPr>
          <p:nvPr/>
        </p:nvPicPr>
        <p:blipFill>
          <a:blip r:embed="rId6" cstate="print">
            <a:alphaModFix amt="50000"/>
            <a:extLst>
              <a:ext uri="{28A0092B-C50C-407E-A947-70E740481C1C}">
                <a14:useLocalDpi xmlns:a14="http://schemas.microsoft.com/office/drawing/2010/main" val="0"/>
              </a:ext>
            </a:extLst>
          </a:blip>
          <a:stretch>
            <a:fillRect/>
          </a:stretch>
        </p:blipFill>
        <p:spPr>
          <a:xfrm rot="20976059">
            <a:off x="8431429" y="601902"/>
            <a:ext cx="738227" cy="1880391"/>
          </a:xfrm>
          <a:prstGeom prst="rect">
            <a:avLst/>
          </a:prstGeom>
        </p:spPr>
      </p:pic>
    </p:spTree>
    <p:extLst>
      <p:ext uri="{BB962C8B-B14F-4D97-AF65-F5344CB8AC3E}">
        <p14:creationId xmlns:p14="http://schemas.microsoft.com/office/powerpoint/2010/main" val="3697221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anim calcmode="lin" valueType="num">
                                      <p:cBhvr>
                                        <p:cTn id="8" dur="2000" fill="hold"/>
                                        <p:tgtEl>
                                          <p:spTgt spid="9"/>
                                        </p:tgtEl>
                                        <p:attrNameLst>
                                          <p:attrName>style.rotation</p:attrName>
                                        </p:attrNameLst>
                                      </p:cBhvr>
                                      <p:tavLst>
                                        <p:tav tm="0">
                                          <p:val>
                                            <p:fltVal val="720"/>
                                          </p:val>
                                        </p:tav>
                                        <p:tav tm="100000">
                                          <p:val>
                                            <p:fltVal val="0"/>
                                          </p:val>
                                        </p:tav>
                                      </p:tavLst>
                                    </p:anim>
                                    <p:anim calcmode="lin" valueType="num">
                                      <p:cBhvr>
                                        <p:cTn id="9" dur="2000" fill="hold"/>
                                        <p:tgtEl>
                                          <p:spTgt spid="9"/>
                                        </p:tgtEl>
                                        <p:attrNameLst>
                                          <p:attrName>ppt_h</p:attrName>
                                        </p:attrNameLst>
                                      </p:cBhvr>
                                      <p:tavLst>
                                        <p:tav tm="0">
                                          <p:val>
                                            <p:fltVal val="0"/>
                                          </p:val>
                                        </p:tav>
                                        <p:tav tm="100000">
                                          <p:val>
                                            <p:strVal val="#ppt_h"/>
                                          </p:val>
                                        </p:tav>
                                      </p:tavLst>
                                    </p:anim>
                                    <p:anim calcmode="lin" valueType="num">
                                      <p:cBhvr>
                                        <p:cTn id="10" dur="2000" fill="hold"/>
                                        <p:tgtEl>
                                          <p:spTgt spid="9"/>
                                        </p:tgtEl>
                                        <p:attrNameLst>
                                          <p:attrName>ppt_w</p:attrName>
                                        </p:attrNameLst>
                                      </p:cBhvr>
                                      <p:tavLst>
                                        <p:tav tm="0">
                                          <p:val>
                                            <p:fltVal val="0"/>
                                          </p:val>
                                        </p:tav>
                                        <p:tav tm="100000">
                                          <p:val>
                                            <p:strVal val="#ppt_w"/>
                                          </p:val>
                                        </p:tav>
                                      </p:tavLst>
                                    </p:anim>
                                  </p:childTnLst>
                                </p:cTn>
                              </p:par>
                            </p:childTnLst>
                          </p:cTn>
                        </p:par>
                        <p:par>
                          <p:cTn id="11" fill="hold">
                            <p:stCondLst>
                              <p:cond delay="2000"/>
                            </p:stCondLst>
                            <p:childTnLst>
                              <p:par>
                                <p:cTn id="12" presetID="35"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2000"/>
                                        <p:tgtEl>
                                          <p:spTgt spid="5"/>
                                        </p:tgtEl>
                                      </p:cBhvr>
                                    </p:animEffect>
                                    <p:anim calcmode="lin" valueType="num">
                                      <p:cBhvr>
                                        <p:cTn id="15" dur="2000" fill="hold"/>
                                        <p:tgtEl>
                                          <p:spTgt spid="5"/>
                                        </p:tgtEl>
                                        <p:attrNameLst>
                                          <p:attrName>style.rotation</p:attrName>
                                        </p:attrNameLst>
                                      </p:cBhvr>
                                      <p:tavLst>
                                        <p:tav tm="0">
                                          <p:val>
                                            <p:fltVal val="720"/>
                                          </p:val>
                                        </p:tav>
                                        <p:tav tm="100000">
                                          <p:val>
                                            <p:fltVal val="0"/>
                                          </p:val>
                                        </p:tav>
                                      </p:tavLst>
                                    </p:anim>
                                    <p:anim calcmode="lin" valueType="num">
                                      <p:cBhvr>
                                        <p:cTn id="16" dur="2000" fill="hold"/>
                                        <p:tgtEl>
                                          <p:spTgt spid="5"/>
                                        </p:tgtEl>
                                        <p:attrNameLst>
                                          <p:attrName>ppt_h</p:attrName>
                                        </p:attrNameLst>
                                      </p:cBhvr>
                                      <p:tavLst>
                                        <p:tav tm="0">
                                          <p:val>
                                            <p:fltVal val="0"/>
                                          </p:val>
                                        </p:tav>
                                        <p:tav tm="100000">
                                          <p:val>
                                            <p:strVal val="#ppt_h"/>
                                          </p:val>
                                        </p:tav>
                                      </p:tavLst>
                                    </p:anim>
                                    <p:anim calcmode="lin" valueType="num">
                                      <p:cBhvr>
                                        <p:cTn id="17" dur="2000" fill="hold"/>
                                        <p:tgtEl>
                                          <p:spTgt spid="5"/>
                                        </p:tgtEl>
                                        <p:attrNameLst>
                                          <p:attrName>ppt_w</p:attrName>
                                        </p:attrNameLst>
                                      </p:cBhvr>
                                      <p:tavLst>
                                        <p:tav tm="0">
                                          <p:val>
                                            <p:fltVal val="0"/>
                                          </p:val>
                                        </p:tav>
                                        <p:tav tm="100000">
                                          <p:val>
                                            <p:strVal val="#ppt_w"/>
                                          </p:val>
                                        </p:tav>
                                      </p:tavLst>
                                    </p:anim>
                                  </p:childTnLst>
                                </p:cTn>
                              </p:par>
                            </p:childTnLst>
                          </p:cTn>
                        </p:par>
                        <p:par>
                          <p:cTn id="18" fill="hold">
                            <p:stCondLst>
                              <p:cond delay="4000"/>
                            </p:stCondLst>
                            <p:childTnLst>
                              <p:par>
                                <p:cTn id="19" presetID="35" presetClass="entr" presetSubtype="0"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2000"/>
                                        <p:tgtEl>
                                          <p:spTgt spid="8"/>
                                        </p:tgtEl>
                                      </p:cBhvr>
                                    </p:animEffect>
                                    <p:anim calcmode="lin" valueType="num">
                                      <p:cBhvr>
                                        <p:cTn id="22" dur="2000" fill="hold"/>
                                        <p:tgtEl>
                                          <p:spTgt spid="8"/>
                                        </p:tgtEl>
                                        <p:attrNameLst>
                                          <p:attrName>style.rotation</p:attrName>
                                        </p:attrNameLst>
                                      </p:cBhvr>
                                      <p:tavLst>
                                        <p:tav tm="0">
                                          <p:val>
                                            <p:fltVal val="720"/>
                                          </p:val>
                                        </p:tav>
                                        <p:tav tm="100000">
                                          <p:val>
                                            <p:fltVal val="0"/>
                                          </p:val>
                                        </p:tav>
                                      </p:tavLst>
                                    </p:anim>
                                    <p:anim calcmode="lin" valueType="num">
                                      <p:cBhvr>
                                        <p:cTn id="23" dur="2000" fill="hold"/>
                                        <p:tgtEl>
                                          <p:spTgt spid="8"/>
                                        </p:tgtEl>
                                        <p:attrNameLst>
                                          <p:attrName>ppt_h</p:attrName>
                                        </p:attrNameLst>
                                      </p:cBhvr>
                                      <p:tavLst>
                                        <p:tav tm="0">
                                          <p:val>
                                            <p:fltVal val="0"/>
                                          </p:val>
                                        </p:tav>
                                        <p:tav tm="100000">
                                          <p:val>
                                            <p:strVal val="#ppt_h"/>
                                          </p:val>
                                        </p:tav>
                                      </p:tavLst>
                                    </p:anim>
                                    <p:anim calcmode="lin" valueType="num">
                                      <p:cBhvr>
                                        <p:cTn id="24" dur="2000" fill="hold"/>
                                        <p:tgtEl>
                                          <p:spTgt spid="8"/>
                                        </p:tgtEl>
                                        <p:attrNameLst>
                                          <p:attrName>ppt_w</p:attrName>
                                        </p:attrNameLst>
                                      </p:cBhvr>
                                      <p:tavLst>
                                        <p:tav tm="0">
                                          <p:val>
                                            <p:fltVal val="0"/>
                                          </p:val>
                                        </p:tav>
                                        <p:tav tm="100000">
                                          <p:val>
                                            <p:strVal val="#ppt_w"/>
                                          </p:val>
                                        </p:tav>
                                      </p:tavLst>
                                    </p:anim>
                                  </p:childTnLst>
                                </p:cTn>
                              </p:par>
                            </p:childTnLst>
                          </p:cTn>
                        </p:par>
                        <p:par>
                          <p:cTn id="25" fill="hold">
                            <p:stCondLst>
                              <p:cond delay="6000"/>
                            </p:stCondLst>
                            <p:childTnLst>
                              <p:par>
                                <p:cTn id="26" presetID="35" presetClass="entr" presetSubtype="0" fill="hold" nodeType="after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2000"/>
                                        <p:tgtEl>
                                          <p:spTgt spid="2"/>
                                        </p:tgtEl>
                                      </p:cBhvr>
                                    </p:animEffect>
                                    <p:anim calcmode="lin" valueType="num">
                                      <p:cBhvr>
                                        <p:cTn id="29" dur="2000" fill="hold"/>
                                        <p:tgtEl>
                                          <p:spTgt spid="2"/>
                                        </p:tgtEl>
                                        <p:attrNameLst>
                                          <p:attrName>style.rotation</p:attrName>
                                        </p:attrNameLst>
                                      </p:cBhvr>
                                      <p:tavLst>
                                        <p:tav tm="0">
                                          <p:val>
                                            <p:fltVal val="720"/>
                                          </p:val>
                                        </p:tav>
                                        <p:tav tm="100000">
                                          <p:val>
                                            <p:fltVal val="0"/>
                                          </p:val>
                                        </p:tav>
                                      </p:tavLst>
                                    </p:anim>
                                    <p:anim calcmode="lin" valueType="num">
                                      <p:cBhvr>
                                        <p:cTn id="30" dur="2000" fill="hold"/>
                                        <p:tgtEl>
                                          <p:spTgt spid="2"/>
                                        </p:tgtEl>
                                        <p:attrNameLst>
                                          <p:attrName>ppt_h</p:attrName>
                                        </p:attrNameLst>
                                      </p:cBhvr>
                                      <p:tavLst>
                                        <p:tav tm="0">
                                          <p:val>
                                            <p:fltVal val="0"/>
                                          </p:val>
                                        </p:tav>
                                        <p:tav tm="100000">
                                          <p:val>
                                            <p:strVal val="#ppt_h"/>
                                          </p:val>
                                        </p:tav>
                                      </p:tavLst>
                                    </p:anim>
                                    <p:anim calcmode="lin" valueType="num">
                                      <p:cBhvr>
                                        <p:cTn id="31" dur="2000" fill="hold"/>
                                        <p:tgtEl>
                                          <p:spTgt spid="2"/>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Speech Bubble: Oval 14">
            <a:extLst>
              <a:ext uri="{FF2B5EF4-FFF2-40B4-BE49-F238E27FC236}">
                <a16:creationId xmlns:a16="http://schemas.microsoft.com/office/drawing/2014/main" id="{91B7F34A-5DBD-44CF-97B9-57FD9BC79D65}"/>
              </a:ext>
            </a:extLst>
          </p:cNvPr>
          <p:cNvSpPr/>
          <p:nvPr/>
        </p:nvSpPr>
        <p:spPr>
          <a:xfrm>
            <a:off x="1168010" y="684932"/>
            <a:ext cx="5525398" cy="5211739"/>
          </a:xfrm>
          <a:custGeom>
            <a:avLst/>
            <a:gdLst>
              <a:gd name="connsiteX0" fmla="*/ -302295 w 5525398"/>
              <a:gd name="connsiteY0" fmla="*/ 5595010 h 5211739"/>
              <a:gd name="connsiteX1" fmla="*/ -43398 w 5525398"/>
              <a:gd name="connsiteY1" fmla="*/ 5111268 h 5211739"/>
              <a:gd name="connsiteX2" fmla="*/ 223505 w 5525398"/>
              <a:gd name="connsiteY2" fmla="*/ 4612565 h 5211739"/>
              <a:gd name="connsiteX3" fmla="*/ 498416 w 5525398"/>
              <a:gd name="connsiteY3" fmla="*/ 4098901 h 5211739"/>
              <a:gd name="connsiteX4" fmla="*/ 1089430 w 5525398"/>
              <a:gd name="connsiteY4" fmla="*/ 532326 h 5211739"/>
              <a:gd name="connsiteX5" fmla="*/ 4679121 w 5525398"/>
              <a:gd name="connsiteY5" fmla="*/ 728898 h 5211739"/>
              <a:gd name="connsiteX6" fmla="*/ 4823801 w 5525398"/>
              <a:gd name="connsiteY6" fmla="*/ 4341102 h 5211739"/>
              <a:gd name="connsiteX7" fmla="*/ 1256252 w 5525398"/>
              <a:gd name="connsiteY7" fmla="*/ 4790249 h 5211739"/>
              <a:gd name="connsiteX8" fmla="*/ 767907 w 5525398"/>
              <a:gd name="connsiteY8" fmla="*/ 5042407 h 5211739"/>
              <a:gd name="connsiteX9" fmla="*/ 263977 w 5525398"/>
              <a:gd name="connsiteY9" fmla="*/ 5302614 h 5211739"/>
              <a:gd name="connsiteX10" fmla="*/ -302295 w 5525398"/>
              <a:gd name="connsiteY10" fmla="*/ 5595010 h 5211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25398" h="5211739" fill="none" extrusionOk="0">
                <a:moveTo>
                  <a:pt x="-302295" y="5595010"/>
                </a:moveTo>
                <a:cubicBezTo>
                  <a:pt x="-228091" y="5411940"/>
                  <a:pt x="-97269" y="5252064"/>
                  <a:pt x="-43398" y="5111268"/>
                </a:cubicBezTo>
                <a:cubicBezTo>
                  <a:pt x="10472" y="4970472"/>
                  <a:pt x="142377" y="4816410"/>
                  <a:pt x="223505" y="4612565"/>
                </a:cubicBezTo>
                <a:cubicBezTo>
                  <a:pt x="304633" y="4408720"/>
                  <a:pt x="431216" y="4356897"/>
                  <a:pt x="498416" y="4098901"/>
                </a:cubicBezTo>
                <a:cubicBezTo>
                  <a:pt x="-401962" y="2825554"/>
                  <a:pt x="-391381" y="1095221"/>
                  <a:pt x="1089430" y="532326"/>
                </a:cubicBezTo>
                <a:cubicBezTo>
                  <a:pt x="2143428" y="-291287"/>
                  <a:pt x="3621434" y="124372"/>
                  <a:pt x="4679121" y="728898"/>
                </a:cubicBezTo>
                <a:cubicBezTo>
                  <a:pt x="5680877" y="1496257"/>
                  <a:pt x="6103266" y="3237032"/>
                  <a:pt x="4823801" y="4341102"/>
                </a:cubicBezTo>
                <a:cubicBezTo>
                  <a:pt x="4035236" y="5320638"/>
                  <a:pt x="2108770" y="5503932"/>
                  <a:pt x="1256252" y="4790249"/>
                </a:cubicBezTo>
                <a:cubicBezTo>
                  <a:pt x="1026458" y="4929333"/>
                  <a:pt x="930280" y="4897998"/>
                  <a:pt x="767907" y="5042407"/>
                </a:cubicBezTo>
                <a:cubicBezTo>
                  <a:pt x="605534" y="5186816"/>
                  <a:pt x="392315" y="5165156"/>
                  <a:pt x="263977" y="5302614"/>
                </a:cubicBezTo>
                <a:cubicBezTo>
                  <a:pt x="135639" y="5440072"/>
                  <a:pt x="-142806" y="5450983"/>
                  <a:pt x="-302295" y="5595010"/>
                </a:cubicBezTo>
                <a:close/>
              </a:path>
              <a:path w="5525398" h="5211739" stroke="0" extrusionOk="0">
                <a:moveTo>
                  <a:pt x="-302295" y="5595010"/>
                </a:moveTo>
                <a:cubicBezTo>
                  <a:pt x="-237954" y="5419453"/>
                  <a:pt x="-73090" y="5228884"/>
                  <a:pt x="-43398" y="5111268"/>
                </a:cubicBezTo>
                <a:cubicBezTo>
                  <a:pt x="-13706" y="4993651"/>
                  <a:pt x="140792" y="4847415"/>
                  <a:pt x="199484" y="4657448"/>
                </a:cubicBezTo>
                <a:cubicBezTo>
                  <a:pt x="258177" y="4467481"/>
                  <a:pt x="362821" y="4362737"/>
                  <a:pt x="498416" y="4098901"/>
                </a:cubicBezTo>
                <a:cubicBezTo>
                  <a:pt x="-453417" y="3163502"/>
                  <a:pt x="-87653" y="1566722"/>
                  <a:pt x="1089430" y="532326"/>
                </a:cubicBezTo>
                <a:cubicBezTo>
                  <a:pt x="2058227" y="-617895"/>
                  <a:pt x="3740942" y="-322747"/>
                  <a:pt x="4679121" y="728898"/>
                </a:cubicBezTo>
                <a:cubicBezTo>
                  <a:pt x="5698028" y="1667292"/>
                  <a:pt x="5848211" y="3238276"/>
                  <a:pt x="4823801" y="4341102"/>
                </a:cubicBezTo>
                <a:cubicBezTo>
                  <a:pt x="3725166" y="5468263"/>
                  <a:pt x="2642121" y="5535128"/>
                  <a:pt x="1256252" y="4790249"/>
                </a:cubicBezTo>
                <a:cubicBezTo>
                  <a:pt x="1157710" y="4904350"/>
                  <a:pt x="833690" y="4937474"/>
                  <a:pt x="705565" y="5074598"/>
                </a:cubicBezTo>
                <a:cubicBezTo>
                  <a:pt x="577440" y="5211722"/>
                  <a:pt x="325132" y="5246978"/>
                  <a:pt x="154879" y="5358947"/>
                </a:cubicBezTo>
                <a:cubicBezTo>
                  <a:pt x="-15374" y="5470916"/>
                  <a:pt x="-121879" y="5466494"/>
                  <a:pt x="-302295" y="5595010"/>
                </a:cubicBezTo>
                <a:close/>
              </a:path>
            </a:pathLst>
          </a:custGeom>
          <a:solidFill>
            <a:srgbClr val="92D050">
              <a:alpha val="22000"/>
            </a:srgbClr>
          </a:solidFill>
          <a:ln w="104775">
            <a:solidFill>
              <a:schemeClr val="tx1"/>
            </a:solidFill>
            <a:extLst>
              <a:ext uri="{C807C97D-BFC1-408E-A445-0C87EB9F89A2}">
                <ask:lineSketchStyleProps xmlns:ask="http://schemas.microsoft.com/office/drawing/2018/sketchyshapes" sd="1219033472">
                  <a:prstGeom prst="wedgeEllipseCallout">
                    <a:avLst>
                      <a:gd name="adj1" fmla="val -55471"/>
                      <a:gd name="adj2" fmla="val 57354"/>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14A0B7F-6EC0-4271-AFE3-04252357BA27}"/>
              </a:ext>
            </a:extLst>
          </p:cNvPr>
          <p:cNvSpPr txBox="1"/>
          <p:nvPr/>
        </p:nvSpPr>
        <p:spPr>
          <a:xfrm>
            <a:off x="1921006" y="2021904"/>
            <a:ext cx="4019406" cy="1668657"/>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gn="ctr">
              <a:lnSpc>
                <a:spcPct val="120000"/>
              </a:lnSpc>
              <a:spcAft>
                <a:spcPts val="1000"/>
              </a:spcAft>
            </a:pPr>
            <a:r>
              <a:rPr lang="en-US" i="0" dirty="0">
                <a:effectLst/>
                <a:latin typeface="OpenDyslexic" panose="00000500000000000000" pitchFamily="50" charset="0"/>
              </a:rPr>
              <a:t>As we explore Greyfriars, we’re going to look at lots of different sources, different types of evidence.</a:t>
            </a:r>
            <a:endParaRPr lang="en-US" dirty="0">
              <a:latin typeface="OpenDyslexic" panose="00000500000000000000" pitchFamily="50" charset="0"/>
              <a:cs typeface="Calibri"/>
            </a:endParaRPr>
          </a:p>
        </p:txBody>
      </p:sp>
      <p:sp>
        <p:nvSpPr>
          <p:cNvPr id="7" name="TextBox 6">
            <a:extLst>
              <a:ext uri="{FF2B5EF4-FFF2-40B4-BE49-F238E27FC236}">
                <a16:creationId xmlns:a16="http://schemas.microsoft.com/office/drawing/2014/main" id="{A93C87CF-7D88-412A-A6DA-0BB5DDC87432}"/>
              </a:ext>
            </a:extLst>
          </p:cNvPr>
          <p:cNvSpPr txBox="1"/>
          <p:nvPr/>
        </p:nvSpPr>
        <p:spPr>
          <a:xfrm>
            <a:off x="1957964" y="3478248"/>
            <a:ext cx="3115051" cy="1295155"/>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spcAft>
                <a:spcPts val="600"/>
              </a:spcAft>
            </a:pPr>
            <a:endParaRPr lang="en-US" sz="2000" dirty="0">
              <a:latin typeface="OpenDyslexic" panose="00000500000000000000" pitchFamily="50" charset="0"/>
              <a:cs typeface="Calibri"/>
            </a:endParaRPr>
          </a:p>
          <a:p>
            <a:pPr>
              <a:spcAft>
                <a:spcPts val="1000"/>
              </a:spcAft>
            </a:pPr>
            <a:r>
              <a:rPr lang="en-US" b="1" dirty="0">
                <a:latin typeface="OpenDyslexic" panose="00000500000000000000" pitchFamily="50" charset="0"/>
                <a:cs typeface="Calibri"/>
              </a:rPr>
              <a:t>Can you name any historical sources?</a:t>
            </a:r>
          </a:p>
        </p:txBody>
      </p:sp>
      <p:sp>
        <p:nvSpPr>
          <p:cNvPr id="9" name="TextBox 8">
            <a:extLst>
              <a:ext uri="{FF2B5EF4-FFF2-40B4-BE49-F238E27FC236}">
                <a16:creationId xmlns:a16="http://schemas.microsoft.com/office/drawing/2014/main" id="{911DDC8E-0B91-46CB-B519-9D8D9957BDC1}"/>
              </a:ext>
            </a:extLst>
          </p:cNvPr>
          <p:cNvSpPr txBox="1"/>
          <p:nvPr/>
        </p:nvSpPr>
        <p:spPr>
          <a:xfrm>
            <a:off x="7784432" y="888406"/>
            <a:ext cx="3476022" cy="918149"/>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nSpc>
                <a:spcPct val="120000"/>
              </a:lnSpc>
              <a:spcAft>
                <a:spcPts val="1000"/>
              </a:spcAft>
            </a:pPr>
            <a:r>
              <a:rPr lang="en-US" sz="2000" b="1" i="0" dirty="0">
                <a:effectLst/>
                <a:latin typeface="OpenDyslexic" panose="00000500000000000000" pitchFamily="50" charset="0"/>
              </a:rPr>
              <a:t>Material</a:t>
            </a:r>
          </a:p>
        </p:txBody>
      </p:sp>
      <p:sp>
        <p:nvSpPr>
          <p:cNvPr id="10" name="TextBox 9">
            <a:extLst>
              <a:ext uri="{FF2B5EF4-FFF2-40B4-BE49-F238E27FC236}">
                <a16:creationId xmlns:a16="http://schemas.microsoft.com/office/drawing/2014/main" id="{7D971F78-5178-4B51-9D13-F7F78DEF5C9E}"/>
              </a:ext>
            </a:extLst>
          </p:cNvPr>
          <p:cNvSpPr txBox="1"/>
          <p:nvPr/>
        </p:nvSpPr>
        <p:spPr>
          <a:xfrm>
            <a:off x="7784430" y="2270284"/>
            <a:ext cx="3476023" cy="918149"/>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nSpc>
                <a:spcPct val="120000"/>
              </a:lnSpc>
              <a:spcAft>
                <a:spcPts val="1000"/>
              </a:spcAft>
            </a:pPr>
            <a:r>
              <a:rPr lang="en-US" sz="2000" b="1" dirty="0">
                <a:latin typeface="OpenDyslexic" panose="00000500000000000000" pitchFamily="50" charset="0"/>
              </a:rPr>
              <a:t>Visua</a:t>
            </a:r>
            <a:r>
              <a:rPr lang="en-US" sz="2000" b="1" i="0" dirty="0">
                <a:effectLst/>
                <a:latin typeface="OpenDyslexic" panose="00000500000000000000" pitchFamily="50" charset="0"/>
              </a:rPr>
              <a:t>l</a:t>
            </a:r>
          </a:p>
        </p:txBody>
      </p:sp>
      <p:sp>
        <p:nvSpPr>
          <p:cNvPr id="11" name="TextBox 10">
            <a:extLst>
              <a:ext uri="{FF2B5EF4-FFF2-40B4-BE49-F238E27FC236}">
                <a16:creationId xmlns:a16="http://schemas.microsoft.com/office/drawing/2014/main" id="{843B9D74-C8F6-4EF6-8FA9-7FCA009B73F5}"/>
              </a:ext>
            </a:extLst>
          </p:cNvPr>
          <p:cNvSpPr txBox="1"/>
          <p:nvPr/>
        </p:nvSpPr>
        <p:spPr>
          <a:xfrm>
            <a:off x="7784430" y="3669567"/>
            <a:ext cx="3476024" cy="918149"/>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nSpc>
                <a:spcPct val="120000"/>
              </a:lnSpc>
              <a:spcAft>
                <a:spcPts val="1000"/>
              </a:spcAft>
            </a:pPr>
            <a:r>
              <a:rPr lang="en-US" sz="2000" b="1" dirty="0">
                <a:latin typeface="OpenDyslexic" panose="00000500000000000000" pitchFamily="50" charset="0"/>
              </a:rPr>
              <a:t>Written</a:t>
            </a:r>
            <a:endParaRPr lang="en-US" sz="2000" b="1" i="0" dirty="0">
              <a:effectLst/>
              <a:latin typeface="OpenDyslexic" panose="00000500000000000000" pitchFamily="50" charset="0"/>
            </a:endParaRPr>
          </a:p>
        </p:txBody>
      </p:sp>
      <p:sp>
        <p:nvSpPr>
          <p:cNvPr id="12" name="TextBox 11">
            <a:extLst>
              <a:ext uri="{FF2B5EF4-FFF2-40B4-BE49-F238E27FC236}">
                <a16:creationId xmlns:a16="http://schemas.microsoft.com/office/drawing/2014/main" id="{C7A2FD8F-7432-4B73-80C3-18EDF4A7B37E}"/>
              </a:ext>
            </a:extLst>
          </p:cNvPr>
          <p:cNvSpPr txBox="1"/>
          <p:nvPr/>
        </p:nvSpPr>
        <p:spPr>
          <a:xfrm>
            <a:off x="7784429" y="5051445"/>
            <a:ext cx="3476025" cy="918149"/>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nSpc>
                <a:spcPct val="120000"/>
              </a:lnSpc>
              <a:spcAft>
                <a:spcPts val="1000"/>
              </a:spcAft>
            </a:pPr>
            <a:r>
              <a:rPr lang="en-US" sz="2000" b="1" dirty="0">
                <a:latin typeface="OpenDyslexic" panose="00000500000000000000" pitchFamily="50" charset="0"/>
              </a:rPr>
              <a:t>Or</a:t>
            </a:r>
            <a:r>
              <a:rPr lang="en-US" sz="2000" b="1" i="0" dirty="0">
                <a:effectLst/>
                <a:latin typeface="OpenDyslexic" panose="00000500000000000000" pitchFamily="50" charset="0"/>
              </a:rPr>
              <a:t>al</a:t>
            </a:r>
          </a:p>
        </p:txBody>
      </p:sp>
      <p:pic>
        <p:nvPicPr>
          <p:cNvPr id="16" name="Picture 15" descr="A picture containing text&#10;&#10;Description automatically generated">
            <a:extLst>
              <a:ext uri="{FF2B5EF4-FFF2-40B4-BE49-F238E27FC236}">
                <a16:creationId xmlns:a16="http://schemas.microsoft.com/office/drawing/2014/main" id="{11C152EE-573D-4200-95C4-75FC0099044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654508" y="3341813"/>
            <a:ext cx="1121776" cy="1194091"/>
          </a:xfrm>
          <a:prstGeom prst="rect">
            <a:avLst/>
          </a:prstGeom>
        </p:spPr>
      </p:pic>
      <p:pic>
        <p:nvPicPr>
          <p:cNvPr id="18" name="Picture 17" descr="Graphical user interface, application&#10;&#10;Description automatically generated">
            <a:extLst>
              <a:ext uri="{FF2B5EF4-FFF2-40B4-BE49-F238E27FC236}">
                <a16:creationId xmlns:a16="http://schemas.microsoft.com/office/drawing/2014/main" id="{E15A52B5-5D95-4FE6-AB17-FA9CA84BADF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718879" y="1971735"/>
            <a:ext cx="1261411" cy="1080000"/>
          </a:xfrm>
          <a:prstGeom prst="rect">
            <a:avLst/>
          </a:prstGeom>
        </p:spPr>
      </p:pic>
      <p:pic>
        <p:nvPicPr>
          <p:cNvPr id="20" name="Picture 19" descr="A picture containing text&#10;&#10;Description automatically generated">
            <a:extLst>
              <a:ext uri="{FF2B5EF4-FFF2-40B4-BE49-F238E27FC236}">
                <a16:creationId xmlns:a16="http://schemas.microsoft.com/office/drawing/2014/main" id="{2DCF9418-A264-4371-8D17-3A4AB264CEC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616135" y="4627678"/>
            <a:ext cx="1407855" cy="1224000"/>
          </a:xfrm>
          <a:prstGeom prst="rect">
            <a:avLst/>
          </a:prstGeom>
        </p:spPr>
      </p:pic>
      <p:pic>
        <p:nvPicPr>
          <p:cNvPr id="5" name="Picture 4" descr="A picture containing text, dark&#10;&#10;Description automatically generated">
            <a:extLst>
              <a:ext uri="{FF2B5EF4-FFF2-40B4-BE49-F238E27FC236}">
                <a16:creationId xmlns:a16="http://schemas.microsoft.com/office/drawing/2014/main" id="{BF5EFEFB-94E5-7173-AEE6-50B17842EE4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271740" y="616861"/>
            <a:ext cx="1703607" cy="1187201"/>
          </a:xfrm>
          <a:prstGeom prst="rect">
            <a:avLst/>
          </a:prstGeom>
        </p:spPr>
      </p:pic>
      <p:pic>
        <p:nvPicPr>
          <p:cNvPr id="8" name="Picture 7" descr="A yellow smiley face&#10;&#10;Description automatically generated with low confidence">
            <a:extLst>
              <a:ext uri="{FF2B5EF4-FFF2-40B4-BE49-F238E27FC236}">
                <a16:creationId xmlns:a16="http://schemas.microsoft.com/office/drawing/2014/main" id="{7A4AEBB8-5C11-76C4-E08C-385486B81D2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30306" y="3695210"/>
            <a:ext cx="838415" cy="892506"/>
          </a:xfrm>
          <a:prstGeom prst="rect">
            <a:avLst/>
          </a:prstGeom>
        </p:spPr>
      </p:pic>
    </p:spTree>
    <p:extLst>
      <p:ext uri="{BB962C8B-B14F-4D97-AF65-F5344CB8AC3E}">
        <p14:creationId xmlns:p14="http://schemas.microsoft.com/office/powerpoint/2010/main" val="3469396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3000"/>
                            </p:stCondLst>
                            <p:childTnLst>
                              <p:par>
                                <p:cTn id="9" presetID="2" presetClass="entr" presetSubtype="2" fill="hold" nodeType="afterEffect">
                                  <p:stCondLst>
                                    <p:cond delay="50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1+#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par>
                          <p:cTn id="13" fill="hold">
                            <p:stCondLst>
                              <p:cond delay="4000"/>
                            </p:stCondLst>
                            <p:childTnLst>
                              <p:par>
                                <p:cTn id="14" presetID="10" presetClass="entr" presetSubtype="0" fill="hold" grpId="0" nodeType="afterEffect">
                                  <p:stCondLst>
                                    <p:cond delay="150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2000"/>
                                        <p:tgtEl>
                                          <p:spTgt spid="10"/>
                                        </p:tgtEl>
                                      </p:cBhvr>
                                    </p:animEffect>
                                  </p:childTnLst>
                                </p:cTn>
                              </p:par>
                            </p:childTnLst>
                          </p:cTn>
                        </p:par>
                        <p:par>
                          <p:cTn id="17" fill="hold">
                            <p:stCondLst>
                              <p:cond delay="7500"/>
                            </p:stCondLst>
                            <p:childTnLst>
                              <p:par>
                                <p:cTn id="18" presetID="2" presetClass="entr" presetSubtype="2" fill="hold" nodeType="afterEffect">
                                  <p:stCondLst>
                                    <p:cond delay="50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500" fill="hold"/>
                                        <p:tgtEl>
                                          <p:spTgt spid="18"/>
                                        </p:tgtEl>
                                        <p:attrNameLst>
                                          <p:attrName>ppt_x</p:attrName>
                                        </p:attrNameLst>
                                      </p:cBhvr>
                                      <p:tavLst>
                                        <p:tav tm="0">
                                          <p:val>
                                            <p:strVal val="1+#ppt_w/2"/>
                                          </p:val>
                                        </p:tav>
                                        <p:tav tm="100000">
                                          <p:val>
                                            <p:strVal val="#ppt_x"/>
                                          </p:val>
                                        </p:tav>
                                      </p:tavLst>
                                    </p:anim>
                                    <p:anim calcmode="lin" valueType="num">
                                      <p:cBhvr additive="base">
                                        <p:cTn id="21" dur="500" fill="hold"/>
                                        <p:tgtEl>
                                          <p:spTgt spid="18"/>
                                        </p:tgtEl>
                                        <p:attrNameLst>
                                          <p:attrName>ppt_y</p:attrName>
                                        </p:attrNameLst>
                                      </p:cBhvr>
                                      <p:tavLst>
                                        <p:tav tm="0">
                                          <p:val>
                                            <p:strVal val="#ppt_y"/>
                                          </p:val>
                                        </p:tav>
                                        <p:tav tm="100000">
                                          <p:val>
                                            <p:strVal val="#ppt_y"/>
                                          </p:val>
                                        </p:tav>
                                      </p:tavLst>
                                    </p:anim>
                                  </p:childTnLst>
                                </p:cTn>
                              </p:par>
                            </p:childTnLst>
                          </p:cTn>
                        </p:par>
                        <p:par>
                          <p:cTn id="22" fill="hold">
                            <p:stCondLst>
                              <p:cond delay="8500"/>
                            </p:stCondLst>
                            <p:childTnLst>
                              <p:par>
                                <p:cTn id="23" presetID="10" presetClass="entr" presetSubtype="0" fill="hold" grpId="0" nodeType="afterEffect">
                                  <p:stCondLst>
                                    <p:cond delay="150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par>
                          <p:cTn id="26" fill="hold">
                            <p:stCondLst>
                              <p:cond delay="10500"/>
                            </p:stCondLst>
                            <p:childTnLst>
                              <p:par>
                                <p:cTn id="27" presetID="2" presetClass="entr" presetSubtype="2" fill="hold" nodeType="afterEffect">
                                  <p:stCondLst>
                                    <p:cond delay="500"/>
                                  </p:stCondLst>
                                  <p:childTnLst>
                                    <p:set>
                                      <p:cBhvr>
                                        <p:cTn id="28" dur="1" fill="hold">
                                          <p:stCondLst>
                                            <p:cond delay="0"/>
                                          </p:stCondLst>
                                        </p:cTn>
                                        <p:tgtEl>
                                          <p:spTgt spid="16"/>
                                        </p:tgtEl>
                                        <p:attrNameLst>
                                          <p:attrName>style.visibility</p:attrName>
                                        </p:attrNameLst>
                                      </p:cBhvr>
                                      <p:to>
                                        <p:strVal val="visible"/>
                                      </p:to>
                                    </p:set>
                                    <p:anim calcmode="lin" valueType="num">
                                      <p:cBhvr additive="base">
                                        <p:cTn id="29" dur="500" fill="hold"/>
                                        <p:tgtEl>
                                          <p:spTgt spid="16"/>
                                        </p:tgtEl>
                                        <p:attrNameLst>
                                          <p:attrName>ppt_x</p:attrName>
                                        </p:attrNameLst>
                                      </p:cBhvr>
                                      <p:tavLst>
                                        <p:tav tm="0">
                                          <p:val>
                                            <p:strVal val="1+#ppt_w/2"/>
                                          </p:val>
                                        </p:tav>
                                        <p:tav tm="100000">
                                          <p:val>
                                            <p:strVal val="#ppt_x"/>
                                          </p:val>
                                        </p:tav>
                                      </p:tavLst>
                                    </p:anim>
                                    <p:anim calcmode="lin" valueType="num">
                                      <p:cBhvr additive="base">
                                        <p:cTn id="30" dur="500" fill="hold"/>
                                        <p:tgtEl>
                                          <p:spTgt spid="16"/>
                                        </p:tgtEl>
                                        <p:attrNameLst>
                                          <p:attrName>ppt_y</p:attrName>
                                        </p:attrNameLst>
                                      </p:cBhvr>
                                      <p:tavLst>
                                        <p:tav tm="0">
                                          <p:val>
                                            <p:strVal val="#ppt_y"/>
                                          </p:val>
                                        </p:tav>
                                        <p:tav tm="100000">
                                          <p:val>
                                            <p:strVal val="#ppt_y"/>
                                          </p:val>
                                        </p:tav>
                                      </p:tavLst>
                                    </p:anim>
                                  </p:childTnLst>
                                </p:cTn>
                              </p:par>
                            </p:childTnLst>
                          </p:cTn>
                        </p:par>
                        <p:par>
                          <p:cTn id="31" fill="hold">
                            <p:stCondLst>
                              <p:cond delay="11500"/>
                            </p:stCondLst>
                            <p:childTnLst>
                              <p:par>
                                <p:cTn id="32" presetID="10" presetClass="entr" presetSubtype="0" fill="hold" grpId="0" nodeType="afterEffect">
                                  <p:stCondLst>
                                    <p:cond delay="150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par>
                          <p:cTn id="35" fill="hold">
                            <p:stCondLst>
                              <p:cond delay="13500"/>
                            </p:stCondLst>
                            <p:childTnLst>
                              <p:par>
                                <p:cTn id="36" presetID="2" presetClass="entr" presetSubtype="2" fill="hold" nodeType="afterEffect">
                                  <p:stCondLst>
                                    <p:cond delay="500"/>
                                  </p:stCondLst>
                                  <p:childTnLst>
                                    <p:set>
                                      <p:cBhvr>
                                        <p:cTn id="37" dur="1" fill="hold">
                                          <p:stCondLst>
                                            <p:cond delay="0"/>
                                          </p:stCondLst>
                                        </p:cTn>
                                        <p:tgtEl>
                                          <p:spTgt spid="20"/>
                                        </p:tgtEl>
                                        <p:attrNameLst>
                                          <p:attrName>style.visibility</p:attrName>
                                        </p:attrNameLst>
                                      </p:cBhvr>
                                      <p:to>
                                        <p:strVal val="visible"/>
                                      </p:to>
                                    </p:set>
                                    <p:anim calcmode="lin" valueType="num">
                                      <p:cBhvr additive="base">
                                        <p:cTn id="38" dur="500" fill="hold"/>
                                        <p:tgtEl>
                                          <p:spTgt spid="20"/>
                                        </p:tgtEl>
                                        <p:attrNameLst>
                                          <p:attrName>ppt_x</p:attrName>
                                        </p:attrNameLst>
                                      </p:cBhvr>
                                      <p:tavLst>
                                        <p:tav tm="0">
                                          <p:val>
                                            <p:strVal val="1+#ppt_w/2"/>
                                          </p:val>
                                        </p:tav>
                                        <p:tav tm="100000">
                                          <p:val>
                                            <p:strVal val="#ppt_x"/>
                                          </p:val>
                                        </p:tav>
                                      </p:tavLst>
                                    </p:anim>
                                    <p:anim calcmode="lin" valueType="num">
                                      <p:cBhvr additive="base">
                                        <p:cTn id="39"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500"/>
                                        <p:tgtEl>
                                          <p:spTgt spid="7"/>
                                        </p:tgtEl>
                                      </p:cBhvr>
                                    </p:animEffect>
                                  </p:childTnLst>
                                </p:cTn>
                              </p:par>
                            </p:childTnLst>
                          </p:cTn>
                        </p:par>
                        <p:par>
                          <p:cTn id="45" fill="hold">
                            <p:stCondLst>
                              <p:cond delay="500"/>
                            </p:stCondLst>
                            <p:childTnLst>
                              <p:par>
                                <p:cTn id="46" presetID="10" presetClass="entr" presetSubtype="0" fill="hold" nodeType="afterEffect">
                                  <p:stCondLst>
                                    <p:cond delay="100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85000"/>
            <a:lumOff val="15000"/>
          </a:schemeClr>
        </a:solidFill>
        <a:effectLst/>
      </p:bgPr>
    </p:bg>
    <p:spTree>
      <p:nvGrpSpPr>
        <p:cNvPr id="1" name=""/>
        <p:cNvGrpSpPr/>
        <p:nvPr/>
      </p:nvGrpSpPr>
      <p:grpSpPr>
        <a:xfrm>
          <a:off x="0" y="0"/>
          <a:ext cx="0" cy="0"/>
          <a:chOff x="0" y="0"/>
          <a:chExt cx="0" cy="0"/>
        </a:xfrm>
      </p:grpSpPr>
      <p:pic>
        <p:nvPicPr>
          <p:cNvPr id="4" name="Picture 3" descr="A view from the Gray Friars (Greyfriars) Church Yard, July 1816&#10;The gravestones of Greyfriars Churchyard can be seen in the foreground and Edinburgh Castle rises in the distance.&#10;&#10;Description automatically generated">
            <a:extLst>
              <a:ext uri="{FF2B5EF4-FFF2-40B4-BE49-F238E27FC236}">
                <a16:creationId xmlns:a16="http://schemas.microsoft.com/office/drawing/2014/main" id="{2669E470-FF8C-485B-AAD0-00F76B677DF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2249"/>
          <a:stretch/>
        </p:blipFill>
        <p:spPr>
          <a:xfrm>
            <a:off x="0" y="977309"/>
            <a:ext cx="12466320" cy="6035040"/>
          </a:xfrm>
          <a:prstGeom prst="rect">
            <a:avLst/>
          </a:prstGeom>
        </p:spPr>
      </p:pic>
      <p:sp>
        <p:nvSpPr>
          <p:cNvPr id="3" name="TextBox 2">
            <a:extLst>
              <a:ext uri="{FF2B5EF4-FFF2-40B4-BE49-F238E27FC236}">
                <a16:creationId xmlns:a16="http://schemas.microsoft.com/office/drawing/2014/main" id="{714A0B7F-6EC0-4271-AFE3-04252357BA27}"/>
              </a:ext>
            </a:extLst>
          </p:cNvPr>
          <p:cNvSpPr txBox="1"/>
          <p:nvPr/>
        </p:nvSpPr>
        <p:spPr>
          <a:xfrm>
            <a:off x="1152244" y="286951"/>
            <a:ext cx="10872116" cy="563879"/>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spcAft>
                <a:spcPts val="1600"/>
              </a:spcAft>
            </a:pPr>
            <a:r>
              <a:rPr lang="en-US" dirty="0">
                <a:latin typeface="OpenDyslexic" panose="00000500000000000000" pitchFamily="50" charset="0"/>
                <a:cs typeface="Calibri"/>
              </a:rPr>
              <a:t>Look at this print of Greyfriars from 1816. What kind of source is this?</a:t>
            </a:r>
          </a:p>
        </p:txBody>
      </p:sp>
      <p:pic>
        <p:nvPicPr>
          <p:cNvPr id="1027" name="Picture 3" descr="See the source image">
            <a:extLst>
              <a:ext uri="{FF2B5EF4-FFF2-40B4-BE49-F238E27FC236}">
                <a16:creationId xmlns:a16="http://schemas.microsoft.com/office/drawing/2014/main" id="{B2619294-3399-4504-869B-9191DB83A018}"/>
              </a:ext>
            </a:extLst>
          </p:cNvPr>
          <p:cNvPicPr>
            <a:picLocks noChangeAspect="1" noChangeArrowheads="1"/>
          </p:cNvPicPr>
          <p:nvPr/>
        </p:nvPicPr>
        <p:blipFill>
          <a:blip r:embed="rId3" cstate="email">
            <a:extLst>
              <a:ext uri="{BEBA8EAE-BF5A-486C-A8C5-ECC9F3942E4B}">
                <a14:imgProps xmlns:a14="http://schemas.microsoft.com/office/drawing/2010/main">
                  <a14:imgLayer r:embed="rId4">
                    <a14:imgEffect>
                      <a14:backgroundRemoval t="7934" b="91882" l="10000" r="90000">
                        <a14:foregroundMark x1="20435" y1="85055" x2="23696" y2="91697"/>
                        <a14:foregroundMark x1="23696" y1="91697" x2="28478" y2="91882"/>
                        <a14:foregroundMark x1="28478" y1="91882" x2="32500" y2="89299"/>
                        <a14:foregroundMark x1="32500" y1="89299" x2="32609" y2="88930"/>
                        <a14:foregroundMark x1="55000" y1="9594" x2="59130" y2="7934"/>
                        <a14:foregroundMark x1="59130" y1="7934" x2="64457" y2="7934"/>
                        <a14:foregroundMark x1="64457" y1="7934" x2="67609" y2="9594"/>
                      </a14:backgroundRemoval>
                    </a14:imgEffect>
                  </a14:imgLayer>
                </a14:imgProps>
              </a:ext>
              <a:ext uri="{28A0092B-C50C-407E-A947-70E740481C1C}">
                <a14:useLocalDpi xmlns:a14="http://schemas.microsoft.com/office/drawing/2010/main"/>
              </a:ext>
            </a:extLst>
          </a:blip>
          <a:srcRect/>
          <a:stretch>
            <a:fillRect/>
          </a:stretch>
        </p:blipFill>
        <p:spPr bwMode="auto">
          <a:xfrm>
            <a:off x="293370" y="165030"/>
            <a:ext cx="974152" cy="57390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7E5A9180-F97B-4C11-BBF3-C55065EE9764}"/>
              </a:ext>
            </a:extLst>
          </p:cNvPr>
          <p:cNvSpPr txBox="1"/>
          <p:nvPr/>
        </p:nvSpPr>
        <p:spPr>
          <a:xfrm>
            <a:off x="8016240" y="1150828"/>
            <a:ext cx="3495956" cy="563879"/>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spcAft>
                <a:spcPts val="1600"/>
              </a:spcAft>
            </a:pPr>
            <a:r>
              <a:rPr lang="en-US" dirty="0">
                <a:latin typeface="OpenDyslexic" panose="00000500000000000000" pitchFamily="50" charset="0"/>
                <a:cs typeface="Calibri"/>
              </a:rPr>
              <a:t>It’s a </a:t>
            </a:r>
            <a:r>
              <a:rPr lang="en-US" b="1" dirty="0">
                <a:solidFill>
                  <a:schemeClr val="accent6"/>
                </a:solidFill>
                <a:latin typeface="OpenDyslexic" panose="00000500000000000000" pitchFamily="50" charset="0"/>
                <a:cs typeface="Calibri"/>
              </a:rPr>
              <a:t>visual source</a:t>
            </a:r>
            <a:endParaRPr lang="en-US" dirty="0">
              <a:latin typeface="OpenDyslexic" panose="00000500000000000000" pitchFamily="50" charset="0"/>
              <a:cs typeface="Calibri"/>
            </a:endParaRPr>
          </a:p>
        </p:txBody>
      </p:sp>
      <p:pic>
        <p:nvPicPr>
          <p:cNvPr id="7" name="Picture 6" descr="Graphical user interface, application&#10;&#10;Description automatically generated">
            <a:extLst>
              <a:ext uri="{FF2B5EF4-FFF2-40B4-BE49-F238E27FC236}">
                <a16:creationId xmlns:a16="http://schemas.microsoft.com/office/drawing/2014/main" id="{5D8E6039-E3F7-42A6-A2EF-FBE5520E73F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881490" y="738933"/>
            <a:ext cx="1261411" cy="1080000"/>
          </a:xfrm>
          <a:prstGeom prst="rect">
            <a:avLst/>
          </a:prstGeom>
        </p:spPr>
      </p:pic>
    </p:spTree>
    <p:extLst>
      <p:ext uri="{BB962C8B-B14F-4D97-AF65-F5344CB8AC3E}">
        <p14:creationId xmlns:p14="http://schemas.microsoft.com/office/powerpoint/2010/main" val="843586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85000"/>
            <a:lumOff val="15000"/>
          </a:schemeClr>
        </a:solidFill>
        <a:effectLst/>
      </p:bgPr>
    </p:bg>
    <p:spTree>
      <p:nvGrpSpPr>
        <p:cNvPr id="1" name=""/>
        <p:cNvGrpSpPr/>
        <p:nvPr/>
      </p:nvGrpSpPr>
      <p:grpSpPr>
        <a:xfrm>
          <a:off x="0" y="0"/>
          <a:ext cx="0" cy="0"/>
          <a:chOff x="0" y="0"/>
          <a:chExt cx="0" cy="0"/>
        </a:xfrm>
      </p:grpSpPr>
      <p:pic>
        <p:nvPicPr>
          <p:cNvPr id="4" name="Picture 3" descr="A view from the Gray Friars (Greyfriars) Church Yard, July 1816&#10;The gravestones of Greyfriars Churchyard can be seen in the foreground and Edinburgh Castle rises in the distance.&#10;&#10;Description automatically generated">
            <a:extLst>
              <a:ext uri="{FF2B5EF4-FFF2-40B4-BE49-F238E27FC236}">
                <a16:creationId xmlns:a16="http://schemas.microsoft.com/office/drawing/2014/main" id="{2669E470-FF8C-485B-AAD0-00F76B677DF3}"/>
              </a:ext>
            </a:extLst>
          </p:cNvPr>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7391400" y="165460"/>
            <a:ext cx="4617720" cy="6527080"/>
          </a:xfrm>
          <a:prstGeom prst="rect">
            <a:avLst/>
          </a:prstGeom>
        </p:spPr>
      </p:pic>
      <p:sp>
        <p:nvSpPr>
          <p:cNvPr id="3" name="TextBox 2">
            <a:extLst>
              <a:ext uri="{FF2B5EF4-FFF2-40B4-BE49-F238E27FC236}">
                <a16:creationId xmlns:a16="http://schemas.microsoft.com/office/drawing/2014/main" id="{714A0B7F-6EC0-4271-AFE3-04252357BA27}"/>
              </a:ext>
            </a:extLst>
          </p:cNvPr>
          <p:cNvSpPr txBox="1"/>
          <p:nvPr/>
        </p:nvSpPr>
        <p:spPr>
          <a:xfrm>
            <a:off x="1740020" y="610533"/>
            <a:ext cx="5003680" cy="1278165"/>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spcAft>
                <a:spcPts val="1600"/>
              </a:spcAft>
            </a:pPr>
            <a:r>
              <a:rPr lang="en-US" b="1" dirty="0">
                <a:latin typeface="OpenDyslexic" panose="00000500000000000000" pitchFamily="50" charset="0"/>
                <a:cs typeface="Calibri"/>
              </a:rPr>
              <a:t>Take a closer look</a:t>
            </a:r>
          </a:p>
          <a:p>
            <a:pPr>
              <a:lnSpc>
                <a:spcPct val="120000"/>
              </a:lnSpc>
              <a:spcAft>
                <a:spcPts val="1600"/>
              </a:spcAft>
            </a:pPr>
            <a:r>
              <a:rPr lang="en-US" sz="1600" dirty="0">
                <a:latin typeface="OpenDyslexic" panose="00000500000000000000" pitchFamily="50" charset="0"/>
                <a:cs typeface="Calibri"/>
              </a:rPr>
              <a:t>What can you see above ground in this picture of the kirkyard?</a:t>
            </a:r>
          </a:p>
        </p:txBody>
      </p:sp>
      <p:pic>
        <p:nvPicPr>
          <p:cNvPr id="1027" name="Picture 3" descr="See the source image">
            <a:extLst>
              <a:ext uri="{FF2B5EF4-FFF2-40B4-BE49-F238E27FC236}">
                <a16:creationId xmlns:a16="http://schemas.microsoft.com/office/drawing/2014/main" id="{B2619294-3399-4504-869B-9191DB83A018}"/>
              </a:ext>
            </a:extLst>
          </p:cNvPr>
          <p:cNvPicPr>
            <a:picLocks noChangeAspect="1" noChangeArrowheads="1"/>
          </p:cNvPicPr>
          <p:nvPr/>
        </p:nvPicPr>
        <p:blipFill>
          <a:blip r:embed="rId3" cstate="email">
            <a:extLst>
              <a:ext uri="{BEBA8EAE-BF5A-486C-A8C5-ECC9F3942E4B}">
                <a14:imgProps xmlns:a14="http://schemas.microsoft.com/office/drawing/2010/main">
                  <a14:imgLayer r:embed="rId4">
                    <a14:imgEffect>
                      <a14:backgroundRemoval t="7934" b="91882" l="10000" r="90000">
                        <a14:foregroundMark x1="20435" y1="85055" x2="23696" y2="91697"/>
                        <a14:foregroundMark x1="23696" y1="91697" x2="28478" y2="91882"/>
                        <a14:foregroundMark x1="28478" y1="91882" x2="32500" y2="89299"/>
                        <a14:foregroundMark x1="32500" y1="89299" x2="32609" y2="88930"/>
                        <a14:foregroundMark x1="55000" y1="9594" x2="59130" y2="7934"/>
                        <a14:foregroundMark x1="59130" y1="7934" x2="64457" y2="7934"/>
                        <a14:foregroundMark x1="64457" y1="7934" x2="67609" y2="9594"/>
                      </a14:backgroundRemoval>
                    </a14:imgEffect>
                  </a14:imgLayer>
                </a14:imgProps>
              </a:ext>
              <a:ext uri="{28A0092B-C50C-407E-A947-70E740481C1C}">
                <a14:useLocalDpi xmlns:a14="http://schemas.microsoft.com/office/drawing/2010/main"/>
              </a:ext>
            </a:extLst>
          </a:blip>
          <a:srcRect/>
          <a:stretch>
            <a:fillRect/>
          </a:stretch>
        </p:blipFill>
        <p:spPr bwMode="auto">
          <a:xfrm>
            <a:off x="575785" y="572581"/>
            <a:ext cx="1434262" cy="844968"/>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See the source image">
            <a:extLst>
              <a:ext uri="{FF2B5EF4-FFF2-40B4-BE49-F238E27FC236}">
                <a16:creationId xmlns:a16="http://schemas.microsoft.com/office/drawing/2014/main" id="{AF5159DB-CFD6-4D93-A7D0-6FD9B3029514}"/>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619240" y="5246370"/>
            <a:ext cx="1767840" cy="176784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See the source image">
            <a:extLst>
              <a:ext uri="{FF2B5EF4-FFF2-40B4-BE49-F238E27FC236}">
                <a16:creationId xmlns:a16="http://schemas.microsoft.com/office/drawing/2014/main" id="{7685A5D4-FA89-4EB2-99CC-5A2B0318504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499584" y="3226160"/>
            <a:ext cx="1478280" cy="147828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See the source image">
            <a:extLst>
              <a:ext uri="{FF2B5EF4-FFF2-40B4-BE49-F238E27FC236}">
                <a16:creationId xmlns:a16="http://schemas.microsoft.com/office/drawing/2014/main" id="{28AA025A-39A8-4381-912E-C47EAB801F0F}"/>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9884782" y="4082618"/>
            <a:ext cx="1478280" cy="147828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See the source image">
            <a:extLst>
              <a:ext uri="{FF2B5EF4-FFF2-40B4-BE49-F238E27FC236}">
                <a16:creationId xmlns:a16="http://schemas.microsoft.com/office/drawing/2014/main" id="{D1A073F4-206E-4D24-8E00-735A48832E9C}"/>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652260" y="4291963"/>
            <a:ext cx="1478280" cy="147828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7B00736B-12AC-4483-9976-4D4ED711D223}"/>
              </a:ext>
            </a:extLst>
          </p:cNvPr>
          <p:cNvSpPr txBox="1"/>
          <p:nvPr/>
        </p:nvSpPr>
        <p:spPr>
          <a:xfrm>
            <a:off x="1639319" y="3678348"/>
            <a:ext cx="4355980" cy="573903"/>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342900" indent="-342900">
              <a:spcAft>
                <a:spcPts val="1600"/>
              </a:spcAft>
              <a:buFont typeface="Wingdings" panose="05000000000000000000" pitchFamily="2" charset="2"/>
              <a:buChar char="ü"/>
            </a:pPr>
            <a:r>
              <a:rPr lang="en-US" dirty="0">
                <a:latin typeface="OpenDyslexic" panose="00000500000000000000" pitchFamily="50" charset="0"/>
                <a:cs typeface="Calibri"/>
              </a:rPr>
              <a:t>Large monuments</a:t>
            </a:r>
          </a:p>
        </p:txBody>
      </p:sp>
      <p:sp>
        <p:nvSpPr>
          <p:cNvPr id="13" name="TextBox 12">
            <a:extLst>
              <a:ext uri="{FF2B5EF4-FFF2-40B4-BE49-F238E27FC236}">
                <a16:creationId xmlns:a16="http://schemas.microsoft.com/office/drawing/2014/main" id="{16D82935-0DB1-4B8F-ABA1-DFCF2D7A9492}"/>
              </a:ext>
            </a:extLst>
          </p:cNvPr>
          <p:cNvSpPr txBox="1"/>
          <p:nvPr/>
        </p:nvSpPr>
        <p:spPr>
          <a:xfrm>
            <a:off x="1650222" y="4357445"/>
            <a:ext cx="4355980" cy="573903"/>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342900" indent="-342900">
              <a:spcAft>
                <a:spcPts val="1600"/>
              </a:spcAft>
              <a:buFont typeface="Wingdings" panose="05000000000000000000" pitchFamily="2" charset="2"/>
              <a:buChar char="ü"/>
            </a:pPr>
            <a:r>
              <a:rPr lang="en-US" dirty="0">
                <a:latin typeface="OpenDyslexic" panose="00000500000000000000" pitchFamily="50" charset="0"/>
                <a:cs typeface="Calibri"/>
              </a:rPr>
              <a:t>Headstones</a:t>
            </a:r>
          </a:p>
        </p:txBody>
      </p:sp>
      <p:sp>
        <p:nvSpPr>
          <p:cNvPr id="14" name="TextBox 13">
            <a:extLst>
              <a:ext uri="{FF2B5EF4-FFF2-40B4-BE49-F238E27FC236}">
                <a16:creationId xmlns:a16="http://schemas.microsoft.com/office/drawing/2014/main" id="{CC2BD67D-436A-40EF-9CF8-5F1B70BDB518}"/>
              </a:ext>
            </a:extLst>
          </p:cNvPr>
          <p:cNvSpPr txBox="1"/>
          <p:nvPr/>
        </p:nvSpPr>
        <p:spPr>
          <a:xfrm>
            <a:off x="1650222" y="5034481"/>
            <a:ext cx="4355980" cy="573903"/>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342900" indent="-342900">
              <a:spcAft>
                <a:spcPts val="1600"/>
              </a:spcAft>
              <a:buFont typeface="Wingdings" panose="05000000000000000000" pitchFamily="2" charset="2"/>
              <a:buChar char="ü"/>
            </a:pPr>
            <a:r>
              <a:rPr lang="en-US" dirty="0">
                <a:latin typeface="OpenDyslexic" panose="00000500000000000000" pitchFamily="50" charset="0"/>
                <a:cs typeface="Calibri"/>
              </a:rPr>
              <a:t>Table tombs</a:t>
            </a:r>
          </a:p>
        </p:txBody>
      </p:sp>
      <p:sp>
        <p:nvSpPr>
          <p:cNvPr id="15" name="TextBox 14">
            <a:extLst>
              <a:ext uri="{FF2B5EF4-FFF2-40B4-BE49-F238E27FC236}">
                <a16:creationId xmlns:a16="http://schemas.microsoft.com/office/drawing/2014/main" id="{0BFB30EB-4F96-45A0-A155-9A1498BC4033}"/>
              </a:ext>
            </a:extLst>
          </p:cNvPr>
          <p:cNvSpPr txBox="1"/>
          <p:nvPr/>
        </p:nvSpPr>
        <p:spPr>
          <a:xfrm>
            <a:off x="1639319" y="5711517"/>
            <a:ext cx="4355980" cy="573903"/>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342900" indent="-342900">
              <a:spcAft>
                <a:spcPts val="1600"/>
              </a:spcAft>
              <a:buFont typeface="Wingdings" panose="05000000000000000000" pitchFamily="2" charset="2"/>
              <a:buChar char="ü"/>
            </a:pPr>
            <a:r>
              <a:rPr lang="en-US" dirty="0">
                <a:latin typeface="OpenDyslexic" panose="00000500000000000000" pitchFamily="50" charset="0"/>
                <a:cs typeface="Calibri"/>
              </a:rPr>
              <a:t>Body mounds</a:t>
            </a:r>
          </a:p>
        </p:txBody>
      </p:sp>
      <p:sp>
        <p:nvSpPr>
          <p:cNvPr id="2" name="TextBox 1">
            <a:extLst>
              <a:ext uri="{FF2B5EF4-FFF2-40B4-BE49-F238E27FC236}">
                <a16:creationId xmlns:a16="http://schemas.microsoft.com/office/drawing/2014/main" id="{D86E0A36-E807-1993-0FEA-354AFF65961D}"/>
              </a:ext>
            </a:extLst>
          </p:cNvPr>
          <p:cNvSpPr txBox="1"/>
          <p:nvPr/>
        </p:nvSpPr>
        <p:spPr>
          <a:xfrm>
            <a:off x="1740020" y="1991831"/>
            <a:ext cx="4879220" cy="1633920"/>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120000"/>
              </a:lnSpc>
              <a:spcAft>
                <a:spcPts val="1600"/>
              </a:spcAft>
            </a:pPr>
            <a:r>
              <a:rPr lang="en-US" sz="1600" dirty="0">
                <a:latin typeface="OpenDyslexic" panose="00000500000000000000" pitchFamily="50" charset="0"/>
                <a:cs typeface="Calibri"/>
              </a:rPr>
              <a:t>There are different types of burials for different types of people.</a:t>
            </a:r>
          </a:p>
          <a:p>
            <a:pPr>
              <a:lnSpc>
                <a:spcPct val="120000"/>
              </a:lnSpc>
              <a:spcAft>
                <a:spcPts val="1600"/>
              </a:spcAft>
            </a:pPr>
            <a:r>
              <a:rPr lang="en-US" sz="1600" dirty="0">
                <a:latin typeface="OpenDyslexic" panose="00000500000000000000" pitchFamily="50" charset="0"/>
                <a:cs typeface="Calibri"/>
              </a:rPr>
              <a:t>How many different types of burial can you see?</a:t>
            </a:r>
          </a:p>
        </p:txBody>
      </p:sp>
    </p:spTree>
    <p:extLst>
      <p:ext uri="{BB962C8B-B14F-4D97-AF65-F5344CB8AC3E}">
        <p14:creationId xmlns:p14="http://schemas.microsoft.com/office/powerpoint/2010/main" val="164054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wd">
                                    <p:tmAbs val="300"/>
                                  </p:iterate>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4100"/>
                                        </p:tgtEl>
                                        <p:attrNameLst>
                                          <p:attrName>style.visibility</p:attrName>
                                        </p:attrNameLst>
                                      </p:cBhvr>
                                      <p:to>
                                        <p:strVal val="visible"/>
                                      </p:to>
                                    </p:set>
                                    <p:anim calcmode="lin" valueType="num">
                                      <p:cBhvr additive="base">
                                        <p:cTn id="16" dur="500" fill="hold"/>
                                        <p:tgtEl>
                                          <p:spTgt spid="4100"/>
                                        </p:tgtEl>
                                        <p:attrNameLst>
                                          <p:attrName>ppt_x</p:attrName>
                                        </p:attrNameLst>
                                      </p:cBhvr>
                                      <p:tavLst>
                                        <p:tav tm="0">
                                          <p:val>
                                            <p:strVal val="0-#ppt_w/2"/>
                                          </p:val>
                                        </p:tav>
                                        <p:tav tm="100000">
                                          <p:val>
                                            <p:strVal val="#ppt_x"/>
                                          </p:val>
                                        </p:tav>
                                      </p:tavLst>
                                    </p:anim>
                                    <p:anim calcmode="lin" valueType="num">
                                      <p:cBhvr additive="base">
                                        <p:cTn id="17" dur="500" fill="hold"/>
                                        <p:tgtEl>
                                          <p:spTgt spid="410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0-#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additive="base">
                                        <p:cTn id="38" dur="500" fill="hold"/>
                                        <p:tgtEl>
                                          <p:spTgt spid="11"/>
                                        </p:tgtEl>
                                        <p:attrNameLst>
                                          <p:attrName>ppt_x</p:attrName>
                                        </p:attrNameLst>
                                      </p:cBhvr>
                                      <p:tavLst>
                                        <p:tav tm="0">
                                          <p:val>
                                            <p:strVal val="0-#ppt_w/2"/>
                                          </p:val>
                                        </p:tav>
                                        <p:tav tm="100000">
                                          <p:val>
                                            <p:strVal val="#ppt_x"/>
                                          </p:val>
                                        </p:tav>
                                      </p:tavLst>
                                    </p:anim>
                                    <p:anim calcmode="lin" valueType="num">
                                      <p:cBhvr additive="base">
                                        <p:cTn id="39"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4098"/>
                                        </p:tgtEl>
                                        <p:attrNameLst>
                                          <p:attrName>style.visibility</p:attrName>
                                        </p:attrNameLst>
                                      </p:cBhvr>
                                      <p:to>
                                        <p:strVal val="visible"/>
                                      </p:to>
                                    </p:set>
                                    <p:anim calcmode="lin" valueType="num">
                                      <p:cBhvr additive="base">
                                        <p:cTn id="49" dur="500" fill="hold"/>
                                        <p:tgtEl>
                                          <p:spTgt spid="4098"/>
                                        </p:tgtEl>
                                        <p:attrNameLst>
                                          <p:attrName>ppt_x</p:attrName>
                                        </p:attrNameLst>
                                      </p:cBhvr>
                                      <p:tavLst>
                                        <p:tav tm="0">
                                          <p:val>
                                            <p:strVal val="0-#ppt_w/2"/>
                                          </p:val>
                                        </p:tav>
                                        <p:tav tm="100000">
                                          <p:val>
                                            <p:strVal val="#ppt_x"/>
                                          </p:val>
                                        </p:tav>
                                      </p:tavLst>
                                    </p:anim>
                                    <p:anim calcmode="lin" valueType="num">
                                      <p:cBhvr additive="base">
                                        <p:cTn id="50" dur="500" fill="hold"/>
                                        <p:tgtEl>
                                          <p:spTgt spid="409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85000"/>
            <a:lumOff val="15000"/>
          </a:schemeClr>
        </a:solidFill>
        <a:effectLst/>
      </p:bgPr>
    </p:bg>
    <p:spTree>
      <p:nvGrpSpPr>
        <p:cNvPr id="1" name=""/>
        <p:cNvGrpSpPr/>
        <p:nvPr/>
      </p:nvGrpSpPr>
      <p:grpSpPr>
        <a:xfrm>
          <a:off x="0" y="0"/>
          <a:ext cx="0" cy="0"/>
          <a:chOff x="0" y="0"/>
          <a:chExt cx="0" cy="0"/>
        </a:xfrm>
      </p:grpSpPr>
      <p:pic>
        <p:nvPicPr>
          <p:cNvPr id="23" name="Picture 22" descr="A view from the Gray Friars (Greyfriars) Church Yard, July 1816&#10;The gravestones of Greyfriars Churchyard can be seen in the foreground and Edinburgh Castle rises in the distance.&#10;&#10;Description automatically generated">
            <a:extLst>
              <a:ext uri="{FF2B5EF4-FFF2-40B4-BE49-F238E27FC236}">
                <a16:creationId xmlns:a16="http://schemas.microsoft.com/office/drawing/2014/main" id="{DC7F96A7-3075-14E2-593D-F47DEE92DBFF}"/>
              </a:ext>
            </a:extLst>
          </p:cNvPr>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7599557" y="165460"/>
            <a:ext cx="4409561" cy="6527080"/>
          </a:xfrm>
          <a:prstGeom prst="rect">
            <a:avLst/>
          </a:prstGeom>
        </p:spPr>
      </p:pic>
      <p:sp>
        <p:nvSpPr>
          <p:cNvPr id="3" name="TextBox 2">
            <a:extLst>
              <a:ext uri="{FF2B5EF4-FFF2-40B4-BE49-F238E27FC236}">
                <a16:creationId xmlns:a16="http://schemas.microsoft.com/office/drawing/2014/main" id="{714A0B7F-6EC0-4271-AFE3-04252357BA27}"/>
              </a:ext>
            </a:extLst>
          </p:cNvPr>
          <p:cNvSpPr txBox="1"/>
          <p:nvPr/>
        </p:nvSpPr>
        <p:spPr>
          <a:xfrm>
            <a:off x="607076" y="560856"/>
            <a:ext cx="6936377" cy="2086250"/>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140000"/>
              </a:lnSpc>
              <a:spcAft>
                <a:spcPts val="1800"/>
              </a:spcAft>
            </a:pPr>
            <a:r>
              <a:rPr lang="en-US" sz="1600" dirty="0">
                <a:latin typeface="OpenDyslexic" panose="00000500000000000000" pitchFamily="50" charset="0"/>
                <a:cs typeface="Calibri"/>
              </a:rPr>
              <a:t>Why are there different types of burial and gravestone? </a:t>
            </a:r>
          </a:p>
          <a:p>
            <a:pPr>
              <a:lnSpc>
                <a:spcPct val="140000"/>
              </a:lnSpc>
              <a:spcAft>
                <a:spcPts val="2400"/>
              </a:spcAft>
            </a:pPr>
            <a:r>
              <a:rPr lang="en-US" sz="1600" dirty="0">
                <a:latin typeface="OpenDyslexic" panose="00000500000000000000" pitchFamily="50" charset="0"/>
                <a:cs typeface="Calibri"/>
              </a:rPr>
              <a:t>Lots of different people are buried in Greyfriars Kirkyard.</a:t>
            </a:r>
          </a:p>
        </p:txBody>
      </p:sp>
      <p:sp>
        <p:nvSpPr>
          <p:cNvPr id="12" name="TextBox 11">
            <a:extLst>
              <a:ext uri="{FF2B5EF4-FFF2-40B4-BE49-F238E27FC236}">
                <a16:creationId xmlns:a16="http://schemas.microsoft.com/office/drawing/2014/main" id="{7B00736B-12AC-4483-9976-4D4ED711D223}"/>
              </a:ext>
            </a:extLst>
          </p:cNvPr>
          <p:cNvSpPr txBox="1"/>
          <p:nvPr/>
        </p:nvSpPr>
        <p:spPr>
          <a:xfrm>
            <a:off x="2970863" y="3157609"/>
            <a:ext cx="1189967" cy="573903"/>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ctr">
              <a:spcAft>
                <a:spcPts val="1600"/>
              </a:spcAft>
            </a:pPr>
            <a:r>
              <a:rPr lang="en-US" dirty="0">
                <a:solidFill>
                  <a:schemeClr val="accent6">
                    <a:lumMod val="75000"/>
                  </a:schemeClr>
                </a:solidFill>
                <a:latin typeface="OpenDyslexic" panose="00000500000000000000" pitchFamily="50" charset="0"/>
                <a:cs typeface="Calibri"/>
              </a:rPr>
              <a:t>weaver</a:t>
            </a:r>
          </a:p>
        </p:txBody>
      </p:sp>
      <p:sp>
        <p:nvSpPr>
          <p:cNvPr id="13" name="TextBox 12">
            <a:extLst>
              <a:ext uri="{FF2B5EF4-FFF2-40B4-BE49-F238E27FC236}">
                <a16:creationId xmlns:a16="http://schemas.microsoft.com/office/drawing/2014/main" id="{16D82935-0DB1-4B8F-ABA1-DFCF2D7A9492}"/>
              </a:ext>
            </a:extLst>
          </p:cNvPr>
          <p:cNvSpPr txBox="1"/>
          <p:nvPr/>
        </p:nvSpPr>
        <p:spPr>
          <a:xfrm>
            <a:off x="983939" y="3889194"/>
            <a:ext cx="1452857" cy="573903"/>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ctr">
              <a:spcAft>
                <a:spcPts val="1600"/>
              </a:spcAft>
            </a:pPr>
            <a:r>
              <a:rPr lang="en-US" dirty="0">
                <a:solidFill>
                  <a:schemeClr val="accent6">
                    <a:lumMod val="75000"/>
                  </a:schemeClr>
                </a:solidFill>
                <a:latin typeface="OpenDyslexic" panose="00000500000000000000" pitchFamily="50" charset="0"/>
                <a:cs typeface="Calibri"/>
              </a:rPr>
              <a:t>surgeon</a:t>
            </a:r>
          </a:p>
        </p:txBody>
      </p:sp>
      <p:sp>
        <p:nvSpPr>
          <p:cNvPr id="14" name="TextBox 13">
            <a:extLst>
              <a:ext uri="{FF2B5EF4-FFF2-40B4-BE49-F238E27FC236}">
                <a16:creationId xmlns:a16="http://schemas.microsoft.com/office/drawing/2014/main" id="{CC2BD67D-436A-40EF-9CF8-5F1B70BDB518}"/>
              </a:ext>
            </a:extLst>
          </p:cNvPr>
          <p:cNvSpPr txBox="1"/>
          <p:nvPr/>
        </p:nvSpPr>
        <p:spPr>
          <a:xfrm>
            <a:off x="1263048" y="4880502"/>
            <a:ext cx="2185708" cy="573903"/>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ctr">
              <a:spcAft>
                <a:spcPts val="1600"/>
              </a:spcAft>
            </a:pPr>
            <a:r>
              <a:rPr lang="en-US" dirty="0">
                <a:solidFill>
                  <a:schemeClr val="accent6">
                    <a:lumMod val="75000"/>
                  </a:schemeClr>
                </a:solidFill>
                <a:latin typeface="OpenDyslexic" panose="00000500000000000000" pitchFamily="50" charset="0"/>
                <a:cs typeface="Calibri"/>
              </a:rPr>
              <a:t>stone mason</a:t>
            </a:r>
          </a:p>
        </p:txBody>
      </p:sp>
      <p:sp>
        <p:nvSpPr>
          <p:cNvPr id="24" name="TextBox 23">
            <a:extLst>
              <a:ext uri="{FF2B5EF4-FFF2-40B4-BE49-F238E27FC236}">
                <a16:creationId xmlns:a16="http://schemas.microsoft.com/office/drawing/2014/main" id="{B017C59D-BD71-6A9F-8C18-FE5F7C5CA702}"/>
              </a:ext>
            </a:extLst>
          </p:cNvPr>
          <p:cNvSpPr txBox="1"/>
          <p:nvPr/>
        </p:nvSpPr>
        <p:spPr>
          <a:xfrm>
            <a:off x="4691156" y="2894610"/>
            <a:ext cx="1183641" cy="573903"/>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ctr">
              <a:spcAft>
                <a:spcPts val="1600"/>
              </a:spcAft>
            </a:pPr>
            <a:r>
              <a:rPr lang="en-US" dirty="0">
                <a:solidFill>
                  <a:schemeClr val="accent6">
                    <a:lumMod val="75000"/>
                  </a:schemeClr>
                </a:solidFill>
                <a:latin typeface="OpenDyslexic" panose="00000500000000000000" pitchFamily="50" charset="0"/>
                <a:cs typeface="Calibri"/>
              </a:rPr>
              <a:t>lawyer</a:t>
            </a:r>
          </a:p>
        </p:txBody>
      </p:sp>
      <p:sp>
        <p:nvSpPr>
          <p:cNvPr id="4" name="TextBox 3">
            <a:extLst>
              <a:ext uri="{FF2B5EF4-FFF2-40B4-BE49-F238E27FC236}">
                <a16:creationId xmlns:a16="http://schemas.microsoft.com/office/drawing/2014/main" id="{6A0574CE-9876-0966-F3AC-E2C50C4BDF79}"/>
              </a:ext>
            </a:extLst>
          </p:cNvPr>
          <p:cNvSpPr txBox="1"/>
          <p:nvPr/>
        </p:nvSpPr>
        <p:spPr>
          <a:xfrm>
            <a:off x="975599" y="2867244"/>
            <a:ext cx="2185708" cy="573903"/>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ctr">
              <a:spcAft>
                <a:spcPts val="1600"/>
              </a:spcAft>
            </a:pPr>
            <a:r>
              <a:rPr lang="en-US" dirty="0">
                <a:solidFill>
                  <a:schemeClr val="accent6">
                    <a:lumMod val="75000"/>
                  </a:schemeClr>
                </a:solidFill>
                <a:latin typeface="OpenDyslexic" panose="00000500000000000000" pitchFamily="50" charset="0"/>
                <a:cs typeface="Calibri"/>
              </a:rPr>
              <a:t>merchant</a:t>
            </a:r>
          </a:p>
        </p:txBody>
      </p:sp>
      <p:sp>
        <p:nvSpPr>
          <p:cNvPr id="5" name="TextBox 4">
            <a:extLst>
              <a:ext uri="{FF2B5EF4-FFF2-40B4-BE49-F238E27FC236}">
                <a16:creationId xmlns:a16="http://schemas.microsoft.com/office/drawing/2014/main" id="{AA35672F-2364-74BD-A8ED-5C3B6A9EFAB4}"/>
              </a:ext>
            </a:extLst>
          </p:cNvPr>
          <p:cNvSpPr txBox="1"/>
          <p:nvPr/>
        </p:nvSpPr>
        <p:spPr>
          <a:xfrm>
            <a:off x="2766192" y="4046334"/>
            <a:ext cx="2185708" cy="573903"/>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ctr">
              <a:spcAft>
                <a:spcPts val="1600"/>
              </a:spcAft>
            </a:pPr>
            <a:r>
              <a:rPr lang="en-US" dirty="0">
                <a:solidFill>
                  <a:schemeClr val="accent6">
                    <a:lumMod val="75000"/>
                  </a:schemeClr>
                </a:solidFill>
                <a:latin typeface="OpenDyslexic" panose="00000500000000000000" pitchFamily="50" charset="0"/>
                <a:cs typeface="Calibri"/>
              </a:rPr>
              <a:t>candle maker</a:t>
            </a:r>
          </a:p>
        </p:txBody>
      </p:sp>
      <p:sp>
        <p:nvSpPr>
          <p:cNvPr id="6" name="TextBox 5">
            <a:extLst>
              <a:ext uri="{FF2B5EF4-FFF2-40B4-BE49-F238E27FC236}">
                <a16:creationId xmlns:a16="http://schemas.microsoft.com/office/drawing/2014/main" id="{AAAFC4BD-77C6-7D09-D78F-B54D6B8BA64D}"/>
              </a:ext>
            </a:extLst>
          </p:cNvPr>
          <p:cNvSpPr txBox="1"/>
          <p:nvPr/>
        </p:nvSpPr>
        <p:spPr>
          <a:xfrm>
            <a:off x="4075265" y="4792164"/>
            <a:ext cx="2185708" cy="573903"/>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ctr">
              <a:spcAft>
                <a:spcPts val="1600"/>
              </a:spcAft>
            </a:pPr>
            <a:r>
              <a:rPr lang="en-US" dirty="0">
                <a:solidFill>
                  <a:schemeClr val="accent6">
                    <a:lumMod val="75000"/>
                  </a:schemeClr>
                </a:solidFill>
                <a:latin typeface="OpenDyslexic" panose="00000500000000000000" pitchFamily="50" charset="0"/>
                <a:cs typeface="Calibri"/>
              </a:rPr>
              <a:t>architect</a:t>
            </a:r>
          </a:p>
        </p:txBody>
      </p:sp>
      <p:sp>
        <p:nvSpPr>
          <p:cNvPr id="7" name="TextBox 6">
            <a:extLst>
              <a:ext uri="{FF2B5EF4-FFF2-40B4-BE49-F238E27FC236}">
                <a16:creationId xmlns:a16="http://schemas.microsoft.com/office/drawing/2014/main" id="{613ECE90-5871-9124-5EA7-F8891C089C6E}"/>
              </a:ext>
            </a:extLst>
          </p:cNvPr>
          <p:cNvSpPr txBox="1"/>
          <p:nvPr/>
        </p:nvSpPr>
        <p:spPr>
          <a:xfrm>
            <a:off x="3561867" y="5673982"/>
            <a:ext cx="2185708" cy="573903"/>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ctr">
              <a:spcAft>
                <a:spcPts val="1600"/>
              </a:spcAft>
            </a:pPr>
            <a:r>
              <a:rPr lang="en-US" dirty="0">
                <a:solidFill>
                  <a:schemeClr val="accent6">
                    <a:lumMod val="75000"/>
                  </a:schemeClr>
                </a:solidFill>
                <a:latin typeface="OpenDyslexic" panose="00000500000000000000" pitchFamily="50" charset="0"/>
                <a:cs typeface="Calibri"/>
              </a:rPr>
              <a:t>optician</a:t>
            </a:r>
          </a:p>
        </p:txBody>
      </p:sp>
      <p:sp>
        <p:nvSpPr>
          <p:cNvPr id="8" name="TextBox 7">
            <a:extLst>
              <a:ext uri="{FF2B5EF4-FFF2-40B4-BE49-F238E27FC236}">
                <a16:creationId xmlns:a16="http://schemas.microsoft.com/office/drawing/2014/main" id="{B123A1A5-8863-315C-530A-8F2581942865}"/>
              </a:ext>
            </a:extLst>
          </p:cNvPr>
          <p:cNvSpPr txBox="1"/>
          <p:nvPr/>
        </p:nvSpPr>
        <p:spPr>
          <a:xfrm>
            <a:off x="4899466" y="3789670"/>
            <a:ext cx="2185708" cy="573903"/>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ctr">
              <a:spcAft>
                <a:spcPts val="1600"/>
              </a:spcAft>
            </a:pPr>
            <a:r>
              <a:rPr lang="en-US" dirty="0">
                <a:solidFill>
                  <a:schemeClr val="accent6">
                    <a:lumMod val="75000"/>
                  </a:schemeClr>
                </a:solidFill>
                <a:latin typeface="OpenDyslexic" panose="00000500000000000000" pitchFamily="50" charset="0"/>
                <a:cs typeface="Calibri"/>
              </a:rPr>
              <a:t>poet</a:t>
            </a:r>
          </a:p>
        </p:txBody>
      </p:sp>
      <p:sp>
        <p:nvSpPr>
          <p:cNvPr id="10" name="TextBox 9">
            <a:extLst>
              <a:ext uri="{FF2B5EF4-FFF2-40B4-BE49-F238E27FC236}">
                <a16:creationId xmlns:a16="http://schemas.microsoft.com/office/drawing/2014/main" id="{32D655D6-0F44-DA79-C604-C4A37701B133}"/>
              </a:ext>
            </a:extLst>
          </p:cNvPr>
          <p:cNvSpPr txBox="1"/>
          <p:nvPr/>
        </p:nvSpPr>
        <p:spPr>
          <a:xfrm>
            <a:off x="1090617" y="5689555"/>
            <a:ext cx="2185708" cy="573903"/>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ctr">
              <a:spcAft>
                <a:spcPts val="1600"/>
              </a:spcAft>
            </a:pPr>
            <a:r>
              <a:rPr lang="en-US" dirty="0">
                <a:solidFill>
                  <a:schemeClr val="accent6">
                    <a:lumMod val="75000"/>
                  </a:schemeClr>
                </a:solidFill>
                <a:latin typeface="OpenDyslexic" panose="00000500000000000000" pitchFamily="50" charset="0"/>
                <a:cs typeface="Calibri"/>
              </a:rPr>
              <a:t>soldier</a:t>
            </a:r>
          </a:p>
        </p:txBody>
      </p:sp>
      <p:sp>
        <p:nvSpPr>
          <p:cNvPr id="9" name="TextBox 8">
            <a:extLst>
              <a:ext uri="{FF2B5EF4-FFF2-40B4-BE49-F238E27FC236}">
                <a16:creationId xmlns:a16="http://schemas.microsoft.com/office/drawing/2014/main" id="{63EE941F-BF11-0F8E-8967-B5A481D22484}"/>
              </a:ext>
            </a:extLst>
          </p:cNvPr>
          <p:cNvSpPr txBox="1"/>
          <p:nvPr/>
        </p:nvSpPr>
        <p:spPr>
          <a:xfrm>
            <a:off x="1814787" y="1825582"/>
            <a:ext cx="6936377" cy="503291"/>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140000"/>
              </a:lnSpc>
              <a:spcAft>
                <a:spcPts val="2400"/>
              </a:spcAft>
            </a:pPr>
            <a:r>
              <a:rPr lang="en-US" sz="1600" dirty="0">
                <a:latin typeface="OpenDyslexic" panose="00000500000000000000" pitchFamily="50" charset="0"/>
                <a:cs typeface="Calibri"/>
              </a:rPr>
              <a:t>Who might be buried where?</a:t>
            </a:r>
          </a:p>
        </p:txBody>
      </p:sp>
      <p:pic>
        <p:nvPicPr>
          <p:cNvPr id="15" name="Picture 14" descr="A yellow smiley face&#10;&#10;Description automatically generated with low confidence">
            <a:extLst>
              <a:ext uri="{FF2B5EF4-FFF2-40B4-BE49-F238E27FC236}">
                <a16:creationId xmlns:a16="http://schemas.microsoft.com/office/drawing/2014/main" id="{6B5B9615-B6F5-62EC-09D7-86AB9D6825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30901" y="1973095"/>
            <a:ext cx="806276" cy="858294"/>
          </a:xfrm>
          <a:prstGeom prst="rect">
            <a:avLst/>
          </a:prstGeom>
        </p:spPr>
      </p:pic>
    </p:spTree>
    <p:extLst>
      <p:ext uri="{BB962C8B-B14F-4D97-AF65-F5344CB8AC3E}">
        <p14:creationId xmlns:p14="http://schemas.microsoft.com/office/powerpoint/2010/main" val="1679266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100"/>
                                  </p:iterate>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2101"/>
                            </p:stCondLst>
                            <p:childTnLst>
                              <p:par>
                                <p:cTn id="8" presetID="10" presetClass="entr" presetSubtype="0" fill="hold" nodeType="afterEffect">
                                  <p:stCondLst>
                                    <p:cond delay="100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type="lt">
                                    <p:tmAbs val="200"/>
                                  </p:iterate>
                                  <p:childTnLst>
                                    <p:set>
                                      <p:cBhvr>
                                        <p:cTn id="14" dur="1" fill="hold">
                                          <p:stCondLst>
                                            <p:cond delay="0"/>
                                          </p:stCondLst>
                                        </p:cTn>
                                        <p:tgtEl>
                                          <p:spTgt spid="12"/>
                                        </p:tgtEl>
                                        <p:attrNameLst>
                                          <p:attrName>style.visibility</p:attrName>
                                        </p:attrNameLst>
                                      </p:cBhvr>
                                      <p:to>
                                        <p:strVal val="visible"/>
                                      </p:to>
                                    </p:set>
                                  </p:childTnLst>
                                </p:cTn>
                              </p:par>
                            </p:childTnLst>
                          </p:cTn>
                        </p:par>
                        <p:par>
                          <p:cTn id="15" fill="hold">
                            <p:stCondLst>
                              <p:cond delay="1001"/>
                            </p:stCondLst>
                            <p:childTnLst>
                              <p:par>
                                <p:cTn id="16" presetID="1" presetClass="entr" presetSubtype="0" fill="hold" grpId="0" nodeType="afterEffect">
                                  <p:stCondLst>
                                    <p:cond delay="0"/>
                                  </p:stCondLst>
                                  <p:iterate type="lt">
                                    <p:tmAbs val="200"/>
                                  </p:iterate>
                                  <p:childTnLst>
                                    <p:set>
                                      <p:cBhvr>
                                        <p:cTn id="17" dur="1" fill="hold">
                                          <p:stCondLst>
                                            <p:cond delay="0"/>
                                          </p:stCondLst>
                                        </p:cTn>
                                        <p:tgtEl>
                                          <p:spTgt spid="13"/>
                                        </p:tgtEl>
                                        <p:attrNameLst>
                                          <p:attrName>style.visibility</p:attrName>
                                        </p:attrNameLst>
                                      </p:cBhvr>
                                      <p:to>
                                        <p:strVal val="visible"/>
                                      </p:to>
                                    </p:set>
                                  </p:childTnLst>
                                </p:cTn>
                              </p:par>
                            </p:childTnLst>
                          </p:cTn>
                        </p:par>
                        <p:par>
                          <p:cTn id="18" fill="hold">
                            <p:stCondLst>
                              <p:cond delay="2202"/>
                            </p:stCondLst>
                            <p:childTnLst>
                              <p:par>
                                <p:cTn id="19" presetID="1" presetClass="entr" presetSubtype="0" fill="hold" grpId="0" nodeType="afterEffect">
                                  <p:stCondLst>
                                    <p:cond delay="0"/>
                                  </p:stCondLst>
                                  <p:iterate type="lt">
                                    <p:tmAbs val="200"/>
                                  </p:iterate>
                                  <p:childTnLst>
                                    <p:set>
                                      <p:cBhvr>
                                        <p:cTn id="20" dur="1" fill="hold">
                                          <p:stCondLst>
                                            <p:cond delay="0"/>
                                          </p:stCondLst>
                                        </p:cTn>
                                        <p:tgtEl>
                                          <p:spTgt spid="14"/>
                                        </p:tgtEl>
                                        <p:attrNameLst>
                                          <p:attrName>style.visibility</p:attrName>
                                        </p:attrNameLst>
                                      </p:cBhvr>
                                      <p:to>
                                        <p:strVal val="visible"/>
                                      </p:to>
                                    </p:set>
                                  </p:childTnLst>
                                </p:cTn>
                              </p:par>
                            </p:childTnLst>
                          </p:cTn>
                        </p:par>
                        <p:par>
                          <p:cTn id="21" fill="hold">
                            <p:stCondLst>
                              <p:cond delay="4003"/>
                            </p:stCondLst>
                            <p:childTnLst>
                              <p:par>
                                <p:cTn id="22" presetID="1" presetClass="entr" presetSubtype="0" fill="hold" grpId="0" nodeType="afterEffect">
                                  <p:stCondLst>
                                    <p:cond delay="0"/>
                                  </p:stCondLst>
                                  <p:iterate type="lt">
                                    <p:tmAbs val="200"/>
                                  </p:iterate>
                                  <p:childTnLst>
                                    <p:set>
                                      <p:cBhvr>
                                        <p:cTn id="23" dur="1" fill="hold">
                                          <p:stCondLst>
                                            <p:cond delay="0"/>
                                          </p:stCondLst>
                                        </p:cTn>
                                        <p:tgtEl>
                                          <p:spTgt spid="24"/>
                                        </p:tgtEl>
                                        <p:attrNameLst>
                                          <p:attrName>style.visibility</p:attrName>
                                        </p:attrNameLst>
                                      </p:cBhvr>
                                      <p:to>
                                        <p:strVal val="visible"/>
                                      </p:to>
                                    </p:set>
                                  </p:childTnLst>
                                </p:cTn>
                              </p:par>
                            </p:childTnLst>
                          </p:cTn>
                        </p:par>
                        <p:par>
                          <p:cTn id="24" fill="hold">
                            <p:stCondLst>
                              <p:cond delay="5004"/>
                            </p:stCondLst>
                            <p:childTnLst>
                              <p:par>
                                <p:cTn id="25" presetID="1" presetClass="entr" presetSubtype="0" fill="hold" grpId="0" nodeType="afterEffect">
                                  <p:stCondLst>
                                    <p:cond delay="0"/>
                                  </p:stCondLst>
                                  <p:iterate type="lt">
                                    <p:tmAbs val="200"/>
                                  </p:iterate>
                                  <p:childTnLst>
                                    <p:set>
                                      <p:cBhvr>
                                        <p:cTn id="26" dur="1" fill="hold">
                                          <p:stCondLst>
                                            <p:cond delay="0"/>
                                          </p:stCondLst>
                                        </p:cTn>
                                        <p:tgtEl>
                                          <p:spTgt spid="4"/>
                                        </p:tgtEl>
                                        <p:attrNameLst>
                                          <p:attrName>style.visibility</p:attrName>
                                        </p:attrNameLst>
                                      </p:cBhvr>
                                      <p:to>
                                        <p:strVal val="visible"/>
                                      </p:to>
                                    </p:set>
                                  </p:childTnLst>
                                </p:cTn>
                              </p:par>
                            </p:childTnLst>
                          </p:cTn>
                        </p:par>
                        <p:par>
                          <p:cTn id="27" fill="hold">
                            <p:stCondLst>
                              <p:cond delay="6405"/>
                            </p:stCondLst>
                            <p:childTnLst>
                              <p:par>
                                <p:cTn id="28" presetID="1" presetClass="entr" presetSubtype="0" fill="hold" grpId="0" nodeType="afterEffect">
                                  <p:stCondLst>
                                    <p:cond delay="0"/>
                                  </p:stCondLst>
                                  <p:iterate type="lt">
                                    <p:tmAbs val="200"/>
                                  </p:iterate>
                                  <p:childTnLst>
                                    <p:set>
                                      <p:cBhvr>
                                        <p:cTn id="29" dur="1" fill="hold">
                                          <p:stCondLst>
                                            <p:cond delay="0"/>
                                          </p:stCondLst>
                                        </p:cTn>
                                        <p:tgtEl>
                                          <p:spTgt spid="5"/>
                                        </p:tgtEl>
                                        <p:attrNameLst>
                                          <p:attrName>style.visibility</p:attrName>
                                        </p:attrNameLst>
                                      </p:cBhvr>
                                      <p:to>
                                        <p:strVal val="visible"/>
                                      </p:to>
                                    </p:set>
                                  </p:childTnLst>
                                </p:cTn>
                              </p:par>
                            </p:childTnLst>
                          </p:cTn>
                        </p:par>
                        <p:par>
                          <p:cTn id="30" fill="hold">
                            <p:stCondLst>
                              <p:cond delay="8406"/>
                            </p:stCondLst>
                            <p:childTnLst>
                              <p:par>
                                <p:cTn id="31" presetID="1" presetClass="entr" presetSubtype="0" fill="hold" grpId="0" nodeType="afterEffect">
                                  <p:stCondLst>
                                    <p:cond delay="0"/>
                                  </p:stCondLst>
                                  <p:iterate type="lt">
                                    <p:tmAbs val="200"/>
                                  </p:iterate>
                                  <p:childTnLst>
                                    <p:set>
                                      <p:cBhvr>
                                        <p:cTn id="32" dur="1" fill="hold">
                                          <p:stCondLst>
                                            <p:cond delay="0"/>
                                          </p:stCondLst>
                                        </p:cTn>
                                        <p:tgtEl>
                                          <p:spTgt spid="6"/>
                                        </p:tgtEl>
                                        <p:attrNameLst>
                                          <p:attrName>style.visibility</p:attrName>
                                        </p:attrNameLst>
                                      </p:cBhvr>
                                      <p:to>
                                        <p:strVal val="visible"/>
                                      </p:to>
                                    </p:set>
                                  </p:childTnLst>
                                </p:cTn>
                              </p:par>
                            </p:childTnLst>
                          </p:cTn>
                        </p:par>
                        <p:par>
                          <p:cTn id="33" fill="hold">
                            <p:stCondLst>
                              <p:cond delay="10007"/>
                            </p:stCondLst>
                            <p:childTnLst>
                              <p:par>
                                <p:cTn id="34" presetID="1" presetClass="entr" presetSubtype="0" fill="hold" grpId="0" nodeType="afterEffect">
                                  <p:stCondLst>
                                    <p:cond delay="0"/>
                                  </p:stCondLst>
                                  <p:iterate type="lt">
                                    <p:tmAbs val="200"/>
                                  </p:iterate>
                                  <p:childTnLst>
                                    <p:set>
                                      <p:cBhvr>
                                        <p:cTn id="35" dur="1" fill="hold">
                                          <p:stCondLst>
                                            <p:cond delay="0"/>
                                          </p:stCondLst>
                                        </p:cTn>
                                        <p:tgtEl>
                                          <p:spTgt spid="7"/>
                                        </p:tgtEl>
                                        <p:attrNameLst>
                                          <p:attrName>style.visibility</p:attrName>
                                        </p:attrNameLst>
                                      </p:cBhvr>
                                      <p:to>
                                        <p:strVal val="visible"/>
                                      </p:to>
                                    </p:set>
                                  </p:childTnLst>
                                </p:cTn>
                              </p:par>
                            </p:childTnLst>
                          </p:cTn>
                        </p:par>
                        <p:par>
                          <p:cTn id="36" fill="hold">
                            <p:stCondLst>
                              <p:cond delay="11408"/>
                            </p:stCondLst>
                            <p:childTnLst>
                              <p:par>
                                <p:cTn id="37" presetID="1" presetClass="entr" presetSubtype="0" fill="hold" grpId="0" nodeType="afterEffect">
                                  <p:stCondLst>
                                    <p:cond delay="0"/>
                                  </p:stCondLst>
                                  <p:iterate type="lt">
                                    <p:tmAbs val="200"/>
                                  </p:iterate>
                                  <p:childTnLst>
                                    <p:set>
                                      <p:cBhvr>
                                        <p:cTn id="38" dur="1" fill="hold">
                                          <p:stCondLst>
                                            <p:cond delay="0"/>
                                          </p:stCondLst>
                                        </p:cTn>
                                        <p:tgtEl>
                                          <p:spTgt spid="8"/>
                                        </p:tgtEl>
                                        <p:attrNameLst>
                                          <p:attrName>style.visibility</p:attrName>
                                        </p:attrNameLst>
                                      </p:cBhvr>
                                      <p:to>
                                        <p:strVal val="visible"/>
                                      </p:to>
                                    </p:set>
                                  </p:childTnLst>
                                </p:cTn>
                              </p:par>
                            </p:childTnLst>
                          </p:cTn>
                        </p:par>
                        <p:par>
                          <p:cTn id="39" fill="hold">
                            <p:stCondLst>
                              <p:cond delay="12009"/>
                            </p:stCondLst>
                            <p:childTnLst>
                              <p:par>
                                <p:cTn id="40" presetID="1" presetClass="entr" presetSubtype="0" fill="hold" grpId="0" nodeType="afterEffect">
                                  <p:stCondLst>
                                    <p:cond delay="0"/>
                                  </p:stCondLst>
                                  <p:iterate type="lt">
                                    <p:tmAbs val="200"/>
                                  </p:iterate>
                                  <p:childTnLst>
                                    <p:set>
                                      <p:cBhvr>
                                        <p:cTn id="4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24" grpId="0"/>
      <p:bldP spid="4" grpId="0"/>
      <p:bldP spid="5" grpId="0"/>
      <p:bldP spid="6" grpId="0"/>
      <p:bldP spid="7" grpId="0"/>
      <p:bldP spid="8" grpId="0"/>
      <p:bldP spid="10"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85000"/>
            <a:lumOff val="15000"/>
          </a:schemeClr>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9F82B1E7-9364-899D-7C1D-A0544EE2481B}"/>
              </a:ext>
            </a:extLst>
          </p:cNvPr>
          <p:cNvSpPr/>
          <p:nvPr/>
        </p:nvSpPr>
        <p:spPr>
          <a:xfrm>
            <a:off x="6921794" y="0"/>
            <a:ext cx="5270205"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A picture containing clipart&#10;&#10;Description automatically generated">
            <a:extLst>
              <a:ext uri="{FF2B5EF4-FFF2-40B4-BE49-F238E27FC236}">
                <a16:creationId xmlns:a16="http://schemas.microsoft.com/office/drawing/2014/main" id="{E8F4ABDC-98E4-00A1-1769-5538BCC7F0E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1865037" y="2245361"/>
            <a:ext cx="557094" cy="1358526"/>
          </a:xfrm>
          <a:prstGeom prst="rect">
            <a:avLst/>
          </a:prstGeom>
        </p:spPr>
      </p:pic>
      <p:sp>
        <p:nvSpPr>
          <p:cNvPr id="3" name="TextBox 2">
            <a:extLst>
              <a:ext uri="{FF2B5EF4-FFF2-40B4-BE49-F238E27FC236}">
                <a16:creationId xmlns:a16="http://schemas.microsoft.com/office/drawing/2014/main" id="{714A0B7F-6EC0-4271-AFE3-04252357BA27}"/>
              </a:ext>
            </a:extLst>
          </p:cNvPr>
          <p:cNvSpPr txBox="1"/>
          <p:nvPr/>
        </p:nvSpPr>
        <p:spPr>
          <a:xfrm>
            <a:off x="655134" y="604395"/>
            <a:ext cx="5818045" cy="1854128"/>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130000"/>
              </a:lnSpc>
              <a:spcAft>
                <a:spcPts val="1200"/>
              </a:spcAft>
            </a:pPr>
            <a:r>
              <a:rPr lang="en-US" sz="1600" dirty="0">
                <a:latin typeface="OpenDyslexic" panose="00000500000000000000" pitchFamily="50" charset="0"/>
                <a:cs typeface="Calibri"/>
              </a:rPr>
              <a:t>Different types of people are commemorated in different ways, depending on their wealth or status.</a:t>
            </a:r>
          </a:p>
          <a:p>
            <a:pPr>
              <a:lnSpc>
                <a:spcPct val="130000"/>
              </a:lnSpc>
              <a:spcAft>
                <a:spcPts val="2400"/>
              </a:spcAft>
            </a:pPr>
            <a:r>
              <a:rPr lang="en-US" sz="1600" dirty="0">
                <a:latin typeface="OpenDyslexic" panose="00000500000000000000" pitchFamily="50" charset="0"/>
                <a:cs typeface="Calibri"/>
              </a:rPr>
              <a:t>Who might be buried where? Can you guess?</a:t>
            </a:r>
          </a:p>
        </p:txBody>
      </p:sp>
      <p:sp>
        <p:nvSpPr>
          <p:cNvPr id="12" name="TextBox 11">
            <a:extLst>
              <a:ext uri="{FF2B5EF4-FFF2-40B4-BE49-F238E27FC236}">
                <a16:creationId xmlns:a16="http://schemas.microsoft.com/office/drawing/2014/main" id="{7B00736B-12AC-4483-9976-4D4ED711D223}"/>
              </a:ext>
            </a:extLst>
          </p:cNvPr>
          <p:cNvSpPr txBox="1"/>
          <p:nvPr/>
        </p:nvSpPr>
        <p:spPr>
          <a:xfrm>
            <a:off x="2422131" y="2771874"/>
            <a:ext cx="4778049" cy="573903"/>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342900" indent="-342900">
              <a:spcAft>
                <a:spcPts val="1600"/>
              </a:spcAft>
              <a:buFont typeface="Wingdings" panose="05000000000000000000" pitchFamily="2" charset="2"/>
              <a:buChar char="v"/>
            </a:pPr>
            <a:r>
              <a:rPr lang="en-US" sz="1600" dirty="0">
                <a:latin typeface="OpenDyslexic" panose="00000500000000000000" pitchFamily="50" charset="0"/>
                <a:cs typeface="Calibri"/>
              </a:rPr>
              <a:t>Henry Steele, weaver</a:t>
            </a:r>
          </a:p>
        </p:txBody>
      </p:sp>
      <p:sp>
        <p:nvSpPr>
          <p:cNvPr id="13" name="TextBox 12">
            <a:extLst>
              <a:ext uri="{FF2B5EF4-FFF2-40B4-BE49-F238E27FC236}">
                <a16:creationId xmlns:a16="http://schemas.microsoft.com/office/drawing/2014/main" id="{16D82935-0DB1-4B8F-ABA1-DFCF2D7A9492}"/>
              </a:ext>
            </a:extLst>
          </p:cNvPr>
          <p:cNvSpPr txBox="1"/>
          <p:nvPr/>
        </p:nvSpPr>
        <p:spPr>
          <a:xfrm>
            <a:off x="1692051" y="3738529"/>
            <a:ext cx="4837682" cy="573903"/>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342900" indent="-342900">
              <a:spcAft>
                <a:spcPts val="1600"/>
              </a:spcAft>
              <a:buFont typeface="Wingdings" panose="05000000000000000000" pitchFamily="2" charset="2"/>
              <a:buChar char="v"/>
            </a:pPr>
            <a:r>
              <a:rPr lang="en-US" sz="1600" dirty="0">
                <a:latin typeface="OpenDyslexic" panose="00000500000000000000" pitchFamily="50" charset="0"/>
                <a:cs typeface="Calibri"/>
              </a:rPr>
              <a:t>James Borthwick, surgeon</a:t>
            </a:r>
          </a:p>
        </p:txBody>
      </p:sp>
      <p:sp>
        <p:nvSpPr>
          <p:cNvPr id="24" name="TextBox 23">
            <a:extLst>
              <a:ext uri="{FF2B5EF4-FFF2-40B4-BE49-F238E27FC236}">
                <a16:creationId xmlns:a16="http://schemas.microsoft.com/office/drawing/2014/main" id="{B017C59D-BD71-6A9F-8C18-FE5F7C5CA702}"/>
              </a:ext>
            </a:extLst>
          </p:cNvPr>
          <p:cNvSpPr txBox="1"/>
          <p:nvPr/>
        </p:nvSpPr>
        <p:spPr>
          <a:xfrm>
            <a:off x="1692051" y="5790135"/>
            <a:ext cx="4355980" cy="573903"/>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342900" indent="-342900">
              <a:spcAft>
                <a:spcPts val="1600"/>
              </a:spcAft>
              <a:buFont typeface="Wingdings" panose="05000000000000000000" pitchFamily="2" charset="2"/>
              <a:buChar char="v"/>
            </a:pPr>
            <a:r>
              <a:rPr lang="en-US" sz="1600" dirty="0">
                <a:latin typeface="OpenDyslexic" panose="00000500000000000000" pitchFamily="50" charset="0"/>
                <a:cs typeface="Calibri"/>
              </a:rPr>
              <a:t>James Smyth, lawyer</a:t>
            </a:r>
          </a:p>
        </p:txBody>
      </p:sp>
      <p:pic>
        <p:nvPicPr>
          <p:cNvPr id="10" name="Picture 9" descr="A picture containing building, outdoor, stone&#10;&#10;Description automatically generated">
            <a:extLst>
              <a:ext uri="{FF2B5EF4-FFF2-40B4-BE49-F238E27FC236}">
                <a16:creationId xmlns:a16="http://schemas.microsoft.com/office/drawing/2014/main" id="{F1451087-24CE-2476-A7D1-362A290F1B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59601" y="597674"/>
            <a:ext cx="1678459" cy="17389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3" name="Picture 22" descr="A tombstone with writing on it&#10;&#10;Description automatically generated with medium confidence">
            <a:extLst>
              <a:ext uri="{FF2B5EF4-FFF2-40B4-BE49-F238E27FC236}">
                <a16:creationId xmlns:a16="http://schemas.microsoft.com/office/drawing/2014/main" id="{E66DA8DA-0713-CEEC-69BF-DD6D91D84D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88774" y="1626048"/>
            <a:ext cx="1397174" cy="21227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8" name="Picture 27" descr="A picture containing text, outdoor&#10;&#10;Description automatically generated">
            <a:extLst>
              <a:ext uri="{FF2B5EF4-FFF2-40B4-BE49-F238E27FC236}">
                <a16:creationId xmlns:a16="http://schemas.microsoft.com/office/drawing/2014/main" id="{4F1B9B78-BABA-3D5F-3229-4E9FC25870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85240" y="5190517"/>
            <a:ext cx="1914650" cy="9643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 name="Picture 29" descr="A picture containing building, outdoor, grass, ground&#10;&#10;Description automatically generated">
            <a:extLst>
              <a:ext uri="{FF2B5EF4-FFF2-40B4-BE49-F238E27FC236}">
                <a16:creationId xmlns:a16="http://schemas.microsoft.com/office/drawing/2014/main" id="{ED8705EA-9392-288B-4352-D8495F698B3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19501" y="3470643"/>
            <a:ext cx="1749193" cy="17389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TextBox 13">
            <a:extLst>
              <a:ext uri="{FF2B5EF4-FFF2-40B4-BE49-F238E27FC236}">
                <a16:creationId xmlns:a16="http://schemas.microsoft.com/office/drawing/2014/main" id="{CC2BD67D-436A-40EF-9CF8-5F1B70BDB518}"/>
              </a:ext>
            </a:extLst>
          </p:cNvPr>
          <p:cNvSpPr txBox="1"/>
          <p:nvPr/>
        </p:nvSpPr>
        <p:spPr>
          <a:xfrm>
            <a:off x="2468731" y="4705614"/>
            <a:ext cx="5787775" cy="573903"/>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342900" indent="-342900">
              <a:spcAft>
                <a:spcPts val="1600"/>
              </a:spcAft>
              <a:buFont typeface="Wingdings" panose="05000000000000000000" pitchFamily="2" charset="2"/>
              <a:buChar char="v"/>
            </a:pPr>
            <a:r>
              <a:rPr lang="en-US" sz="1600" dirty="0">
                <a:latin typeface="OpenDyslexic" panose="00000500000000000000" pitchFamily="50" charset="0"/>
                <a:cs typeface="Calibri"/>
              </a:rPr>
              <a:t>William Johnston, stone mason</a:t>
            </a:r>
          </a:p>
        </p:txBody>
      </p:sp>
      <p:sp>
        <p:nvSpPr>
          <p:cNvPr id="31" name="TextBox 30">
            <a:extLst>
              <a:ext uri="{FF2B5EF4-FFF2-40B4-BE49-F238E27FC236}">
                <a16:creationId xmlns:a16="http://schemas.microsoft.com/office/drawing/2014/main" id="{14D249BC-11EB-EB07-5F16-1C79C080CA7B}"/>
              </a:ext>
            </a:extLst>
          </p:cNvPr>
          <p:cNvSpPr txBox="1"/>
          <p:nvPr/>
        </p:nvSpPr>
        <p:spPr>
          <a:xfrm>
            <a:off x="7530036" y="3829473"/>
            <a:ext cx="1914650" cy="290045"/>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gn="ctr">
              <a:spcAft>
                <a:spcPts val="1600"/>
              </a:spcAft>
            </a:pPr>
            <a:r>
              <a:rPr lang="en-US" sz="1200" dirty="0">
                <a:latin typeface="OpenDyslexic" panose="00000500000000000000" pitchFamily="50" charset="0"/>
                <a:cs typeface="Calibri"/>
              </a:rPr>
              <a:t>Large Headstone </a:t>
            </a:r>
          </a:p>
        </p:txBody>
      </p:sp>
      <p:sp>
        <p:nvSpPr>
          <p:cNvPr id="32" name="TextBox 31">
            <a:extLst>
              <a:ext uri="{FF2B5EF4-FFF2-40B4-BE49-F238E27FC236}">
                <a16:creationId xmlns:a16="http://schemas.microsoft.com/office/drawing/2014/main" id="{7354C36B-E3E4-EDDE-CD81-962E295E71B3}"/>
              </a:ext>
            </a:extLst>
          </p:cNvPr>
          <p:cNvSpPr txBox="1"/>
          <p:nvPr/>
        </p:nvSpPr>
        <p:spPr>
          <a:xfrm>
            <a:off x="9936772" y="5280790"/>
            <a:ext cx="1914650" cy="290045"/>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gn="ctr">
              <a:spcAft>
                <a:spcPts val="1600"/>
              </a:spcAft>
            </a:pPr>
            <a:r>
              <a:rPr lang="en-US" sz="1200" dirty="0">
                <a:latin typeface="OpenDyslexic" panose="00000500000000000000" pitchFamily="50" charset="0"/>
                <a:cs typeface="Calibri"/>
              </a:rPr>
              <a:t>Small Headstone </a:t>
            </a:r>
          </a:p>
        </p:txBody>
      </p:sp>
      <p:sp>
        <p:nvSpPr>
          <p:cNvPr id="33" name="TextBox 32">
            <a:extLst>
              <a:ext uri="{FF2B5EF4-FFF2-40B4-BE49-F238E27FC236}">
                <a16:creationId xmlns:a16="http://schemas.microsoft.com/office/drawing/2014/main" id="{83652B58-3EFB-61B6-3102-C9159325BA03}"/>
              </a:ext>
            </a:extLst>
          </p:cNvPr>
          <p:cNvSpPr txBox="1"/>
          <p:nvPr/>
        </p:nvSpPr>
        <p:spPr>
          <a:xfrm>
            <a:off x="9828734" y="2434976"/>
            <a:ext cx="1914650" cy="290045"/>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gn="ctr">
              <a:spcAft>
                <a:spcPts val="1600"/>
              </a:spcAft>
            </a:pPr>
            <a:r>
              <a:rPr lang="en-US" sz="1200" dirty="0">
                <a:latin typeface="OpenDyslexic" panose="00000500000000000000" pitchFamily="50" charset="0"/>
                <a:cs typeface="Calibri"/>
              </a:rPr>
              <a:t>Wall Monument</a:t>
            </a:r>
          </a:p>
        </p:txBody>
      </p:sp>
      <p:sp>
        <p:nvSpPr>
          <p:cNvPr id="34" name="TextBox 33">
            <a:extLst>
              <a:ext uri="{FF2B5EF4-FFF2-40B4-BE49-F238E27FC236}">
                <a16:creationId xmlns:a16="http://schemas.microsoft.com/office/drawing/2014/main" id="{D2D7A2BC-B28E-5592-1370-57117CB3A121}"/>
              </a:ext>
            </a:extLst>
          </p:cNvPr>
          <p:cNvSpPr txBox="1"/>
          <p:nvPr/>
        </p:nvSpPr>
        <p:spPr>
          <a:xfrm>
            <a:off x="7585240" y="6191151"/>
            <a:ext cx="1914650" cy="290045"/>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gn="ctr">
              <a:spcAft>
                <a:spcPts val="1600"/>
              </a:spcAft>
            </a:pPr>
            <a:r>
              <a:rPr lang="en-US" sz="1200" dirty="0">
                <a:latin typeface="OpenDyslexic" panose="00000500000000000000" pitchFamily="50" charset="0"/>
                <a:cs typeface="Calibri"/>
              </a:rPr>
              <a:t>Body Mound</a:t>
            </a:r>
          </a:p>
        </p:txBody>
      </p:sp>
      <p:pic>
        <p:nvPicPr>
          <p:cNvPr id="36" name="officeArt object" descr="A picture containing clipart&#10;&#10;Description automatically generated">
            <a:extLst>
              <a:ext uri="{FF2B5EF4-FFF2-40B4-BE49-F238E27FC236}">
                <a16:creationId xmlns:a16="http://schemas.microsoft.com/office/drawing/2014/main" id="{86EFEF70-9CA6-F168-7E72-0FF5FCC9611E}"/>
              </a:ext>
            </a:extLst>
          </p:cNvPr>
          <p:cNvPicPr/>
          <p:nvPr/>
        </p:nvPicPr>
        <p:blipFill>
          <a:blip r:embed="rId7"/>
          <a:stretch>
            <a:fillRect/>
          </a:stretch>
        </p:blipFill>
        <p:spPr>
          <a:xfrm flipH="1">
            <a:off x="7108228" y="4760828"/>
            <a:ext cx="620277" cy="1458654"/>
          </a:xfrm>
          <a:prstGeom prst="rect">
            <a:avLst/>
          </a:prstGeom>
          <a:ln w="12700" cap="flat">
            <a:noFill/>
            <a:miter lim="400000"/>
          </a:ln>
          <a:effectLst>
            <a:outerShdw blurRad="50800" dist="38100" algn="l" rotWithShape="0">
              <a:prstClr val="black">
                <a:alpha val="40000"/>
              </a:prstClr>
            </a:outerShdw>
          </a:effectLst>
        </p:spPr>
      </p:pic>
      <p:pic>
        <p:nvPicPr>
          <p:cNvPr id="4" name="officeArt object">
            <a:extLst>
              <a:ext uri="{FF2B5EF4-FFF2-40B4-BE49-F238E27FC236}">
                <a16:creationId xmlns:a16="http://schemas.microsoft.com/office/drawing/2014/main" id="{0EBA24B7-C054-96C7-9D8D-692996366019}"/>
              </a:ext>
            </a:extLst>
          </p:cNvPr>
          <p:cNvPicPr/>
          <p:nvPr/>
        </p:nvPicPr>
        <p:blipFill>
          <a:blip r:embed="rId8" cstate="print">
            <a:extLst>
              <a:ext uri="{28A0092B-C50C-407E-A947-70E740481C1C}">
                <a14:useLocalDpi xmlns:a14="http://schemas.microsoft.com/office/drawing/2010/main"/>
              </a:ext>
            </a:extLst>
          </a:blip>
          <a:stretch>
            <a:fillRect/>
          </a:stretch>
        </p:blipFill>
        <p:spPr>
          <a:xfrm>
            <a:off x="948653" y="5103083"/>
            <a:ext cx="786337" cy="1503355"/>
          </a:xfrm>
          <a:prstGeom prst="rect">
            <a:avLst/>
          </a:prstGeom>
          <a:ln w="12700" cap="flat">
            <a:noFill/>
            <a:miter lim="400000"/>
          </a:ln>
          <a:effectLst/>
        </p:spPr>
      </p:pic>
      <p:pic>
        <p:nvPicPr>
          <p:cNvPr id="6" name="officeArt object">
            <a:extLst>
              <a:ext uri="{FF2B5EF4-FFF2-40B4-BE49-F238E27FC236}">
                <a16:creationId xmlns:a16="http://schemas.microsoft.com/office/drawing/2014/main" id="{0A77B4F3-66FB-8137-8D77-55279B396097}"/>
              </a:ext>
            </a:extLst>
          </p:cNvPr>
          <p:cNvPicPr/>
          <p:nvPr/>
        </p:nvPicPr>
        <p:blipFill>
          <a:blip r:embed="rId8" cstate="print">
            <a:extLst>
              <a:ext uri="{28A0092B-C50C-407E-A947-70E740481C1C}">
                <a14:useLocalDpi xmlns:a14="http://schemas.microsoft.com/office/drawing/2010/main"/>
              </a:ext>
            </a:extLst>
          </a:blip>
          <a:stretch>
            <a:fillRect/>
          </a:stretch>
        </p:blipFill>
        <p:spPr>
          <a:xfrm>
            <a:off x="7115965" y="2101030"/>
            <a:ext cx="989569" cy="1738963"/>
          </a:xfrm>
          <a:prstGeom prst="rect">
            <a:avLst/>
          </a:prstGeom>
          <a:ln w="12700" cap="flat">
            <a:noFill/>
            <a:miter lim="400000"/>
          </a:ln>
          <a:effectLst>
            <a:outerShdw blurRad="50800" dist="38100" algn="l" rotWithShape="0">
              <a:prstClr val="black">
                <a:alpha val="40000"/>
              </a:prstClr>
            </a:outerShdw>
          </a:effectLst>
        </p:spPr>
      </p:pic>
      <p:pic>
        <p:nvPicPr>
          <p:cNvPr id="8" name="officeArt object">
            <a:extLst>
              <a:ext uri="{FF2B5EF4-FFF2-40B4-BE49-F238E27FC236}">
                <a16:creationId xmlns:a16="http://schemas.microsoft.com/office/drawing/2014/main" id="{F16D04D1-BF26-3A96-0CB1-54EB7E5D3283}"/>
              </a:ext>
            </a:extLst>
          </p:cNvPr>
          <p:cNvPicPr/>
          <p:nvPr/>
        </p:nvPicPr>
        <p:blipFill>
          <a:blip r:embed="rId9"/>
          <a:stretch>
            <a:fillRect/>
          </a:stretch>
        </p:blipFill>
        <p:spPr>
          <a:xfrm>
            <a:off x="1841410" y="4149959"/>
            <a:ext cx="631629" cy="1539303"/>
          </a:xfrm>
          <a:prstGeom prst="rect">
            <a:avLst/>
          </a:prstGeom>
          <a:ln w="12700" cap="flat">
            <a:noFill/>
            <a:miter lim="400000"/>
          </a:ln>
          <a:effectLst/>
        </p:spPr>
      </p:pic>
      <p:pic>
        <p:nvPicPr>
          <p:cNvPr id="15" name="officeArt object">
            <a:extLst>
              <a:ext uri="{FF2B5EF4-FFF2-40B4-BE49-F238E27FC236}">
                <a16:creationId xmlns:a16="http://schemas.microsoft.com/office/drawing/2014/main" id="{287DDB43-278A-54BC-DC77-28DB9A2B39A2}"/>
              </a:ext>
            </a:extLst>
          </p:cNvPr>
          <p:cNvPicPr/>
          <p:nvPr/>
        </p:nvPicPr>
        <p:blipFill>
          <a:blip r:embed="rId9"/>
          <a:stretch>
            <a:fillRect/>
          </a:stretch>
        </p:blipFill>
        <p:spPr>
          <a:xfrm>
            <a:off x="9596632" y="3759014"/>
            <a:ext cx="631629" cy="1539303"/>
          </a:xfrm>
          <a:prstGeom prst="rect">
            <a:avLst/>
          </a:prstGeom>
          <a:ln w="12700" cap="flat">
            <a:noFill/>
            <a:miter lim="400000"/>
          </a:ln>
          <a:effectLst>
            <a:outerShdw blurRad="50800" dist="38100" algn="l" rotWithShape="0">
              <a:prstClr val="black">
                <a:alpha val="40000"/>
              </a:prstClr>
            </a:outerShdw>
          </a:effectLst>
        </p:spPr>
      </p:pic>
      <p:pic>
        <p:nvPicPr>
          <p:cNvPr id="16" name="officeArt object">
            <a:extLst>
              <a:ext uri="{FF2B5EF4-FFF2-40B4-BE49-F238E27FC236}">
                <a16:creationId xmlns:a16="http://schemas.microsoft.com/office/drawing/2014/main" id="{19BE2449-295C-DBAB-2486-73F4EE9F3D2F}"/>
              </a:ext>
            </a:extLst>
          </p:cNvPr>
          <p:cNvPicPr/>
          <p:nvPr/>
        </p:nvPicPr>
        <p:blipFill>
          <a:blip r:embed="rId10"/>
          <a:stretch>
            <a:fillRect/>
          </a:stretch>
        </p:blipFill>
        <p:spPr>
          <a:xfrm>
            <a:off x="841822" y="3058825"/>
            <a:ext cx="829270" cy="1702003"/>
          </a:xfrm>
          <a:prstGeom prst="rect">
            <a:avLst/>
          </a:prstGeom>
          <a:ln w="12700" cap="flat">
            <a:noFill/>
            <a:miter lim="400000"/>
          </a:ln>
          <a:effectLst/>
        </p:spPr>
      </p:pic>
      <p:pic>
        <p:nvPicPr>
          <p:cNvPr id="18" name="officeArt object">
            <a:extLst>
              <a:ext uri="{FF2B5EF4-FFF2-40B4-BE49-F238E27FC236}">
                <a16:creationId xmlns:a16="http://schemas.microsoft.com/office/drawing/2014/main" id="{60ECD908-78CA-C1AD-99D6-1675937F36ED}"/>
              </a:ext>
            </a:extLst>
          </p:cNvPr>
          <p:cNvPicPr/>
          <p:nvPr/>
        </p:nvPicPr>
        <p:blipFill>
          <a:blip r:embed="rId11" cstate="print">
            <a:extLst>
              <a:ext uri="{28A0092B-C50C-407E-A947-70E740481C1C}">
                <a14:useLocalDpi xmlns:a14="http://schemas.microsoft.com/office/drawing/2010/main"/>
              </a:ext>
            </a:extLst>
          </a:blip>
          <a:stretch>
            <a:fillRect/>
          </a:stretch>
        </p:blipFill>
        <p:spPr>
          <a:xfrm flipH="1">
            <a:off x="9457717" y="762001"/>
            <a:ext cx="806353" cy="1637384"/>
          </a:xfrm>
          <a:prstGeom prst="rect">
            <a:avLst/>
          </a:prstGeom>
          <a:ln w="12700" cap="flat">
            <a:noFill/>
            <a:miter lim="400000"/>
          </a:ln>
          <a:effectLst>
            <a:outerShdw blurRad="50800" dist="38100" algn="l" rotWithShape="0">
              <a:prstClr val="black">
                <a:alpha val="40000"/>
              </a:prstClr>
            </a:outerShdw>
          </a:effectLst>
        </p:spPr>
      </p:pic>
    </p:spTree>
    <p:extLst>
      <p:ext uri="{BB962C8B-B14F-4D97-AF65-F5344CB8AC3E}">
        <p14:creationId xmlns:p14="http://schemas.microsoft.com/office/powerpoint/2010/main" val="2572882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2500"/>
                            </p:stCondLst>
                            <p:childTnLst>
                              <p:par>
                                <p:cTn id="9" presetID="1" presetClass="entr" presetSubtype="0" fill="hold" nodeType="afterEffect">
                                  <p:stCondLst>
                                    <p:cond delay="500"/>
                                  </p:stCondLst>
                                  <p:childTnLst>
                                    <p:set>
                                      <p:cBhvr>
                                        <p:cTn id="10" dur="1" fill="hold">
                                          <p:stCondLst>
                                            <p:cond delay="0"/>
                                          </p:stCondLst>
                                        </p:cTn>
                                        <p:tgtEl>
                                          <p:spTgt spid="9"/>
                                        </p:tgtEl>
                                        <p:attrNameLst>
                                          <p:attrName>style.visibility</p:attrName>
                                        </p:attrNameLst>
                                      </p:cBhvr>
                                      <p:to>
                                        <p:strVal val="visible"/>
                                      </p:to>
                                    </p:set>
                                  </p:childTnLst>
                                </p:cTn>
                              </p:par>
                            </p:childTnLst>
                          </p:cTn>
                        </p:par>
                        <p:par>
                          <p:cTn id="11" fill="hold">
                            <p:stCondLst>
                              <p:cond delay="3000"/>
                            </p:stCondLst>
                            <p:childTnLst>
                              <p:par>
                                <p:cTn id="12" presetID="10" presetClass="entr" presetSubtype="0" fill="hold" grpId="0" nodeType="afterEffect">
                                  <p:stCondLst>
                                    <p:cond delay="200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500"/>
                                        <p:tgtEl>
                                          <p:spTgt spid="13"/>
                                        </p:tgtEl>
                                      </p:cBhvr>
                                    </p:animEffect>
                                  </p:childTnLst>
                                </p:cTn>
                              </p:par>
                            </p:childTnLst>
                          </p:cTn>
                        </p:par>
                        <p:par>
                          <p:cTn id="15" fill="hold">
                            <p:stCondLst>
                              <p:cond delay="5500"/>
                            </p:stCondLst>
                            <p:childTnLst>
                              <p:par>
                                <p:cTn id="16" presetID="1" presetClass="entr" presetSubtype="0" fill="hold" nodeType="afterEffect">
                                  <p:stCondLst>
                                    <p:cond delay="500"/>
                                  </p:stCondLst>
                                  <p:childTnLst>
                                    <p:set>
                                      <p:cBhvr>
                                        <p:cTn id="17" dur="1" fill="hold">
                                          <p:stCondLst>
                                            <p:cond delay="0"/>
                                          </p:stCondLst>
                                        </p:cTn>
                                        <p:tgtEl>
                                          <p:spTgt spid="16"/>
                                        </p:tgtEl>
                                        <p:attrNameLst>
                                          <p:attrName>style.visibility</p:attrName>
                                        </p:attrNameLst>
                                      </p:cBhvr>
                                      <p:to>
                                        <p:strVal val="visible"/>
                                      </p:to>
                                    </p:set>
                                  </p:childTnLst>
                                </p:cTn>
                              </p:par>
                            </p:childTnLst>
                          </p:cTn>
                        </p:par>
                        <p:par>
                          <p:cTn id="18" fill="hold">
                            <p:stCondLst>
                              <p:cond delay="6000"/>
                            </p:stCondLst>
                            <p:childTnLst>
                              <p:par>
                                <p:cTn id="19" presetID="10" presetClass="entr" presetSubtype="0" fill="hold" grpId="0" nodeType="afterEffect">
                                  <p:stCondLst>
                                    <p:cond delay="200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par>
                          <p:cTn id="22" fill="hold">
                            <p:stCondLst>
                              <p:cond delay="8500"/>
                            </p:stCondLst>
                            <p:childTnLst>
                              <p:par>
                                <p:cTn id="23" presetID="1" presetClass="entr" presetSubtype="0" fill="hold" nodeType="afterEffect">
                                  <p:stCondLst>
                                    <p:cond delay="500"/>
                                  </p:stCondLst>
                                  <p:childTnLst>
                                    <p:set>
                                      <p:cBhvr>
                                        <p:cTn id="24" dur="1" fill="hold">
                                          <p:stCondLst>
                                            <p:cond delay="0"/>
                                          </p:stCondLst>
                                        </p:cTn>
                                        <p:tgtEl>
                                          <p:spTgt spid="8"/>
                                        </p:tgtEl>
                                        <p:attrNameLst>
                                          <p:attrName>style.visibility</p:attrName>
                                        </p:attrNameLst>
                                      </p:cBhvr>
                                      <p:to>
                                        <p:strVal val="visible"/>
                                      </p:to>
                                    </p:set>
                                  </p:childTnLst>
                                </p:cTn>
                              </p:par>
                            </p:childTnLst>
                          </p:cTn>
                        </p:par>
                        <p:par>
                          <p:cTn id="25" fill="hold">
                            <p:stCondLst>
                              <p:cond delay="9000"/>
                            </p:stCondLst>
                            <p:childTnLst>
                              <p:par>
                                <p:cTn id="26" presetID="10" presetClass="entr" presetSubtype="0" fill="hold" grpId="0" nodeType="afterEffect">
                                  <p:stCondLst>
                                    <p:cond delay="200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500"/>
                                        <p:tgtEl>
                                          <p:spTgt spid="24"/>
                                        </p:tgtEl>
                                      </p:cBhvr>
                                    </p:animEffect>
                                  </p:childTnLst>
                                </p:cTn>
                              </p:par>
                            </p:childTnLst>
                          </p:cTn>
                        </p:par>
                        <p:par>
                          <p:cTn id="29" fill="hold">
                            <p:stCondLst>
                              <p:cond delay="11500"/>
                            </p:stCondLst>
                            <p:childTnLst>
                              <p:par>
                                <p:cTn id="30" presetID="1" presetClass="entr" presetSubtype="0" fill="hold" nodeType="afterEffect">
                                  <p:stCondLst>
                                    <p:cond delay="0"/>
                                  </p:stCondLst>
                                  <p:childTnLst>
                                    <p:set>
                                      <p:cBhvr>
                                        <p:cTn id="31" dur="1" fill="hold">
                                          <p:stCondLst>
                                            <p:cond delay="0"/>
                                          </p:stCondLst>
                                        </p:cTn>
                                        <p:tgtEl>
                                          <p:spTgt spid="4"/>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fade">
                                      <p:cBhvr>
                                        <p:cTn id="36" dur="500"/>
                                        <p:tgtEl>
                                          <p:spTgt spid="36"/>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500"/>
                                        <p:tgtEl>
                                          <p:spTgt spid="15"/>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fade">
                                      <p:cBhvr>
                                        <p:cTn id="5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24"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14A0B7F-6EC0-4271-AFE3-04252357BA27}"/>
              </a:ext>
            </a:extLst>
          </p:cNvPr>
          <p:cNvSpPr txBox="1"/>
          <p:nvPr/>
        </p:nvSpPr>
        <p:spPr>
          <a:xfrm>
            <a:off x="855179" y="681038"/>
            <a:ext cx="4680098" cy="1333500"/>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defTabSz="914400">
              <a:lnSpc>
                <a:spcPct val="90000"/>
              </a:lnSpc>
              <a:spcBef>
                <a:spcPct val="0"/>
              </a:spcBef>
              <a:spcAft>
                <a:spcPts val="2400"/>
              </a:spcAft>
            </a:pPr>
            <a:r>
              <a:rPr lang="en-US" sz="2400" b="1" dirty="0">
                <a:latin typeface="OpenDyslexic" panose="00000500000000000000" pitchFamily="50" charset="0"/>
                <a:ea typeface="+mj-ea"/>
                <a:cs typeface="+mj-cs"/>
              </a:rPr>
              <a:t>Where are the women?</a:t>
            </a:r>
          </a:p>
        </p:txBody>
      </p:sp>
      <p:sp>
        <p:nvSpPr>
          <p:cNvPr id="29" name="Rectangle 25">
            <a:extLst>
              <a:ext uri="{FF2B5EF4-FFF2-40B4-BE49-F238E27FC236}">
                <a16:creationId xmlns:a16="http://schemas.microsoft.com/office/drawing/2014/main" id="{003713C1-2FB2-413B-BF91-3AE41726F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0991" y="3474720"/>
            <a:ext cx="3007289" cy="33832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27">
            <a:extLst>
              <a:ext uri="{FF2B5EF4-FFF2-40B4-BE49-F238E27FC236}">
                <a16:creationId xmlns:a16="http://schemas.microsoft.com/office/drawing/2014/main" id="{1CAB92A9-A23E-4C58-BF68-EDCB6F12A5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4616" y="3474720"/>
            <a:ext cx="3007289" cy="33832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29">
            <a:extLst>
              <a:ext uri="{FF2B5EF4-FFF2-40B4-BE49-F238E27FC236}">
                <a16:creationId xmlns:a16="http://schemas.microsoft.com/office/drawing/2014/main" id="{90795B4D-5022-4A7F-A01D-8D880B7CD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99584" y="0"/>
            <a:ext cx="6192415" cy="6858000"/>
          </a:xfrm>
          <a:prstGeom prst="rect">
            <a:avLst/>
          </a:prstGeom>
          <a:solidFill>
            <a:schemeClr val="tx1">
              <a:lumMod val="85000"/>
              <a:lumOff val="1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1">
            <a:extLst>
              <a:ext uri="{FF2B5EF4-FFF2-40B4-BE49-F238E27FC236}">
                <a16:creationId xmlns:a16="http://schemas.microsoft.com/office/drawing/2014/main" id="{AFD19018-DE7C-4796-ADF2-AD2EB0FC0D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5999" y="0"/>
            <a:ext cx="3002281" cy="33832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3">
            <a:extLst>
              <a:ext uri="{FF2B5EF4-FFF2-40B4-BE49-F238E27FC236}">
                <a16:creationId xmlns:a16="http://schemas.microsoft.com/office/drawing/2014/main" id="{B1A0A2C2-4F85-44AF-8708-8DCA4B550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9624" y="0"/>
            <a:ext cx="3002281" cy="33832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A picture containing clipart&#10;&#10;Description automatically generated">
            <a:extLst>
              <a:ext uri="{FF2B5EF4-FFF2-40B4-BE49-F238E27FC236}">
                <a16:creationId xmlns:a16="http://schemas.microsoft.com/office/drawing/2014/main" id="{2B36383B-0C29-F2E1-E825-BDB77BB17DB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70"/>
          <a:stretch/>
        </p:blipFill>
        <p:spPr>
          <a:xfrm flipH="1">
            <a:off x="9411245" y="3775921"/>
            <a:ext cx="1133388" cy="2769057"/>
          </a:xfrm>
          <a:prstGeom prst="rect">
            <a:avLst/>
          </a:prstGeom>
        </p:spPr>
      </p:pic>
      <p:sp>
        <p:nvSpPr>
          <p:cNvPr id="21" name="TextBox 20">
            <a:extLst>
              <a:ext uri="{FF2B5EF4-FFF2-40B4-BE49-F238E27FC236}">
                <a16:creationId xmlns:a16="http://schemas.microsoft.com/office/drawing/2014/main" id="{0CC63594-E4BB-4976-94B8-4B30CDD4D67A}"/>
              </a:ext>
            </a:extLst>
          </p:cNvPr>
          <p:cNvSpPr txBox="1"/>
          <p:nvPr/>
        </p:nvSpPr>
        <p:spPr>
          <a:xfrm>
            <a:off x="8576666" y="4907781"/>
            <a:ext cx="370272" cy="547068"/>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spcAft>
                <a:spcPts val="1600"/>
              </a:spcAft>
            </a:pPr>
            <a:endParaRPr lang="en-US" sz="2000" dirty="0">
              <a:solidFill>
                <a:schemeClr val="bg1"/>
              </a:solidFill>
              <a:latin typeface="OpenDyslexic" panose="00000500000000000000" pitchFamily="50" charset="0"/>
              <a:cs typeface="Calibri"/>
            </a:endParaRPr>
          </a:p>
        </p:txBody>
      </p:sp>
      <p:sp>
        <p:nvSpPr>
          <p:cNvPr id="2" name="TextBox 1">
            <a:extLst>
              <a:ext uri="{FF2B5EF4-FFF2-40B4-BE49-F238E27FC236}">
                <a16:creationId xmlns:a16="http://schemas.microsoft.com/office/drawing/2014/main" id="{7941DE10-F184-DF0E-0AA3-3F4DFBC35B19}"/>
              </a:ext>
            </a:extLst>
          </p:cNvPr>
          <p:cNvSpPr txBox="1"/>
          <p:nvPr/>
        </p:nvSpPr>
        <p:spPr>
          <a:xfrm>
            <a:off x="6379373" y="510846"/>
            <a:ext cx="2597466" cy="2683320"/>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defTabSz="914400">
              <a:lnSpc>
                <a:spcPct val="120000"/>
              </a:lnSpc>
              <a:spcAft>
                <a:spcPts val="1800"/>
              </a:spcAft>
            </a:pPr>
            <a:r>
              <a:rPr lang="en-US" sz="1600" dirty="0">
                <a:solidFill>
                  <a:schemeClr val="bg1">
                    <a:lumMod val="85000"/>
                    <a:lumOff val="15000"/>
                  </a:schemeClr>
                </a:solidFill>
                <a:latin typeface="OpenDyslexic" panose="00000500000000000000" pitchFamily="50" charset="0"/>
                <a:ea typeface="KaiTi" panose="020B0503020204020204" pitchFamily="49" charset="-122"/>
              </a:rPr>
              <a:t>‘It’s the inconvenient truth that women have always been 50% of the population, but only occupy around 0.5% of recorded history.’</a:t>
            </a:r>
          </a:p>
        </p:txBody>
      </p:sp>
      <p:sp>
        <p:nvSpPr>
          <p:cNvPr id="4" name="TextBox 3">
            <a:extLst>
              <a:ext uri="{FF2B5EF4-FFF2-40B4-BE49-F238E27FC236}">
                <a16:creationId xmlns:a16="http://schemas.microsoft.com/office/drawing/2014/main" id="{9B3CC8A4-EB0D-1241-8EE7-7B0CBDF6D988}"/>
              </a:ext>
            </a:extLst>
          </p:cNvPr>
          <p:cNvSpPr txBox="1"/>
          <p:nvPr/>
        </p:nvSpPr>
        <p:spPr>
          <a:xfrm>
            <a:off x="863734" y="1852506"/>
            <a:ext cx="4893163" cy="2114376"/>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defTabSz="914400">
              <a:lnSpc>
                <a:spcPct val="120000"/>
              </a:lnSpc>
              <a:spcAft>
                <a:spcPts val="1800"/>
              </a:spcAft>
            </a:pPr>
            <a:r>
              <a:rPr lang="en-US" sz="1600" dirty="0">
                <a:latin typeface="OpenDyslexic" panose="00000500000000000000" pitchFamily="50" charset="0"/>
                <a:ea typeface="KaiTi" panose="020B0503020204020204" pitchFamily="49" charset="-122"/>
              </a:rPr>
              <a:t>Bettany Hughes believes that women’s roles were systematically diminished over thousands of years as power and warfare became the main measure of success in societies.</a:t>
            </a:r>
          </a:p>
        </p:txBody>
      </p:sp>
      <p:sp>
        <p:nvSpPr>
          <p:cNvPr id="12" name="TextBox 11">
            <a:extLst>
              <a:ext uri="{FF2B5EF4-FFF2-40B4-BE49-F238E27FC236}">
                <a16:creationId xmlns:a16="http://schemas.microsoft.com/office/drawing/2014/main" id="{7B00736B-12AC-4483-9976-4D4ED711D223}"/>
              </a:ext>
            </a:extLst>
          </p:cNvPr>
          <p:cNvSpPr txBox="1"/>
          <p:nvPr/>
        </p:nvSpPr>
        <p:spPr>
          <a:xfrm>
            <a:off x="9381654" y="2296279"/>
            <a:ext cx="2568649" cy="836177"/>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defTabSz="914400">
              <a:lnSpc>
                <a:spcPct val="120000"/>
              </a:lnSpc>
              <a:spcAft>
                <a:spcPts val="1800"/>
              </a:spcAft>
            </a:pPr>
            <a:r>
              <a:rPr lang="en-US" sz="1600" dirty="0">
                <a:solidFill>
                  <a:schemeClr val="bg1">
                    <a:lumMod val="85000"/>
                    <a:lumOff val="15000"/>
                  </a:schemeClr>
                </a:solidFill>
                <a:latin typeface="OpenDyslexic" panose="00000500000000000000" pitchFamily="50" charset="0"/>
                <a:ea typeface="KaiTi" panose="020B0503020204020204" pitchFamily="49" charset="-122"/>
              </a:rPr>
              <a:t>Dr Bettany Hughes Historian</a:t>
            </a:r>
          </a:p>
        </p:txBody>
      </p:sp>
      <p:sp>
        <p:nvSpPr>
          <p:cNvPr id="6" name="TextBox 5">
            <a:extLst>
              <a:ext uri="{FF2B5EF4-FFF2-40B4-BE49-F238E27FC236}">
                <a16:creationId xmlns:a16="http://schemas.microsoft.com/office/drawing/2014/main" id="{CA570AD7-8147-4BAB-3721-FB8F461677F2}"/>
              </a:ext>
            </a:extLst>
          </p:cNvPr>
          <p:cNvSpPr txBox="1"/>
          <p:nvPr/>
        </p:nvSpPr>
        <p:spPr>
          <a:xfrm>
            <a:off x="855178" y="3574281"/>
            <a:ext cx="4893163" cy="1571546"/>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defTabSz="914400">
              <a:lnSpc>
                <a:spcPct val="120000"/>
              </a:lnSpc>
              <a:spcAft>
                <a:spcPts val="1800"/>
              </a:spcAft>
            </a:pPr>
            <a:r>
              <a:rPr lang="en-US" sz="1600" dirty="0">
                <a:latin typeface="OpenDyslexic" panose="00000500000000000000" pitchFamily="50" charset="0"/>
                <a:ea typeface="KaiTi" panose="020B0503020204020204" pitchFamily="49" charset="-122"/>
              </a:rPr>
              <a:t>In the 1800s women had few rights. When a woman got married, any property she owned passed into the ownership of her husband.</a:t>
            </a:r>
          </a:p>
        </p:txBody>
      </p:sp>
      <p:sp>
        <p:nvSpPr>
          <p:cNvPr id="11" name="TextBox 10">
            <a:extLst>
              <a:ext uri="{FF2B5EF4-FFF2-40B4-BE49-F238E27FC236}">
                <a16:creationId xmlns:a16="http://schemas.microsoft.com/office/drawing/2014/main" id="{6B3A21D0-B3FC-8C03-379E-48309E5EA9BD}"/>
              </a:ext>
            </a:extLst>
          </p:cNvPr>
          <p:cNvSpPr txBox="1"/>
          <p:nvPr/>
        </p:nvSpPr>
        <p:spPr>
          <a:xfrm>
            <a:off x="912897" y="5176960"/>
            <a:ext cx="4893163" cy="1060888"/>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defTabSz="914400">
              <a:lnSpc>
                <a:spcPct val="120000"/>
              </a:lnSpc>
              <a:spcAft>
                <a:spcPts val="1800"/>
              </a:spcAft>
            </a:pPr>
            <a:r>
              <a:rPr lang="en-US" sz="1600" dirty="0">
                <a:latin typeface="OpenDyslexic" panose="00000500000000000000" pitchFamily="50" charset="0"/>
                <a:ea typeface="KaiTi" panose="020B0503020204020204" pitchFamily="49" charset="-122"/>
              </a:rPr>
              <a:t>We are, therefore, less likely to find the details of women’s lives in official historical sources.</a:t>
            </a:r>
          </a:p>
        </p:txBody>
      </p:sp>
      <p:pic>
        <p:nvPicPr>
          <p:cNvPr id="13" name="officeArt object">
            <a:extLst>
              <a:ext uri="{FF2B5EF4-FFF2-40B4-BE49-F238E27FC236}">
                <a16:creationId xmlns:a16="http://schemas.microsoft.com/office/drawing/2014/main" id="{5EE23EA6-2B40-470F-2788-A60E951567BC}"/>
              </a:ext>
            </a:extLst>
          </p:cNvPr>
          <p:cNvPicPr/>
          <p:nvPr/>
        </p:nvPicPr>
        <p:blipFill>
          <a:blip r:embed="rId3" cstate="print">
            <a:extLst>
              <a:ext uri="{28A0092B-C50C-407E-A947-70E740481C1C}">
                <a14:useLocalDpi xmlns:a14="http://schemas.microsoft.com/office/drawing/2010/main"/>
              </a:ext>
            </a:extLst>
          </a:blip>
          <a:stretch>
            <a:fillRect/>
          </a:stretch>
        </p:blipFill>
        <p:spPr>
          <a:xfrm>
            <a:off x="7667360" y="3844413"/>
            <a:ext cx="1309480" cy="2615381"/>
          </a:xfrm>
          <a:prstGeom prst="rect">
            <a:avLst/>
          </a:prstGeom>
          <a:ln w="12700" cap="flat">
            <a:noFill/>
            <a:miter lim="400000"/>
          </a:ln>
          <a:effectLst/>
        </p:spPr>
      </p:pic>
      <p:pic>
        <p:nvPicPr>
          <p:cNvPr id="14" name="officeArt object">
            <a:extLst>
              <a:ext uri="{FF2B5EF4-FFF2-40B4-BE49-F238E27FC236}">
                <a16:creationId xmlns:a16="http://schemas.microsoft.com/office/drawing/2014/main" id="{05C3990C-2D5B-1D53-DC40-C80FECECED74}"/>
              </a:ext>
            </a:extLst>
          </p:cNvPr>
          <p:cNvPicPr/>
          <p:nvPr/>
        </p:nvPicPr>
        <p:blipFill>
          <a:blip r:embed="rId4"/>
          <a:stretch>
            <a:fillRect/>
          </a:stretch>
        </p:blipFill>
        <p:spPr>
          <a:xfrm>
            <a:off x="10829564" y="3848202"/>
            <a:ext cx="1014516" cy="2667534"/>
          </a:xfrm>
          <a:prstGeom prst="rect">
            <a:avLst/>
          </a:prstGeom>
          <a:ln w="12700" cap="flat">
            <a:noFill/>
            <a:miter lim="400000"/>
          </a:ln>
          <a:effectLst/>
        </p:spPr>
      </p:pic>
      <p:pic>
        <p:nvPicPr>
          <p:cNvPr id="16" name="officeArt object">
            <a:extLst>
              <a:ext uri="{FF2B5EF4-FFF2-40B4-BE49-F238E27FC236}">
                <a16:creationId xmlns:a16="http://schemas.microsoft.com/office/drawing/2014/main" id="{B8329D12-6ECE-465F-E617-13FBC4D4FAD0}"/>
              </a:ext>
            </a:extLst>
          </p:cNvPr>
          <p:cNvPicPr/>
          <p:nvPr/>
        </p:nvPicPr>
        <p:blipFill>
          <a:blip r:embed="rId5"/>
          <a:stretch>
            <a:fillRect/>
          </a:stretch>
        </p:blipFill>
        <p:spPr>
          <a:xfrm>
            <a:off x="6357786" y="3775922"/>
            <a:ext cx="1309480" cy="2683872"/>
          </a:xfrm>
          <a:prstGeom prst="rect">
            <a:avLst/>
          </a:prstGeom>
          <a:ln w="12700" cap="flat">
            <a:noFill/>
            <a:miter lim="400000"/>
          </a:ln>
          <a:effectLst/>
        </p:spPr>
      </p:pic>
      <p:pic>
        <p:nvPicPr>
          <p:cNvPr id="18" name="Picture 17" descr="A picture containing text, opener, weapon, knife&#10;&#10;Description automatically generated">
            <a:extLst>
              <a:ext uri="{FF2B5EF4-FFF2-40B4-BE49-F238E27FC236}">
                <a16:creationId xmlns:a16="http://schemas.microsoft.com/office/drawing/2014/main" id="{7BFA8EBA-0FB6-0435-5551-895181590E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00298" y="356138"/>
            <a:ext cx="1665075" cy="1749170"/>
          </a:xfrm>
          <a:prstGeom prst="rect">
            <a:avLst/>
          </a:prstGeom>
        </p:spPr>
      </p:pic>
    </p:spTree>
    <p:extLst>
      <p:ext uri="{BB962C8B-B14F-4D97-AF65-F5344CB8AC3E}">
        <p14:creationId xmlns:p14="http://schemas.microsoft.com/office/powerpoint/2010/main" val="338754825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10801"/>
                            </p:stCondLst>
                            <p:childTnLst>
                              <p:par>
                                <p:cTn id="8" presetID="10" presetClass="entr" presetSubtype="0" fill="hold" nodeType="after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par>
                          <p:cTn id="11" fill="hold">
                            <p:stCondLst>
                              <p:cond delay="11301"/>
                            </p:stCondLst>
                            <p:childTnLst>
                              <p:par>
                                <p:cTn id="12" presetID="10" presetClass="entr" presetSubtype="0"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12" grpId="0"/>
      <p:bldP spid="6"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14A0B7F-6EC0-4271-AFE3-04252357BA27}"/>
              </a:ext>
            </a:extLst>
          </p:cNvPr>
          <p:cNvSpPr txBox="1"/>
          <p:nvPr/>
        </p:nvSpPr>
        <p:spPr>
          <a:xfrm>
            <a:off x="855179" y="681038"/>
            <a:ext cx="4680098" cy="1333500"/>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defTabSz="914400">
              <a:lnSpc>
                <a:spcPct val="90000"/>
              </a:lnSpc>
              <a:spcBef>
                <a:spcPct val="0"/>
              </a:spcBef>
              <a:spcAft>
                <a:spcPts val="2400"/>
              </a:spcAft>
            </a:pPr>
            <a:r>
              <a:rPr lang="en-US" sz="2400" b="1" dirty="0">
                <a:latin typeface="OpenDyslexic" panose="00000500000000000000" pitchFamily="50" charset="0"/>
                <a:ea typeface="+mj-ea"/>
                <a:cs typeface="+mj-cs"/>
              </a:rPr>
              <a:t>Where are the women?</a:t>
            </a:r>
          </a:p>
        </p:txBody>
      </p:sp>
      <p:sp>
        <p:nvSpPr>
          <p:cNvPr id="29" name="Rectangle 25">
            <a:extLst>
              <a:ext uri="{FF2B5EF4-FFF2-40B4-BE49-F238E27FC236}">
                <a16:creationId xmlns:a16="http://schemas.microsoft.com/office/drawing/2014/main" id="{003713C1-2FB2-413B-BF91-3AE41726F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0991" y="3474720"/>
            <a:ext cx="3007289" cy="33832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27">
            <a:extLst>
              <a:ext uri="{FF2B5EF4-FFF2-40B4-BE49-F238E27FC236}">
                <a16:creationId xmlns:a16="http://schemas.microsoft.com/office/drawing/2014/main" id="{1CAB92A9-A23E-4C58-BF68-EDCB6F12A5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4616" y="3474720"/>
            <a:ext cx="3007289" cy="33832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29">
            <a:extLst>
              <a:ext uri="{FF2B5EF4-FFF2-40B4-BE49-F238E27FC236}">
                <a16:creationId xmlns:a16="http://schemas.microsoft.com/office/drawing/2014/main" id="{90795B4D-5022-4A7F-A01D-8D880B7CD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99584" y="0"/>
            <a:ext cx="6192415" cy="6858000"/>
          </a:xfrm>
          <a:prstGeom prst="rect">
            <a:avLst/>
          </a:prstGeom>
          <a:solidFill>
            <a:schemeClr val="tx1">
              <a:lumMod val="85000"/>
              <a:lumOff val="1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1">
            <a:extLst>
              <a:ext uri="{FF2B5EF4-FFF2-40B4-BE49-F238E27FC236}">
                <a16:creationId xmlns:a16="http://schemas.microsoft.com/office/drawing/2014/main" id="{AFD19018-DE7C-4796-ADF2-AD2EB0FC0D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5999" y="0"/>
            <a:ext cx="3002281" cy="33832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3">
            <a:extLst>
              <a:ext uri="{FF2B5EF4-FFF2-40B4-BE49-F238E27FC236}">
                <a16:creationId xmlns:a16="http://schemas.microsoft.com/office/drawing/2014/main" id="{B1A0A2C2-4F85-44AF-8708-8DCA4B550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9624" y="0"/>
            <a:ext cx="3002281" cy="33832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0CC63594-E4BB-4976-94B8-4B30CDD4D67A}"/>
              </a:ext>
            </a:extLst>
          </p:cNvPr>
          <p:cNvSpPr txBox="1"/>
          <p:nvPr/>
        </p:nvSpPr>
        <p:spPr>
          <a:xfrm>
            <a:off x="8576666" y="4907781"/>
            <a:ext cx="370272" cy="547068"/>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spcAft>
                <a:spcPts val="1600"/>
              </a:spcAft>
            </a:pPr>
            <a:endParaRPr lang="en-US" sz="2000" dirty="0">
              <a:solidFill>
                <a:schemeClr val="bg1"/>
              </a:solidFill>
              <a:latin typeface="OpenDyslexic" panose="00000500000000000000" pitchFamily="50" charset="0"/>
              <a:cs typeface="Calibri"/>
            </a:endParaRPr>
          </a:p>
        </p:txBody>
      </p:sp>
      <p:sp>
        <p:nvSpPr>
          <p:cNvPr id="2" name="TextBox 1">
            <a:extLst>
              <a:ext uri="{FF2B5EF4-FFF2-40B4-BE49-F238E27FC236}">
                <a16:creationId xmlns:a16="http://schemas.microsoft.com/office/drawing/2014/main" id="{7941DE10-F184-DF0E-0AA3-3F4DFBC35B19}"/>
              </a:ext>
            </a:extLst>
          </p:cNvPr>
          <p:cNvSpPr txBox="1"/>
          <p:nvPr/>
        </p:nvSpPr>
        <p:spPr>
          <a:xfrm>
            <a:off x="6379373" y="510846"/>
            <a:ext cx="2597466" cy="2683320"/>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defTabSz="914400">
              <a:lnSpc>
                <a:spcPct val="120000"/>
              </a:lnSpc>
              <a:spcAft>
                <a:spcPts val="1800"/>
              </a:spcAft>
            </a:pPr>
            <a:r>
              <a:rPr lang="en-US" sz="1600" dirty="0">
                <a:solidFill>
                  <a:schemeClr val="bg1">
                    <a:lumMod val="85000"/>
                    <a:lumOff val="15000"/>
                  </a:schemeClr>
                </a:solidFill>
                <a:latin typeface="OpenDyslexic" panose="00000500000000000000" pitchFamily="50" charset="0"/>
                <a:ea typeface="KaiTi" panose="020B0503020204020204" pitchFamily="49" charset="-122"/>
              </a:rPr>
              <a:t>‘It’s the inconvenient truth that women have always been 50% of the population, but only occupy around 0.5% of recorded history.’</a:t>
            </a:r>
          </a:p>
        </p:txBody>
      </p:sp>
      <p:sp>
        <p:nvSpPr>
          <p:cNvPr id="12" name="TextBox 11">
            <a:extLst>
              <a:ext uri="{FF2B5EF4-FFF2-40B4-BE49-F238E27FC236}">
                <a16:creationId xmlns:a16="http://schemas.microsoft.com/office/drawing/2014/main" id="{7B00736B-12AC-4483-9976-4D4ED711D223}"/>
              </a:ext>
            </a:extLst>
          </p:cNvPr>
          <p:cNvSpPr txBox="1"/>
          <p:nvPr/>
        </p:nvSpPr>
        <p:spPr>
          <a:xfrm>
            <a:off x="9404516" y="2315105"/>
            <a:ext cx="2568649" cy="836177"/>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defTabSz="914400">
              <a:lnSpc>
                <a:spcPct val="120000"/>
              </a:lnSpc>
              <a:spcAft>
                <a:spcPts val="1800"/>
              </a:spcAft>
            </a:pPr>
            <a:r>
              <a:rPr lang="en-US" sz="1600" dirty="0">
                <a:solidFill>
                  <a:schemeClr val="bg1">
                    <a:lumMod val="85000"/>
                    <a:lumOff val="15000"/>
                  </a:schemeClr>
                </a:solidFill>
                <a:latin typeface="OpenDyslexic" panose="00000500000000000000" pitchFamily="50" charset="0"/>
                <a:ea typeface="KaiTi" panose="020B0503020204020204" pitchFamily="49" charset="-122"/>
              </a:rPr>
              <a:t>Dr Bettany Hughes Historian</a:t>
            </a:r>
          </a:p>
        </p:txBody>
      </p:sp>
      <p:sp>
        <p:nvSpPr>
          <p:cNvPr id="11" name="TextBox 10">
            <a:extLst>
              <a:ext uri="{FF2B5EF4-FFF2-40B4-BE49-F238E27FC236}">
                <a16:creationId xmlns:a16="http://schemas.microsoft.com/office/drawing/2014/main" id="{204575F8-EE0E-FF11-99F6-E0FC7B96CECA}"/>
              </a:ext>
            </a:extLst>
          </p:cNvPr>
          <p:cNvSpPr txBox="1"/>
          <p:nvPr/>
        </p:nvSpPr>
        <p:spPr>
          <a:xfrm>
            <a:off x="855179" y="2095499"/>
            <a:ext cx="4429515" cy="3359349"/>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lnSpcReduction="10000"/>
          </a:bodyPr>
          <a:lstStyle/>
          <a:p>
            <a:pPr defTabSz="914400">
              <a:lnSpc>
                <a:spcPct val="120000"/>
              </a:lnSpc>
              <a:spcAft>
                <a:spcPts val="1800"/>
              </a:spcAft>
            </a:pPr>
            <a:r>
              <a:rPr lang="en-US" sz="1600" dirty="0">
                <a:latin typeface="OpenDyslexic" panose="00000500000000000000" pitchFamily="50" charset="0"/>
                <a:ea typeface="KaiTi" panose="020B0503020204020204" pitchFamily="49" charset="-122"/>
              </a:rPr>
              <a:t>Graveyards are a great source of historical information because we DO see women on gravestones and other memorials. We will see basic information like their name, age, year of birth and names of children. However, further research into their lives is likely to be more difficult than research into their male relatives because they appear in fewer official records.</a:t>
            </a:r>
          </a:p>
        </p:txBody>
      </p:sp>
      <p:pic>
        <p:nvPicPr>
          <p:cNvPr id="6" name="Picture 5">
            <a:extLst>
              <a:ext uri="{FF2B5EF4-FFF2-40B4-BE49-F238E27FC236}">
                <a16:creationId xmlns:a16="http://schemas.microsoft.com/office/drawing/2014/main" id="{C15BAD7D-AA3C-CF5D-9DD0-D7F038166A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89146" y="3791549"/>
            <a:ext cx="1719016" cy="2749621"/>
          </a:xfrm>
          <a:prstGeom prst="rect">
            <a:avLst/>
          </a:prstGeom>
        </p:spPr>
      </p:pic>
      <p:pic>
        <p:nvPicPr>
          <p:cNvPr id="7" name="Picture 6" descr="A picture containing text, helmet&#10;&#10;Description automatically generated">
            <a:extLst>
              <a:ext uri="{FF2B5EF4-FFF2-40B4-BE49-F238E27FC236}">
                <a16:creationId xmlns:a16="http://schemas.microsoft.com/office/drawing/2014/main" id="{5BE8DD8E-00DF-EA54-B677-707351DE28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5729" y="4188576"/>
            <a:ext cx="1860843" cy="2158578"/>
          </a:xfrm>
          <a:prstGeom prst="rect">
            <a:avLst/>
          </a:prstGeom>
        </p:spPr>
      </p:pic>
      <p:pic>
        <p:nvPicPr>
          <p:cNvPr id="9" name="Picture 8" descr="A picture containing text, opener, weapon, knife&#10;&#10;Description automatically generated">
            <a:extLst>
              <a:ext uri="{FF2B5EF4-FFF2-40B4-BE49-F238E27FC236}">
                <a16:creationId xmlns:a16="http://schemas.microsoft.com/office/drawing/2014/main" id="{16B76AB3-8FC8-B29E-E912-813307C432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99012" y="236686"/>
            <a:ext cx="1978495" cy="2078419"/>
          </a:xfrm>
          <a:prstGeom prst="rect">
            <a:avLst/>
          </a:prstGeom>
        </p:spPr>
      </p:pic>
    </p:spTree>
    <p:extLst>
      <p:ext uri="{BB962C8B-B14F-4D97-AF65-F5344CB8AC3E}">
        <p14:creationId xmlns:p14="http://schemas.microsoft.com/office/powerpoint/2010/main" val="137352493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14A0B7F-6EC0-4271-AFE3-04252357BA27}"/>
              </a:ext>
            </a:extLst>
          </p:cNvPr>
          <p:cNvSpPr txBox="1"/>
          <p:nvPr/>
        </p:nvSpPr>
        <p:spPr>
          <a:xfrm>
            <a:off x="5665859" y="1397425"/>
            <a:ext cx="5684520" cy="1920241"/>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120000"/>
              </a:lnSpc>
              <a:spcAft>
                <a:spcPts val="600"/>
              </a:spcAft>
            </a:pPr>
            <a:r>
              <a:rPr lang="en-US" b="1" i="0" dirty="0">
                <a:effectLst/>
                <a:latin typeface="OpenDyslexic" panose="00000500000000000000" pitchFamily="50" charset="0"/>
              </a:rPr>
              <a:t>Let’s take a closer look at one of the gravestones in Greyfriars.</a:t>
            </a:r>
          </a:p>
          <a:p>
            <a:pPr>
              <a:lnSpc>
                <a:spcPct val="120000"/>
              </a:lnSpc>
              <a:spcAft>
                <a:spcPts val="600"/>
              </a:spcAft>
            </a:pPr>
            <a:endParaRPr lang="en-US" b="1" i="0" dirty="0">
              <a:effectLst/>
              <a:latin typeface="OpenDyslexic" panose="00000500000000000000" pitchFamily="50" charset="0"/>
            </a:endParaRPr>
          </a:p>
          <a:p>
            <a:pPr>
              <a:lnSpc>
                <a:spcPct val="120000"/>
              </a:lnSpc>
              <a:spcAft>
                <a:spcPts val="1000"/>
              </a:spcAft>
            </a:pPr>
            <a:r>
              <a:rPr lang="en-US" dirty="0">
                <a:latin typeface="OpenDyslexic" panose="00000500000000000000" pitchFamily="50" charset="0"/>
                <a:cs typeface="Calibri"/>
              </a:rPr>
              <a:t>What type of source is a gravestone?</a:t>
            </a:r>
          </a:p>
        </p:txBody>
      </p:sp>
      <p:pic>
        <p:nvPicPr>
          <p:cNvPr id="6" name="Picture 3" descr="See the source image">
            <a:extLst>
              <a:ext uri="{FF2B5EF4-FFF2-40B4-BE49-F238E27FC236}">
                <a16:creationId xmlns:a16="http://schemas.microsoft.com/office/drawing/2014/main" id="{BB61DE91-EDB4-42D4-97F0-ADA8908431C9}"/>
              </a:ext>
            </a:extLst>
          </p:cNvPr>
          <p:cNvPicPr>
            <a:picLocks noChangeAspect="1" noChangeArrowheads="1"/>
          </p:cNvPicPr>
          <p:nvPr/>
        </p:nvPicPr>
        <p:blipFill>
          <a:blip r:embed="rId3" cstate="email">
            <a:extLst>
              <a:ext uri="{BEBA8EAE-BF5A-486C-A8C5-ECC9F3942E4B}">
                <a14:imgProps xmlns:a14="http://schemas.microsoft.com/office/drawing/2010/main">
                  <a14:imgLayer r:embed="rId4">
                    <a14:imgEffect>
                      <a14:backgroundRemoval t="7934" b="91882" l="10000" r="90000">
                        <a14:foregroundMark x1="20435" y1="85055" x2="23696" y2="91697"/>
                        <a14:foregroundMark x1="23696" y1="91697" x2="28478" y2="91882"/>
                        <a14:foregroundMark x1="28478" y1="91882" x2="32500" y2="89299"/>
                        <a14:foregroundMark x1="32500" y1="89299" x2="32609" y2="88930"/>
                        <a14:foregroundMark x1="55000" y1="9594" x2="59130" y2="7934"/>
                        <a14:foregroundMark x1="59130" y1="7934" x2="64457" y2="7934"/>
                        <a14:foregroundMark x1="64457" y1="7934" x2="67609" y2="9594"/>
                      </a14:backgroundRemoval>
                    </a14:imgEffect>
                  </a14:imgLayer>
                </a14:imgProps>
              </a:ext>
              <a:ext uri="{28A0092B-C50C-407E-A947-70E740481C1C}">
                <a14:useLocalDpi xmlns:a14="http://schemas.microsoft.com/office/drawing/2010/main"/>
              </a:ext>
            </a:extLst>
          </a:blip>
          <a:srcRect/>
          <a:stretch>
            <a:fillRect/>
          </a:stretch>
        </p:blipFill>
        <p:spPr bwMode="auto">
          <a:xfrm>
            <a:off x="4278259" y="1385273"/>
            <a:ext cx="1298749" cy="76513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09C115-3C0D-4A39-830C-550A804F7AF7}"/>
              </a:ext>
            </a:extLst>
          </p:cNvPr>
          <p:cNvSpPr txBox="1"/>
          <p:nvPr/>
        </p:nvSpPr>
        <p:spPr>
          <a:xfrm>
            <a:off x="5665859" y="3398113"/>
            <a:ext cx="2423160" cy="541020"/>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spcAft>
                <a:spcPts val="1600"/>
              </a:spcAft>
            </a:pPr>
            <a:r>
              <a:rPr lang="en-US" dirty="0">
                <a:latin typeface="OpenDyslexic" panose="00000500000000000000" pitchFamily="50" charset="0"/>
                <a:cs typeface="Calibri"/>
              </a:rPr>
              <a:t>It’s a </a:t>
            </a:r>
            <a:r>
              <a:rPr lang="en-US" b="1" dirty="0">
                <a:solidFill>
                  <a:schemeClr val="accent6"/>
                </a:solidFill>
                <a:latin typeface="OpenDyslexic" panose="00000500000000000000" pitchFamily="50" charset="0"/>
                <a:cs typeface="Calibri"/>
              </a:rPr>
              <a:t>material</a:t>
            </a:r>
            <a:endParaRPr lang="en-US" dirty="0">
              <a:latin typeface="OpenDyslexic" panose="00000500000000000000" pitchFamily="50" charset="0"/>
              <a:cs typeface="Calibri"/>
            </a:endParaRPr>
          </a:p>
        </p:txBody>
      </p:sp>
      <p:sp>
        <p:nvSpPr>
          <p:cNvPr id="11" name="TextBox 10">
            <a:extLst>
              <a:ext uri="{FF2B5EF4-FFF2-40B4-BE49-F238E27FC236}">
                <a16:creationId xmlns:a16="http://schemas.microsoft.com/office/drawing/2014/main" id="{10E2C4C3-E40C-4FF6-A7C7-6090178C729C}"/>
              </a:ext>
            </a:extLst>
          </p:cNvPr>
          <p:cNvSpPr txBox="1"/>
          <p:nvPr/>
        </p:nvSpPr>
        <p:spPr>
          <a:xfrm>
            <a:off x="7889901" y="3409543"/>
            <a:ext cx="3002280" cy="518160"/>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spcAft>
                <a:spcPts val="1600"/>
              </a:spcAft>
            </a:pPr>
            <a:r>
              <a:rPr lang="en-US" dirty="0">
                <a:latin typeface="OpenDyslexic" panose="00000500000000000000" pitchFamily="50" charset="0"/>
                <a:cs typeface="Calibri"/>
              </a:rPr>
              <a:t>and</a:t>
            </a:r>
            <a:r>
              <a:rPr lang="en-US" b="1" dirty="0">
                <a:latin typeface="OpenDyslexic" panose="00000500000000000000" pitchFamily="50" charset="0"/>
                <a:cs typeface="Calibri"/>
              </a:rPr>
              <a:t> </a:t>
            </a:r>
            <a:r>
              <a:rPr lang="en-US" b="1" dirty="0">
                <a:solidFill>
                  <a:schemeClr val="accent6"/>
                </a:solidFill>
                <a:latin typeface="OpenDyslexic" panose="00000500000000000000" pitchFamily="50" charset="0"/>
                <a:cs typeface="Calibri"/>
              </a:rPr>
              <a:t>written source</a:t>
            </a:r>
            <a:endParaRPr lang="en-US" dirty="0">
              <a:latin typeface="OpenDyslexic" panose="00000500000000000000" pitchFamily="50" charset="0"/>
              <a:cs typeface="Calibri"/>
            </a:endParaRPr>
          </a:p>
        </p:txBody>
      </p:sp>
      <p:sp>
        <p:nvSpPr>
          <p:cNvPr id="12" name="TextBox 11">
            <a:extLst>
              <a:ext uri="{FF2B5EF4-FFF2-40B4-BE49-F238E27FC236}">
                <a16:creationId xmlns:a16="http://schemas.microsoft.com/office/drawing/2014/main" id="{5F279554-0E9B-4B74-B84B-311969C2708E}"/>
              </a:ext>
            </a:extLst>
          </p:cNvPr>
          <p:cNvSpPr txBox="1"/>
          <p:nvPr/>
        </p:nvSpPr>
        <p:spPr>
          <a:xfrm>
            <a:off x="5665859" y="4968240"/>
            <a:ext cx="5684520" cy="1264920"/>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120000"/>
              </a:lnSpc>
              <a:spcAft>
                <a:spcPts val="1000"/>
              </a:spcAft>
            </a:pPr>
            <a:r>
              <a:rPr lang="en-US" dirty="0">
                <a:latin typeface="OpenDyslexic" panose="00000500000000000000" pitchFamily="50" charset="0"/>
                <a:cs typeface="Calibri"/>
              </a:rPr>
              <a:t>What can we find out about a person from their gravestone?</a:t>
            </a:r>
          </a:p>
        </p:txBody>
      </p:sp>
      <p:pic>
        <p:nvPicPr>
          <p:cNvPr id="10" name="Picture 9" descr="A tombstone with writing on it&#10;&#10;Description automatically generated with medium confidence">
            <a:extLst>
              <a:ext uri="{FF2B5EF4-FFF2-40B4-BE49-F238E27FC236}">
                <a16:creationId xmlns:a16="http://schemas.microsoft.com/office/drawing/2014/main" id="{15F2FA17-7C6D-230B-2E78-FD5423A39D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3220139" cy="6858000"/>
          </a:xfrm>
          <a:prstGeom prst="rect">
            <a:avLst/>
          </a:prstGeom>
        </p:spPr>
      </p:pic>
      <p:pic>
        <p:nvPicPr>
          <p:cNvPr id="14" name="Picture 13" descr="Icon&#10;&#10;Description automatically generated">
            <a:extLst>
              <a:ext uri="{FF2B5EF4-FFF2-40B4-BE49-F238E27FC236}">
                <a16:creationId xmlns:a16="http://schemas.microsoft.com/office/drawing/2014/main" id="{3EDCB9D7-10A7-C993-A6AF-41B81AD767A3}"/>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435343" y="2380785"/>
            <a:ext cx="984580" cy="1048215"/>
          </a:xfrm>
          <a:prstGeom prst="rect">
            <a:avLst/>
          </a:prstGeom>
        </p:spPr>
      </p:pic>
      <p:pic>
        <p:nvPicPr>
          <p:cNvPr id="16" name="Picture 15" descr="A picture containing text, helmet&#10;&#10;Description automatically generated">
            <a:extLst>
              <a:ext uri="{FF2B5EF4-FFF2-40B4-BE49-F238E27FC236}">
                <a16:creationId xmlns:a16="http://schemas.microsoft.com/office/drawing/2014/main" id="{603A7FB7-6A13-F438-EE70-AE781C9A3F3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77439" y="3793976"/>
            <a:ext cx="903633" cy="1048215"/>
          </a:xfrm>
          <a:prstGeom prst="rect">
            <a:avLst/>
          </a:prstGeom>
        </p:spPr>
      </p:pic>
      <p:pic>
        <p:nvPicPr>
          <p:cNvPr id="19" name="Picture 18" descr="A picture containing text, opener, weapon, knife&#10;&#10;Description automatically generated">
            <a:extLst>
              <a:ext uri="{FF2B5EF4-FFF2-40B4-BE49-F238E27FC236}">
                <a16:creationId xmlns:a16="http://schemas.microsoft.com/office/drawing/2014/main" id="{16D38BEA-1B90-8D7D-87EC-8873E7C2677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984582" y="3769609"/>
            <a:ext cx="1130124" cy="1187201"/>
          </a:xfrm>
          <a:prstGeom prst="rect">
            <a:avLst/>
          </a:prstGeom>
        </p:spPr>
      </p:pic>
      <p:pic>
        <p:nvPicPr>
          <p:cNvPr id="21" name="Picture 20" descr="A yellow smiley face&#10;&#10;Description automatically generated with low confidence">
            <a:extLst>
              <a:ext uri="{FF2B5EF4-FFF2-40B4-BE49-F238E27FC236}">
                <a16:creationId xmlns:a16="http://schemas.microsoft.com/office/drawing/2014/main" id="{3897FBEE-CF4A-66EA-60CC-AB88948DB75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31719" y="4767364"/>
            <a:ext cx="984687" cy="1048215"/>
          </a:xfrm>
          <a:prstGeom prst="rect">
            <a:avLst/>
          </a:prstGeom>
        </p:spPr>
      </p:pic>
    </p:spTree>
    <p:extLst>
      <p:ext uri="{BB962C8B-B14F-4D97-AF65-F5344CB8AC3E}">
        <p14:creationId xmlns:p14="http://schemas.microsoft.com/office/powerpoint/2010/main" val="300182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1+#ppt_w/2"/>
                                          </p:val>
                                        </p:tav>
                                        <p:tav tm="100000">
                                          <p:val>
                                            <p:strVal val="#ppt_x"/>
                                          </p:val>
                                        </p:tav>
                                      </p:tavLst>
                                    </p:anim>
                                    <p:anim calcmode="lin" valueType="num">
                                      <p:cBhvr additive="base">
                                        <p:cTn id="13"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1+#ppt_w/2"/>
                                          </p:val>
                                        </p:tav>
                                        <p:tav tm="100000">
                                          <p:val>
                                            <p:strVal val="#ppt_x"/>
                                          </p:val>
                                        </p:tav>
                                      </p:tavLst>
                                    </p:anim>
                                    <p:anim calcmode="lin" valueType="num">
                                      <p:cBhvr additive="base">
                                        <p:cTn id="24"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par>
                          <p:cTn id="35" fill="hold">
                            <p:stCondLst>
                              <p:cond delay="500"/>
                            </p:stCondLst>
                            <p:childTnLst>
                              <p:par>
                                <p:cTn id="36" presetID="10" presetClass="entr" presetSubtype="0" fill="hold" nodeType="afterEffect">
                                  <p:stCondLst>
                                    <p:cond delay="100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a:extLst>
              <a:ext uri="{FF2B5EF4-FFF2-40B4-BE49-F238E27FC236}">
                <a16:creationId xmlns:a16="http://schemas.microsoft.com/office/drawing/2014/main" id="{01F96CCB-BACA-4CBD-9549-28C2945906D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5732" r="-1"/>
          <a:stretch/>
        </p:blipFill>
        <p:spPr bwMode="auto">
          <a:xfrm>
            <a:off x="-542693" y="0"/>
            <a:ext cx="12731644" cy="685800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714A0B7F-6EC0-4271-AFE3-04252357BA27}"/>
              </a:ext>
            </a:extLst>
          </p:cNvPr>
          <p:cNvSpPr txBox="1"/>
          <p:nvPr/>
        </p:nvSpPr>
        <p:spPr>
          <a:xfrm>
            <a:off x="612782" y="1144109"/>
            <a:ext cx="4023360" cy="62170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defTabSz="914400">
              <a:lnSpc>
                <a:spcPct val="120000"/>
              </a:lnSpc>
              <a:spcAft>
                <a:spcPts val="1000"/>
              </a:spcAft>
            </a:pPr>
            <a:r>
              <a:rPr lang="en-US" b="1" dirty="0">
                <a:latin typeface="OpenDyslexic" panose="00000500000000000000" pitchFamily="50" charset="0"/>
              </a:rPr>
              <a:t>We might find out…</a:t>
            </a:r>
          </a:p>
        </p:txBody>
      </p:sp>
      <p:sp>
        <p:nvSpPr>
          <p:cNvPr id="12" name="TextBox 11">
            <a:extLst>
              <a:ext uri="{FF2B5EF4-FFF2-40B4-BE49-F238E27FC236}">
                <a16:creationId xmlns:a16="http://schemas.microsoft.com/office/drawing/2014/main" id="{450E37A4-C5BA-4D91-9CFF-1512DF1750E8}"/>
              </a:ext>
            </a:extLst>
          </p:cNvPr>
          <p:cNvSpPr txBox="1"/>
          <p:nvPr/>
        </p:nvSpPr>
        <p:spPr>
          <a:xfrm>
            <a:off x="615833" y="3991903"/>
            <a:ext cx="4023360" cy="62170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342900" indent="-342900" defTabSz="914400">
              <a:lnSpc>
                <a:spcPct val="120000"/>
              </a:lnSpc>
              <a:spcAft>
                <a:spcPts val="1000"/>
              </a:spcAft>
              <a:buFont typeface="Wingdings" panose="05000000000000000000" pitchFamily="2" charset="2"/>
              <a:buChar char="v"/>
            </a:pPr>
            <a:r>
              <a:rPr lang="en-US" sz="1600" dirty="0">
                <a:latin typeface="OpenDyslexic" panose="00000500000000000000" pitchFamily="50" charset="0"/>
              </a:rPr>
              <a:t>what job they did</a:t>
            </a:r>
          </a:p>
        </p:txBody>
      </p:sp>
      <p:sp>
        <p:nvSpPr>
          <p:cNvPr id="13" name="TextBox 12">
            <a:extLst>
              <a:ext uri="{FF2B5EF4-FFF2-40B4-BE49-F238E27FC236}">
                <a16:creationId xmlns:a16="http://schemas.microsoft.com/office/drawing/2014/main" id="{052EDE98-FA1A-48FC-A3B1-BE955394EA12}"/>
              </a:ext>
            </a:extLst>
          </p:cNvPr>
          <p:cNvSpPr txBox="1"/>
          <p:nvPr/>
        </p:nvSpPr>
        <p:spPr>
          <a:xfrm>
            <a:off x="612782" y="4524433"/>
            <a:ext cx="3810000" cy="865520"/>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342900" indent="-342900" defTabSz="914400">
              <a:lnSpc>
                <a:spcPct val="120000"/>
              </a:lnSpc>
              <a:spcAft>
                <a:spcPts val="1000"/>
              </a:spcAft>
              <a:buFont typeface="Wingdings" panose="05000000000000000000" pitchFamily="2" charset="2"/>
              <a:buChar char="v"/>
            </a:pPr>
            <a:r>
              <a:rPr lang="en-US" sz="1600" dirty="0">
                <a:latin typeface="OpenDyslexic" panose="00000500000000000000" pitchFamily="50" charset="0"/>
              </a:rPr>
              <a:t>names of their family members</a:t>
            </a:r>
          </a:p>
        </p:txBody>
      </p:sp>
      <p:sp>
        <p:nvSpPr>
          <p:cNvPr id="14" name="TextBox 13">
            <a:extLst>
              <a:ext uri="{FF2B5EF4-FFF2-40B4-BE49-F238E27FC236}">
                <a16:creationId xmlns:a16="http://schemas.microsoft.com/office/drawing/2014/main" id="{CB29BBAB-15BB-4075-9BD0-B9D5DA28C388}"/>
              </a:ext>
            </a:extLst>
          </p:cNvPr>
          <p:cNvSpPr txBox="1"/>
          <p:nvPr/>
        </p:nvSpPr>
        <p:spPr>
          <a:xfrm>
            <a:off x="612782" y="2895936"/>
            <a:ext cx="4023360" cy="62170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342900" indent="-342900" defTabSz="914400">
              <a:lnSpc>
                <a:spcPct val="120000"/>
              </a:lnSpc>
              <a:spcAft>
                <a:spcPts val="1000"/>
              </a:spcAft>
              <a:buFont typeface="Wingdings" panose="05000000000000000000" pitchFamily="2" charset="2"/>
              <a:buChar char="v"/>
            </a:pPr>
            <a:r>
              <a:rPr lang="en-US" sz="1600" dirty="0">
                <a:latin typeface="OpenDyslexic" panose="00000500000000000000" pitchFamily="50" charset="0"/>
              </a:rPr>
              <a:t>when they died</a:t>
            </a:r>
          </a:p>
        </p:txBody>
      </p:sp>
      <p:sp>
        <p:nvSpPr>
          <p:cNvPr id="15" name="TextBox 14">
            <a:extLst>
              <a:ext uri="{FF2B5EF4-FFF2-40B4-BE49-F238E27FC236}">
                <a16:creationId xmlns:a16="http://schemas.microsoft.com/office/drawing/2014/main" id="{FD961A47-AADE-411E-B8A8-6E4AA3CD5B5F}"/>
              </a:ext>
            </a:extLst>
          </p:cNvPr>
          <p:cNvSpPr txBox="1"/>
          <p:nvPr/>
        </p:nvSpPr>
        <p:spPr>
          <a:xfrm>
            <a:off x="612782" y="3428466"/>
            <a:ext cx="4023360" cy="62170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342900" indent="-342900" defTabSz="914400">
              <a:lnSpc>
                <a:spcPct val="120000"/>
              </a:lnSpc>
              <a:spcAft>
                <a:spcPts val="1000"/>
              </a:spcAft>
              <a:buFont typeface="Wingdings" panose="05000000000000000000" pitchFamily="2" charset="2"/>
              <a:buChar char="v"/>
            </a:pPr>
            <a:r>
              <a:rPr lang="en-US" sz="1600" dirty="0">
                <a:latin typeface="OpenDyslexic" panose="00000500000000000000" pitchFamily="50" charset="0"/>
              </a:rPr>
              <a:t>how old they were</a:t>
            </a:r>
          </a:p>
        </p:txBody>
      </p:sp>
      <p:sp>
        <p:nvSpPr>
          <p:cNvPr id="16" name="TextBox 15">
            <a:extLst>
              <a:ext uri="{FF2B5EF4-FFF2-40B4-BE49-F238E27FC236}">
                <a16:creationId xmlns:a16="http://schemas.microsoft.com/office/drawing/2014/main" id="{716B74EB-90F5-44C1-BE33-97CAAA16DA9E}"/>
              </a:ext>
            </a:extLst>
          </p:cNvPr>
          <p:cNvSpPr txBox="1"/>
          <p:nvPr/>
        </p:nvSpPr>
        <p:spPr>
          <a:xfrm>
            <a:off x="612782" y="2363406"/>
            <a:ext cx="4023360" cy="62170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342900" indent="-342900" defTabSz="914400">
              <a:lnSpc>
                <a:spcPct val="120000"/>
              </a:lnSpc>
              <a:spcAft>
                <a:spcPts val="1000"/>
              </a:spcAft>
              <a:buFont typeface="Wingdings" panose="05000000000000000000" pitchFamily="2" charset="2"/>
              <a:buChar char="v"/>
            </a:pPr>
            <a:r>
              <a:rPr lang="en-US" sz="1600" dirty="0">
                <a:latin typeface="OpenDyslexic" panose="00000500000000000000" pitchFamily="50" charset="0"/>
              </a:rPr>
              <a:t>where they lived</a:t>
            </a:r>
          </a:p>
        </p:txBody>
      </p:sp>
      <p:sp>
        <p:nvSpPr>
          <p:cNvPr id="17" name="TextBox 16">
            <a:extLst>
              <a:ext uri="{FF2B5EF4-FFF2-40B4-BE49-F238E27FC236}">
                <a16:creationId xmlns:a16="http://schemas.microsoft.com/office/drawing/2014/main" id="{11FB6AA8-B797-47E7-AF15-F0140044FB83}"/>
              </a:ext>
            </a:extLst>
          </p:cNvPr>
          <p:cNvSpPr txBox="1"/>
          <p:nvPr/>
        </p:nvSpPr>
        <p:spPr>
          <a:xfrm>
            <a:off x="612782" y="1854980"/>
            <a:ext cx="4023360" cy="62170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342900" indent="-342900" defTabSz="914400">
              <a:lnSpc>
                <a:spcPct val="120000"/>
              </a:lnSpc>
              <a:spcAft>
                <a:spcPts val="1000"/>
              </a:spcAft>
              <a:buFont typeface="Wingdings" panose="05000000000000000000" pitchFamily="2" charset="2"/>
              <a:buChar char="v"/>
            </a:pPr>
            <a:r>
              <a:rPr lang="en-US" sz="1600" dirty="0">
                <a:latin typeface="OpenDyslexic" panose="00000500000000000000" pitchFamily="50" charset="0"/>
              </a:rPr>
              <a:t>their name</a:t>
            </a:r>
          </a:p>
        </p:txBody>
      </p:sp>
      <p:sp>
        <p:nvSpPr>
          <p:cNvPr id="18" name="TextBox 17">
            <a:extLst>
              <a:ext uri="{FF2B5EF4-FFF2-40B4-BE49-F238E27FC236}">
                <a16:creationId xmlns:a16="http://schemas.microsoft.com/office/drawing/2014/main" id="{05AA98D8-5D23-448F-AED9-EF8CD199B46C}"/>
              </a:ext>
            </a:extLst>
          </p:cNvPr>
          <p:cNvSpPr txBox="1"/>
          <p:nvPr/>
        </p:nvSpPr>
        <p:spPr>
          <a:xfrm>
            <a:off x="615832" y="5324475"/>
            <a:ext cx="4737217" cy="1152525"/>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defTabSz="914400">
              <a:lnSpc>
                <a:spcPct val="120000"/>
              </a:lnSpc>
              <a:spcAft>
                <a:spcPts val="1000"/>
              </a:spcAft>
            </a:pPr>
            <a:r>
              <a:rPr lang="en-US" sz="1600" dirty="0">
                <a:latin typeface="OpenDyslexic" panose="00000500000000000000" pitchFamily="50" charset="0"/>
              </a:rPr>
              <a:t>Can you see any of this information on the gravestone?</a:t>
            </a:r>
          </a:p>
        </p:txBody>
      </p:sp>
      <p:pic>
        <p:nvPicPr>
          <p:cNvPr id="19" name="Picture 2" descr="See the source image">
            <a:extLst>
              <a:ext uri="{FF2B5EF4-FFF2-40B4-BE49-F238E27FC236}">
                <a16:creationId xmlns:a16="http://schemas.microsoft.com/office/drawing/2014/main" id="{20932592-D1C1-49EA-B5FB-633A0D401E6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rot="19163499" flipV="1">
            <a:off x="4187481" y="4389213"/>
            <a:ext cx="2942140" cy="1108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473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1500"/>
                            </p:stCondLst>
                            <p:childTnLst>
                              <p:par>
                                <p:cTn id="9" presetID="10" presetClass="entr" presetSubtype="0" fill="hold" grpId="0" nodeType="afterEffect">
                                  <p:stCondLst>
                                    <p:cond delay="100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3000"/>
                            </p:stCondLst>
                            <p:childTnLst>
                              <p:par>
                                <p:cTn id="13" presetID="10" presetClass="entr" presetSubtype="0" fill="hold" grpId="0" nodeType="afterEffect">
                                  <p:stCondLst>
                                    <p:cond delay="100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par>
                          <p:cTn id="16" fill="hold">
                            <p:stCondLst>
                              <p:cond delay="4500"/>
                            </p:stCondLst>
                            <p:childTnLst>
                              <p:par>
                                <p:cTn id="17" presetID="10" presetClass="entr" presetSubtype="0" fill="hold" grpId="0" nodeType="afterEffect">
                                  <p:stCondLst>
                                    <p:cond delay="100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par>
                          <p:cTn id="20" fill="hold">
                            <p:stCondLst>
                              <p:cond delay="6000"/>
                            </p:stCondLst>
                            <p:childTnLst>
                              <p:par>
                                <p:cTn id="21" presetID="10" presetClass="entr" presetSubtype="0" fill="hold" grpId="0" nodeType="afterEffect">
                                  <p:stCondLst>
                                    <p:cond delay="100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7500"/>
                            </p:stCondLst>
                            <p:childTnLst>
                              <p:par>
                                <p:cTn id="25" presetID="10" presetClass="entr" presetSubtype="0" fill="hold" grpId="0" nodeType="afterEffect">
                                  <p:stCondLst>
                                    <p:cond delay="100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par>
                          <p:cTn id="28" fill="hold">
                            <p:stCondLst>
                              <p:cond delay="9000"/>
                            </p:stCondLst>
                            <p:childTnLst>
                              <p:par>
                                <p:cTn id="29" presetID="10" presetClass="entr" presetSubtype="0" fill="hold" grpId="0" nodeType="afterEffect">
                                  <p:stCondLst>
                                    <p:cond delay="100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par>
                          <p:cTn id="32" fill="hold">
                            <p:stCondLst>
                              <p:cond delay="10500"/>
                            </p:stCondLst>
                            <p:childTnLst>
                              <p:par>
                                <p:cTn id="33" presetID="10" presetClass="entr" presetSubtype="0" fill="hold" nodeType="afterEffect">
                                  <p:stCondLst>
                                    <p:cond delay="100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7" grpId="0"/>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75000"/>
            <a:lumOff val="25000"/>
          </a:schemeClr>
        </a:solidFill>
        <a:effectLst/>
      </p:bgPr>
    </p:bg>
    <p:spTree>
      <p:nvGrpSpPr>
        <p:cNvPr id="1" name=""/>
        <p:cNvGrpSpPr/>
        <p:nvPr/>
      </p:nvGrpSpPr>
      <p:grpSpPr>
        <a:xfrm>
          <a:off x="0" y="0"/>
          <a:ext cx="0" cy="0"/>
          <a:chOff x="0" y="0"/>
          <a:chExt cx="0" cy="0"/>
        </a:xfrm>
      </p:grpSpPr>
      <p:sp>
        <p:nvSpPr>
          <p:cNvPr id="5" name="Freeform: Shape 7">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officeArt object">
            <a:extLst>
              <a:ext uri="{FF2B5EF4-FFF2-40B4-BE49-F238E27FC236}">
                <a16:creationId xmlns:a16="http://schemas.microsoft.com/office/drawing/2014/main" id="{16435B7F-B491-EE91-6404-AB1D92918019}"/>
              </a:ext>
            </a:extLst>
          </p:cNvPr>
          <p:cNvPicPr/>
          <p:nvPr/>
        </p:nvPicPr>
        <p:blipFill rotWithShape="1">
          <a:blip r:embed="rId2"/>
          <a:srcRect l="-1161" t="-6565" r="-22500" b="2383"/>
          <a:stretch/>
        </p:blipFill>
        <p:spPr>
          <a:xfrm flipH="1">
            <a:off x="5399863" y="-293711"/>
            <a:ext cx="7744636" cy="6338912"/>
          </a:xfrm>
          <a:prstGeom prst="ellipse">
            <a:avLst/>
          </a:prstGeom>
          <a:ln w="12700" cap="flat">
            <a:noFill/>
            <a:miter lim="400000"/>
          </a:ln>
          <a:effectLst/>
        </p:spPr>
      </p:pic>
      <p:sp>
        <p:nvSpPr>
          <p:cNvPr id="4" name="Subtitle 2">
            <a:extLst>
              <a:ext uri="{FF2B5EF4-FFF2-40B4-BE49-F238E27FC236}">
                <a16:creationId xmlns:a16="http://schemas.microsoft.com/office/drawing/2014/main" id="{7762B506-E406-2CDF-6C0D-F49F5626A765}"/>
              </a:ext>
            </a:extLst>
          </p:cNvPr>
          <p:cNvSpPr txBox="1">
            <a:spLocks/>
          </p:cNvSpPr>
          <p:nvPr/>
        </p:nvSpPr>
        <p:spPr>
          <a:xfrm>
            <a:off x="781457" y="931592"/>
            <a:ext cx="5488714" cy="541478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1200"/>
              </a:spcAft>
              <a:buNone/>
            </a:pPr>
            <a:r>
              <a:rPr lang="en-US" sz="2400" b="1" dirty="0">
                <a:latin typeface="OpenDyslexic" panose="00000500000000000000" pitchFamily="50" charset="0"/>
              </a:rPr>
              <a:t>Learning Intentions</a:t>
            </a:r>
          </a:p>
          <a:p>
            <a:pPr marL="0" indent="0">
              <a:spcBef>
                <a:spcPts val="0"/>
              </a:spcBef>
              <a:spcAft>
                <a:spcPts val="1200"/>
              </a:spcAft>
              <a:buNone/>
            </a:pPr>
            <a:endParaRPr lang="en-US" sz="1400" b="1" dirty="0">
              <a:latin typeface="OpenDyslexic" panose="00000500000000000000" pitchFamily="50" charset="0"/>
            </a:endParaRPr>
          </a:p>
          <a:p>
            <a:pPr marL="0" indent="0">
              <a:lnSpc>
                <a:spcPct val="120000"/>
              </a:lnSpc>
              <a:spcBef>
                <a:spcPts val="0"/>
              </a:spcBef>
              <a:spcAft>
                <a:spcPts val="1200"/>
              </a:spcAft>
              <a:buNone/>
            </a:pPr>
            <a:r>
              <a:rPr lang="en-US" sz="1200" b="1" dirty="0">
                <a:latin typeface="OpenDyslexic" panose="00000500000000000000" pitchFamily="50" charset="0"/>
              </a:rPr>
              <a:t>We are learning about Greyfriars Kirkyard and the Riddell gravestone to understand: </a:t>
            </a:r>
          </a:p>
          <a:p>
            <a:pPr marL="285750" indent="-285750" algn="l">
              <a:lnSpc>
                <a:spcPct val="150000"/>
              </a:lnSpc>
              <a:spcBef>
                <a:spcPts val="0"/>
              </a:spcBef>
              <a:spcAft>
                <a:spcPts val="1200"/>
              </a:spcAft>
              <a:buFont typeface="Wingdings" panose="05000000000000000000" pitchFamily="2" charset="2"/>
              <a:buChar char="v"/>
            </a:pPr>
            <a:r>
              <a:rPr lang="en-US" sz="1200" dirty="0">
                <a:solidFill>
                  <a:schemeClr val="tx1">
                    <a:lumMod val="75000"/>
                    <a:lumOff val="25000"/>
                  </a:schemeClr>
                </a:solidFill>
                <a:latin typeface="OpenDyslexic" panose="00000500000000000000" pitchFamily="50" charset="0"/>
                <a:cs typeface="Cavolini" panose="03000502040302020204" pitchFamily="66" charset="0"/>
              </a:rPr>
              <a:t>the importance of gravestones as a historical source</a:t>
            </a:r>
          </a:p>
          <a:p>
            <a:pPr marL="285750" indent="-285750" algn="l">
              <a:lnSpc>
                <a:spcPct val="150000"/>
              </a:lnSpc>
              <a:spcBef>
                <a:spcPts val="0"/>
              </a:spcBef>
              <a:spcAft>
                <a:spcPts val="2400"/>
              </a:spcAft>
              <a:buFont typeface="Wingdings" panose="05000000000000000000" pitchFamily="2" charset="2"/>
              <a:buChar char="v"/>
            </a:pPr>
            <a:r>
              <a:rPr lang="en-US" sz="1200" dirty="0">
                <a:solidFill>
                  <a:schemeClr val="tx1">
                    <a:lumMod val="75000"/>
                    <a:lumOff val="25000"/>
                  </a:schemeClr>
                </a:solidFill>
                <a:latin typeface="OpenDyslexic" panose="00000500000000000000" pitchFamily="50" charset="0"/>
                <a:cs typeface="Cavolini" panose="03000502040302020204" pitchFamily="66" charset="0"/>
              </a:rPr>
              <a:t>the connections people today make with historic graveyards</a:t>
            </a:r>
            <a:endParaRPr lang="en-US" sz="1200" b="1" dirty="0">
              <a:latin typeface="OpenDyslexic" panose="00000500000000000000" pitchFamily="50" charset="0"/>
            </a:endParaRPr>
          </a:p>
          <a:p>
            <a:pPr marL="0" indent="0">
              <a:lnSpc>
                <a:spcPct val="120000"/>
              </a:lnSpc>
              <a:spcBef>
                <a:spcPts val="0"/>
              </a:spcBef>
              <a:spcAft>
                <a:spcPts val="1200"/>
              </a:spcAft>
              <a:buNone/>
            </a:pPr>
            <a:r>
              <a:rPr lang="en-US" sz="1400" b="1" dirty="0">
                <a:latin typeface="OpenDyslexic" panose="00000500000000000000" pitchFamily="50" charset="0"/>
              </a:rPr>
              <a:t>Success Criteria</a:t>
            </a:r>
          </a:p>
          <a:p>
            <a:pPr marL="285750" indent="-285750" algn="l">
              <a:lnSpc>
                <a:spcPct val="130000"/>
              </a:lnSpc>
              <a:spcBef>
                <a:spcPts val="0"/>
              </a:spcBef>
              <a:spcAft>
                <a:spcPts val="1200"/>
              </a:spcAft>
              <a:buFont typeface="Wingdings" panose="05000000000000000000" pitchFamily="2" charset="2"/>
              <a:buChar char="v"/>
            </a:pPr>
            <a:r>
              <a:rPr lang="en-US" sz="1200" dirty="0">
                <a:solidFill>
                  <a:schemeClr val="tx1">
                    <a:lumMod val="75000"/>
                    <a:lumOff val="25000"/>
                  </a:schemeClr>
                </a:solidFill>
                <a:latin typeface="OpenDyslexic" panose="00000500000000000000" pitchFamily="50" charset="0"/>
                <a:cs typeface="Cavolini" panose="03000502040302020204" pitchFamily="66" charset="0"/>
              </a:rPr>
              <a:t>I can describe different types of burial and gravestone.</a:t>
            </a:r>
          </a:p>
          <a:p>
            <a:pPr marL="285750" indent="-285750" algn="l">
              <a:lnSpc>
                <a:spcPct val="130000"/>
              </a:lnSpc>
              <a:spcBef>
                <a:spcPts val="0"/>
              </a:spcBef>
              <a:spcAft>
                <a:spcPts val="1200"/>
              </a:spcAft>
              <a:buFont typeface="Wingdings" panose="05000000000000000000" pitchFamily="2" charset="2"/>
              <a:buChar char="v"/>
            </a:pPr>
            <a:r>
              <a:rPr lang="en-US" sz="1200" dirty="0">
                <a:solidFill>
                  <a:schemeClr val="tx1">
                    <a:lumMod val="75000"/>
                    <a:lumOff val="25000"/>
                  </a:schemeClr>
                </a:solidFill>
                <a:latin typeface="OpenDyslexic" panose="00000500000000000000" pitchFamily="50" charset="0"/>
                <a:cs typeface="Cavolini" panose="03000502040302020204" pitchFamily="66" charset="0"/>
              </a:rPr>
              <a:t>I can explain how the way in which someone was buried and commemorated tells us about their place in a past society.</a:t>
            </a:r>
          </a:p>
          <a:p>
            <a:pPr marL="285750" indent="-285750" algn="l">
              <a:lnSpc>
                <a:spcPct val="130000"/>
              </a:lnSpc>
              <a:spcBef>
                <a:spcPts val="0"/>
              </a:spcBef>
              <a:spcAft>
                <a:spcPts val="1200"/>
              </a:spcAft>
              <a:buFont typeface="Wingdings" panose="05000000000000000000" pitchFamily="2" charset="2"/>
              <a:buChar char="v"/>
            </a:pPr>
            <a:r>
              <a:rPr lang="en-US" sz="1200" dirty="0">
                <a:solidFill>
                  <a:schemeClr val="tx1">
                    <a:lumMod val="75000"/>
                    <a:lumOff val="25000"/>
                  </a:schemeClr>
                </a:solidFill>
                <a:latin typeface="OpenDyslexic" panose="00000500000000000000" pitchFamily="50" charset="0"/>
                <a:cs typeface="Cavolini" panose="03000502040302020204" pitchFamily="66" charset="0"/>
              </a:rPr>
              <a:t>I can give one reason why Greyfriars Kirkyard is such a popular tourist attraction.</a:t>
            </a:r>
            <a:endParaRPr lang="en-US" sz="1200" b="1" dirty="0">
              <a:solidFill>
                <a:schemeClr val="tx1">
                  <a:lumMod val="95000"/>
                </a:schemeClr>
              </a:solidFill>
              <a:latin typeface="Candara" panose="020E0502030303020204" pitchFamily="34" charset="0"/>
              <a:cs typeface="Cavolini" panose="03000502040302020204" pitchFamily="66" charset="0"/>
            </a:endParaRPr>
          </a:p>
        </p:txBody>
      </p:sp>
    </p:spTree>
    <p:extLst>
      <p:ext uri="{BB962C8B-B14F-4D97-AF65-F5344CB8AC3E}">
        <p14:creationId xmlns:p14="http://schemas.microsoft.com/office/powerpoint/2010/main" val="3618104000"/>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05BF2AB3-2F7D-4759-B49A-8DB52F28B162}"/>
              </a:ext>
            </a:extLst>
          </p:cNvPr>
          <p:cNvSpPr txBox="1"/>
          <p:nvPr/>
        </p:nvSpPr>
        <p:spPr>
          <a:xfrm>
            <a:off x="4967413" y="1834859"/>
            <a:ext cx="3199195" cy="2288283"/>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120000"/>
              </a:lnSpc>
              <a:spcAft>
                <a:spcPts val="1600"/>
              </a:spcAft>
            </a:pPr>
            <a:r>
              <a:rPr lang="en-US" b="1" dirty="0">
                <a:solidFill>
                  <a:schemeClr val="tx2"/>
                </a:solidFill>
                <a:latin typeface="OpenDyslexic" panose="00000500000000000000" pitchFamily="50" charset="0"/>
              </a:rPr>
              <a:t>This is the grave of Thomas Riddell</a:t>
            </a:r>
            <a:endParaRPr lang="en-US" b="1" dirty="0">
              <a:solidFill>
                <a:schemeClr val="tx2"/>
              </a:solidFill>
              <a:latin typeface="OpenDyslexic" panose="00000500000000000000" pitchFamily="50" charset="0"/>
              <a:cs typeface="Calibri"/>
            </a:endParaRPr>
          </a:p>
          <a:p>
            <a:pPr>
              <a:lnSpc>
                <a:spcPct val="120000"/>
              </a:lnSpc>
              <a:spcAft>
                <a:spcPts val="1000"/>
              </a:spcAft>
            </a:pPr>
            <a:r>
              <a:rPr lang="en-US" sz="1400" dirty="0">
                <a:solidFill>
                  <a:schemeClr val="tx2"/>
                </a:solidFill>
                <a:latin typeface="OpenDyslexic" panose="00000500000000000000" pitchFamily="50" charset="0"/>
                <a:cs typeface="Calibri"/>
              </a:rPr>
              <a:t>Thousands of Harry Potter fans visit Thomas Riddell’s grave every year. </a:t>
            </a:r>
          </a:p>
          <a:p>
            <a:pPr>
              <a:lnSpc>
                <a:spcPct val="120000"/>
              </a:lnSpc>
              <a:spcAft>
                <a:spcPts val="1000"/>
              </a:spcAft>
            </a:pPr>
            <a:r>
              <a:rPr lang="en-US" sz="1400" dirty="0">
                <a:solidFill>
                  <a:schemeClr val="tx2"/>
                </a:solidFill>
                <a:latin typeface="OpenDyslexic" panose="00000500000000000000" pitchFamily="50" charset="0"/>
                <a:cs typeface="Calibri"/>
              </a:rPr>
              <a:t>Do you know why?</a:t>
            </a:r>
          </a:p>
        </p:txBody>
      </p:sp>
      <p:pic>
        <p:nvPicPr>
          <p:cNvPr id="11" name="Picture 10" descr="A tombstone with writing on it&#10;&#10;Description automatically generated with medium confidence">
            <a:extLst>
              <a:ext uri="{FF2B5EF4-FFF2-40B4-BE49-F238E27FC236}">
                <a16:creationId xmlns:a16="http://schemas.microsoft.com/office/drawing/2014/main" id="{3DCA4C9F-AF48-DCCD-38C8-4AD82CE7A14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7" y="0"/>
            <a:ext cx="3220139" cy="6858000"/>
          </a:xfrm>
          <a:prstGeom prst="rect">
            <a:avLst/>
          </a:prstGeom>
        </p:spPr>
      </p:pic>
      <p:pic>
        <p:nvPicPr>
          <p:cNvPr id="13" name="Picture 12" descr="A picture containing text, helmet&#10;&#10;Description automatically generated">
            <a:extLst>
              <a:ext uri="{FF2B5EF4-FFF2-40B4-BE49-F238E27FC236}">
                <a16:creationId xmlns:a16="http://schemas.microsoft.com/office/drawing/2014/main" id="{548DB6DF-7C3F-4231-85B5-5E64C5A999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22764" y="1834859"/>
            <a:ext cx="1729335" cy="2006028"/>
          </a:xfrm>
          <a:prstGeom prst="rect">
            <a:avLst/>
          </a:prstGeom>
        </p:spPr>
      </p:pic>
      <p:pic>
        <p:nvPicPr>
          <p:cNvPr id="15" name="Picture 14" descr="A yellow smiley face&#10;&#10;Description automatically generated with low confidence">
            <a:extLst>
              <a:ext uri="{FF2B5EF4-FFF2-40B4-BE49-F238E27FC236}">
                <a16:creationId xmlns:a16="http://schemas.microsoft.com/office/drawing/2014/main" id="{28FFEA76-16F4-E998-52F1-EB0A30FD42E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12396" y="4415465"/>
            <a:ext cx="1334918" cy="1421042"/>
          </a:xfrm>
          <a:prstGeom prst="rect">
            <a:avLst/>
          </a:prstGeom>
        </p:spPr>
      </p:pic>
    </p:spTree>
    <p:extLst>
      <p:ext uri="{BB962C8B-B14F-4D97-AF65-F5344CB8AC3E}">
        <p14:creationId xmlns:p14="http://schemas.microsoft.com/office/powerpoint/2010/main" val="1865120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05BF2AB3-2F7D-4759-B49A-8DB52F28B162}"/>
              </a:ext>
            </a:extLst>
          </p:cNvPr>
          <p:cNvSpPr txBox="1"/>
          <p:nvPr/>
        </p:nvSpPr>
        <p:spPr>
          <a:xfrm>
            <a:off x="1453036" y="1140717"/>
            <a:ext cx="3550096" cy="2288283"/>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120000"/>
              </a:lnSpc>
              <a:spcAft>
                <a:spcPts val="1600"/>
              </a:spcAft>
            </a:pPr>
            <a:r>
              <a:rPr lang="en-US" b="1" dirty="0">
                <a:solidFill>
                  <a:schemeClr val="tx2"/>
                </a:solidFill>
                <a:latin typeface="OpenDyslexic" panose="00000500000000000000" pitchFamily="50" charset="0"/>
              </a:rPr>
              <a:t>Thomas Riddell’s Grave</a:t>
            </a:r>
            <a:endParaRPr lang="en-US" b="1" dirty="0">
              <a:solidFill>
                <a:schemeClr val="tx2"/>
              </a:solidFill>
              <a:latin typeface="OpenDyslexic" panose="00000500000000000000" pitchFamily="50" charset="0"/>
              <a:cs typeface="Calibri"/>
            </a:endParaRPr>
          </a:p>
          <a:p>
            <a:pPr>
              <a:lnSpc>
                <a:spcPct val="120000"/>
              </a:lnSpc>
              <a:spcAft>
                <a:spcPts val="1000"/>
              </a:spcAft>
            </a:pPr>
            <a:r>
              <a:rPr lang="en-US" sz="1400" dirty="0">
                <a:solidFill>
                  <a:schemeClr val="tx2"/>
                </a:solidFill>
                <a:latin typeface="OpenDyslexic" panose="00000500000000000000" pitchFamily="50" charset="0"/>
                <a:cs typeface="Calibri"/>
              </a:rPr>
              <a:t>Thousands of Harry Potter fans visit Thomas Riddell’s grave every year. </a:t>
            </a:r>
          </a:p>
          <a:p>
            <a:pPr>
              <a:lnSpc>
                <a:spcPct val="120000"/>
              </a:lnSpc>
              <a:spcAft>
                <a:spcPts val="1000"/>
              </a:spcAft>
            </a:pPr>
            <a:r>
              <a:rPr lang="en-US" sz="1400" dirty="0">
                <a:solidFill>
                  <a:schemeClr val="tx2"/>
                </a:solidFill>
                <a:latin typeface="OpenDyslexic" panose="00000500000000000000" pitchFamily="50" charset="0"/>
                <a:cs typeface="Calibri"/>
              </a:rPr>
              <a:t>But why?</a:t>
            </a:r>
          </a:p>
        </p:txBody>
      </p:sp>
      <p:sp>
        <p:nvSpPr>
          <p:cNvPr id="20" name="TextBox 19">
            <a:extLst>
              <a:ext uri="{FF2B5EF4-FFF2-40B4-BE49-F238E27FC236}">
                <a16:creationId xmlns:a16="http://schemas.microsoft.com/office/drawing/2014/main" id="{25291D0D-F2A1-453D-9478-E090C80F43AE}"/>
              </a:ext>
            </a:extLst>
          </p:cNvPr>
          <p:cNvSpPr txBox="1"/>
          <p:nvPr/>
        </p:nvSpPr>
        <p:spPr>
          <a:xfrm>
            <a:off x="1453036" y="4244559"/>
            <a:ext cx="3199195" cy="2288283"/>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120000"/>
              </a:lnSpc>
              <a:spcAft>
                <a:spcPts val="1000"/>
              </a:spcAft>
            </a:pPr>
            <a:r>
              <a:rPr lang="en-US" sz="1200" dirty="0">
                <a:solidFill>
                  <a:schemeClr val="tx2"/>
                </a:solidFill>
                <a:latin typeface="OpenDyslexic" panose="00000500000000000000" pitchFamily="50" charset="0"/>
                <a:cs typeface="Calibri"/>
              </a:rPr>
              <a:t>Harry Potter fans believe that the author JK Rowling named some of her characters after people buried in Greyfriars. T</a:t>
            </a:r>
            <a:r>
              <a:rPr lang="en-US" sz="1200" dirty="0">
                <a:solidFill>
                  <a:srgbClr val="3F3F42"/>
                </a:solidFill>
                <a:latin typeface="OpenDyslexic" panose="00000500000000000000" pitchFamily="50" charset="0"/>
              </a:rPr>
              <a:t>he  character of the evil wizard Lord Voldemort was born Tom Riddle. Sound familiar?</a:t>
            </a:r>
          </a:p>
          <a:p>
            <a:pPr>
              <a:lnSpc>
                <a:spcPct val="120000"/>
              </a:lnSpc>
              <a:spcAft>
                <a:spcPts val="1000"/>
              </a:spcAft>
            </a:pPr>
            <a:r>
              <a:rPr lang="en-US" sz="1200" dirty="0">
                <a:solidFill>
                  <a:srgbClr val="3F3F42"/>
                </a:solidFill>
                <a:latin typeface="OpenDyslexic" panose="00000500000000000000" pitchFamily="50" charset="0"/>
                <a:cs typeface="Calibri"/>
              </a:rPr>
              <a:t>Do you recognize him?</a:t>
            </a:r>
            <a:endParaRPr lang="en-US" sz="1200" dirty="0">
              <a:solidFill>
                <a:schemeClr val="tx2"/>
              </a:solidFill>
              <a:latin typeface="OpenDyslexic" panose="00000500000000000000" pitchFamily="50" charset="0"/>
              <a:cs typeface="Calibri"/>
            </a:endParaRPr>
          </a:p>
        </p:txBody>
      </p:sp>
      <p:pic>
        <p:nvPicPr>
          <p:cNvPr id="7170" name="Picture 2" descr="See the source image">
            <a:extLst>
              <a:ext uri="{FF2B5EF4-FFF2-40B4-BE49-F238E27FC236}">
                <a16:creationId xmlns:a16="http://schemas.microsoft.com/office/drawing/2014/main" id="{2709C0AE-78B7-45D5-B85B-0891EF64BD69}"/>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91556" y="2032161"/>
            <a:ext cx="4425027" cy="295047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C844202-5F42-F89B-116F-56CDC16B1F7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092951" y="0"/>
            <a:ext cx="6096000" cy="6858000"/>
          </a:xfrm>
          <a:prstGeom prst="rect">
            <a:avLst/>
          </a:prstGeom>
        </p:spPr>
      </p:pic>
    </p:spTree>
    <p:extLst>
      <p:ext uri="{BB962C8B-B14F-4D97-AF65-F5344CB8AC3E}">
        <p14:creationId xmlns:p14="http://schemas.microsoft.com/office/powerpoint/2010/main" val="2944204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p:cTn id="7" dur="500" fill="hold"/>
                                        <p:tgtEl>
                                          <p:spTgt spid="7170"/>
                                        </p:tgtEl>
                                        <p:attrNameLst>
                                          <p:attrName>ppt_w</p:attrName>
                                        </p:attrNameLst>
                                      </p:cBhvr>
                                      <p:tavLst>
                                        <p:tav tm="0">
                                          <p:val>
                                            <p:fltVal val="0"/>
                                          </p:val>
                                        </p:tav>
                                        <p:tav tm="100000">
                                          <p:val>
                                            <p:strVal val="#ppt_w"/>
                                          </p:val>
                                        </p:tav>
                                      </p:tavLst>
                                    </p:anim>
                                    <p:anim calcmode="lin" valueType="num">
                                      <p:cBhvr>
                                        <p:cTn id="8" dur="500" fill="hold"/>
                                        <p:tgtEl>
                                          <p:spTgt spid="7170"/>
                                        </p:tgtEl>
                                        <p:attrNameLst>
                                          <p:attrName>ppt_h</p:attrName>
                                        </p:attrNameLst>
                                      </p:cBhvr>
                                      <p:tavLst>
                                        <p:tav tm="0">
                                          <p:val>
                                            <p:fltVal val="0"/>
                                          </p:val>
                                        </p:tav>
                                        <p:tav tm="100000">
                                          <p:val>
                                            <p:strVal val="#ppt_h"/>
                                          </p:val>
                                        </p:tav>
                                      </p:tavLst>
                                    </p:anim>
                                    <p:anim calcmode="lin" valueType="num">
                                      <p:cBhvr>
                                        <p:cTn id="9" dur="500" fill="hold"/>
                                        <p:tgtEl>
                                          <p:spTgt spid="7170"/>
                                        </p:tgtEl>
                                        <p:attrNameLst>
                                          <p:attrName>style.rotation</p:attrName>
                                        </p:attrNameLst>
                                      </p:cBhvr>
                                      <p:tavLst>
                                        <p:tav tm="0">
                                          <p:val>
                                            <p:fltVal val="360"/>
                                          </p:val>
                                        </p:tav>
                                        <p:tav tm="100000">
                                          <p:val>
                                            <p:fltVal val="0"/>
                                          </p:val>
                                        </p:tav>
                                      </p:tavLst>
                                    </p:anim>
                                    <p:animEffect transition="in" filter="fade">
                                      <p:cBhvr>
                                        <p:cTn id="10" dur="500"/>
                                        <p:tgtEl>
                                          <p:spTgt spid="717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1000" fill="hold"/>
                                        <p:tgtEl>
                                          <p:spTgt spid="3"/>
                                        </p:tgtEl>
                                        <p:attrNameLst>
                                          <p:attrName>ppt_w</p:attrName>
                                        </p:attrNameLst>
                                      </p:cBhvr>
                                      <p:tavLst>
                                        <p:tav tm="0">
                                          <p:val>
                                            <p:fltVal val="0"/>
                                          </p:val>
                                        </p:tav>
                                        <p:tav tm="100000">
                                          <p:val>
                                            <p:strVal val="#ppt_w"/>
                                          </p:val>
                                        </p:tav>
                                      </p:tavLst>
                                    </p:anim>
                                    <p:anim calcmode="lin" valueType="num">
                                      <p:cBhvr>
                                        <p:cTn id="21" dur="1000" fill="hold"/>
                                        <p:tgtEl>
                                          <p:spTgt spid="3"/>
                                        </p:tgtEl>
                                        <p:attrNameLst>
                                          <p:attrName>ppt_h</p:attrName>
                                        </p:attrNameLst>
                                      </p:cBhvr>
                                      <p:tavLst>
                                        <p:tav tm="0">
                                          <p:val>
                                            <p:fltVal val="0"/>
                                          </p:val>
                                        </p:tav>
                                        <p:tav tm="100000">
                                          <p:val>
                                            <p:strVal val="#ppt_h"/>
                                          </p:val>
                                        </p:tav>
                                      </p:tavLst>
                                    </p:anim>
                                    <p:anim calcmode="lin" valueType="num">
                                      <p:cBhvr>
                                        <p:cTn id="22" dur="1000" fill="hold"/>
                                        <p:tgtEl>
                                          <p:spTgt spid="3"/>
                                        </p:tgtEl>
                                        <p:attrNameLst>
                                          <p:attrName>style.rotation</p:attrName>
                                        </p:attrNameLst>
                                      </p:cBhvr>
                                      <p:tavLst>
                                        <p:tav tm="0">
                                          <p:val>
                                            <p:fltVal val="90"/>
                                          </p:val>
                                        </p:tav>
                                        <p:tav tm="100000">
                                          <p:val>
                                            <p:fltVal val="0"/>
                                          </p:val>
                                        </p:tav>
                                      </p:tavLst>
                                    </p:anim>
                                    <p:animEffect transition="in" filter="fade">
                                      <p:cBhvr>
                                        <p:cTn id="23"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85000"/>
            <a:lumOff val="15000"/>
          </a:schemeClr>
        </a:solidFill>
        <a:effectLst/>
      </p:bgPr>
    </p:bg>
    <p:spTree>
      <p:nvGrpSpPr>
        <p:cNvPr id="1" name=""/>
        <p:cNvGrpSpPr/>
        <p:nvPr/>
      </p:nvGrpSpPr>
      <p:grpSpPr>
        <a:xfrm>
          <a:off x="0" y="0"/>
          <a:ext cx="0" cy="0"/>
          <a:chOff x="0" y="0"/>
          <a:chExt cx="0" cy="0"/>
        </a:xfrm>
      </p:grpSpPr>
      <p:pic>
        <p:nvPicPr>
          <p:cNvPr id="12" name="Picture 11" descr="Shape, rectangle, square&#10;&#10;Description automatically generated">
            <a:extLst>
              <a:ext uri="{FF2B5EF4-FFF2-40B4-BE49-F238E27FC236}">
                <a16:creationId xmlns:a16="http://schemas.microsoft.com/office/drawing/2014/main" id="{91DCBEDD-E72F-8A26-53EA-0369E63D12A6}"/>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Effect>
                      <a14:brightnessContrast bright="20000" contrast="40000"/>
                    </a14:imgEffect>
                  </a14:imgLayer>
                </a14:imgProps>
              </a:ext>
              <a:ext uri="{28A0092B-C50C-407E-A947-70E740481C1C}">
                <a14:useLocalDpi xmlns:a14="http://schemas.microsoft.com/office/drawing/2010/main" val="0"/>
              </a:ext>
            </a:extLst>
          </a:blip>
          <a:srcRect l="2045" t="3882" r="926" b="2466"/>
          <a:stretch/>
        </p:blipFill>
        <p:spPr>
          <a:xfrm>
            <a:off x="0" y="2706649"/>
            <a:ext cx="7302843" cy="3154591"/>
          </a:xfrm>
          <a:prstGeom prst="rect">
            <a:avLst/>
          </a:prstGeom>
        </p:spPr>
      </p:pic>
      <p:sp>
        <p:nvSpPr>
          <p:cNvPr id="3" name="TextBox 2">
            <a:extLst>
              <a:ext uri="{FF2B5EF4-FFF2-40B4-BE49-F238E27FC236}">
                <a16:creationId xmlns:a16="http://schemas.microsoft.com/office/drawing/2014/main" id="{714A0B7F-6EC0-4271-AFE3-04252357BA27}"/>
              </a:ext>
            </a:extLst>
          </p:cNvPr>
          <p:cNvSpPr txBox="1"/>
          <p:nvPr/>
        </p:nvSpPr>
        <p:spPr>
          <a:xfrm>
            <a:off x="544758" y="3004441"/>
            <a:ext cx="6238581" cy="2856800"/>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lang="en-US" sz="1400" b="1" dirty="0">
                <a:latin typeface="Courier New" panose="02070309020205020404" pitchFamily="49" charset="0"/>
                <a:ea typeface="+mn-lt"/>
                <a:cs typeface="Courier New" panose="02070309020205020404" pitchFamily="49" charset="0"/>
              </a:rPr>
              <a:t>Edinburgh's Greyfriars cemetery suffering 'significant' erosion due to Harry Potter fans' visits.</a:t>
            </a:r>
            <a:endParaRPr lang="en-US" sz="1400" b="1" dirty="0">
              <a:latin typeface="Courier New" panose="02070309020205020404" pitchFamily="49" charset="0"/>
              <a:cs typeface="Courier New" panose="02070309020205020404" pitchFamily="49" charset="0"/>
            </a:endParaRPr>
          </a:p>
          <a:p>
            <a:pPr>
              <a:lnSpc>
                <a:spcPct val="120000"/>
              </a:lnSpc>
              <a:spcAft>
                <a:spcPts val="1000"/>
              </a:spcAft>
            </a:pPr>
            <a:r>
              <a:rPr lang="en-US" sz="1400" dirty="0">
                <a:latin typeface="Courier New" panose="02070309020205020404" pitchFamily="49" charset="0"/>
                <a:ea typeface="+mn-lt"/>
                <a:cs typeface="Courier New" panose="02070309020205020404" pitchFamily="49" charset="0"/>
              </a:rPr>
              <a:t>In the JK Rowling books, Lord Voldemort, played in the films by Ralph Fiennes, was born Tom Marvolo Riddle.</a:t>
            </a:r>
            <a:endParaRPr lang="en-US" sz="1400" dirty="0">
              <a:latin typeface="Courier New" panose="02070309020205020404" pitchFamily="49" charset="0"/>
              <a:cs typeface="Courier New" panose="02070309020205020404" pitchFamily="49" charset="0"/>
            </a:endParaRPr>
          </a:p>
          <a:p>
            <a:pPr>
              <a:lnSpc>
                <a:spcPct val="120000"/>
              </a:lnSpc>
              <a:spcAft>
                <a:spcPts val="1000"/>
              </a:spcAft>
            </a:pPr>
            <a:r>
              <a:rPr lang="en-US" sz="1400" dirty="0">
                <a:latin typeface="Courier New" panose="02070309020205020404" pitchFamily="49" charset="0"/>
                <a:ea typeface="+mn-lt"/>
                <a:cs typeface="Courier New" panose="02070309020205020404" pitchFamily="49" charset="0"/>
              </a:rPr>
              <a:t>It has been reported that the grave of Thomas Riddell – a general who died on 24 November 1806 at the age of 72 – in Greyfriar’s Cemetery could have inspired JK Rowling when she was naming the character, although the spelling differs.' </a:t>
            </a:r>
          </a:p>
        </p:txBody>
      </p:sp>
      <p:pic>
        <p:nvPicPr>
          <p:cNvPr id="4" name="Picture 4" descr="A picture containing text, grass&#10;&#10;Description automatically generated">
            <a:extLst>
              <a:ext uri="{FF2B5EF4-FFF2-40B4-BE49-F238E27FC236}">
                <a16:creationId xmlns:a16="http://schemas.microsoft.com/office/drawing/2014/main" id="{23D961FA-1419-45ED-AD96-EED68CCEAD8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79735" y="16569"/>
            <a:ext cx="5012265" cy="6841431"/>
          </a:xfrm>
          <a:prstGeom prst="rect">
            <a:avLst/>
          </a:prstGeom>
        </p:spPr>
      </p:pic>
      <p:sp>
        <p:nvSpPr>
          <p:cNvPr id="5" name="TextBox 4">
            <a:extLst>
              <a:ext uri="{FF2B5EF4-FFF2-40B4-BE49-F238E27FC236}">
                <a16:creationId xmlns:a16="http://schemas.microsoft.com/office/drawing/2014/main" id="{9578DF5A-114D-4035-8D09-9D953D215C21}"/>
              </a:ext>
            </a:extLst>
          </p:cNvPr>
          <p:cNvSpPr txBox="1"/>
          <p:nvPr/>
        </p:nvSpPr>
        <p:spPr>
          <a:xfrm>
            <a:off x="1412170" y="1112243"/>
            <a:ext cx="5489033" cy="1179957"/>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120000"/>
              </a:lnSpc>
              <a:spcAft>
                <a:spcPts val="1000"/>
              </a:spcAft>
            </a:pPr>
            <a:r>
              <a:rPr lang="en-US" sz="1200" dirty="0">
                <a:solidFill>
                  <a:schemeClr val="tx2"/>
                </a:solidFill>
                <a:latin typeface="OpenDyslexic" panose="00000500000000000000" pitchFamily="50" charset="0"/>
                <a:cs typeface="Calibri"/>
              </a:rPr>
              <a:t>The link to Lord Voldemort attracts thousands of Harry Potter fans to Thomas Riddell’s grave every year</a:t>
            </a:r>
          </a:p>
          <a:p>
            <a:pPr>
              <a:lnSpc>
                <a:spcPct val="120000"/>
              </a:lnSpc>
              <a:spcAft>
                <a:spcPts val="1000"/>
              </a:spcAft>
            </a:pPr>
            <a:r>
              <a:rPr lang="en-US" sz="1200" dirty="0">
                <a:solidFill>
                  <a:schemeClr val="tx2"/>
                </a:solidFill>
                <a:latin typeface="OpenDyslexic" panose="00000500000000000000" pitchFamily="50" charset="0"/>
                <a:ea typeface="+mn-lt"/>
                <a:cs typeface="+mn-lt"/>
              </a:rPr>
              <a:t>Attracting visitors is a good thing…  isn't it? </a:t>
            </a:r>
          </a:p>
        </p:txBody>
      </p:sp>
      <p:sp>
        <p:nvSpPr>
          <p:cNvPr id="10" name="TextBox 9">
            <a:extLst>
              <a:ext uri="{FF2B5EF4-FFF2-40B4-BE49-F238E27FC236}">
                <a16:creationId xmlns:a16="http://schemas.microsoft.com/office/drawing/2014/main" id="{C1F78FAD-DA41-FB44-5099-31A6C6BA73C1}"/>
              </a:ext>
            </a:extLst>
          </p:cNvPr>
          <p:cNvSpPr txBox="1"/>
          <p:nvPr/>
        </p:nvSpPr>
        <p:spPr>
          <a:xfrm>
            <a:off x="544758" y="2259121"/>
            <a:ext cx="5960050" cy="298632"/>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en-US" sz="1300" b="0" i="0" u="none" strike="noStrike" kern="1200" cap="none" spc="0" normalizeH="0" baseline="0" noProof="0" dirty="0">
                <a:ln>
                  <a:noFill/>
                </a:ln>
                <a:solidFill>
                  <a:schemeClr val="tx2"/>
                </a:solidFill>
                <a:effectLst/>
                <a:uLnTx/>
                <a:uFillTx/>
                <a:latin typeface="OpenDyslexic" panose="00000500000000000000" pitchFamily="50" charset="0"/>
                <a:ea typeface="+mn-lt"/>
                <a:cs typeface="Calibri" panose="020F0502020204030204"/>
              </a:rPr>
              <a:t>Read the tweet and newspaper article extract below. </a:t>
            </a:r>
            <a:endParaRPr kumimoji="0" lang="en-US" sz="1300" b="0" i="0" u="none" strike="noStrike" kern="1200" cap="none" spc="0" normalizeH="0" baseline="0" noProof="0" dirty="0">
              <a:ln>
                <a:noFill/>
              </a:ln>
              <a:solidFill>
                <a:schemeClr val="tx2"/>
              </a:solidFill>
              <a:effectLst/>
              <a:uLnTx/>
              <a:uFillTx/>
              <a:latin typeface="OpenDyslexic" panose="00000500000000000000" pitchFamily="50" charset="0"/>
              <a:cs typeface="Calibri"/>
            </a:endParaRPr>
          </a:p>
        </p:txBody>
      </p:sp>
      <p:sp>
        <p:nvSpPr>
          <p:cNvPr id="11" name="TextBox 10">
            <a:extLst>
              <a:ext uri="{FF2B5EF4-FFF2-40B4-BE49-F238E27FC236}">
                <a16:creationId xmlns:a16="http://schemas.microsoft.com/office/drawing/2014/main" id="{BBD9E171-9B4D-8A5D-20AE-D6B7061599AC}"/>
              </a:ext>
            </a:extLst>
          </p:cNvPr>
          <p:cNvSpPr txBox="1"/>
          <p:nvPr/>
        </p:nvSpPr>
        <p:spPr>
          <a:xfrm>
            <a:off x="544758" y="5912802"/>
            <a:ext cx="5842185" cy="671519"/>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100" i="1" dirty="0">
                <a:latin typeface="OpenDyslexic" panose="00000500000000000000" pitchFamily="50" charset="0"/>
                <a:ea typeface="+mn-lt"/>
                <a:cs typeface="+mn-lt"/>
              </a:rPr>
              <a:t>From Edinburgh Evening News article by Caitlyn Dewar</a:t>
            </a:r>
          </a:p>
          <a:p>
            <a:pPr>
              <a:lnSpc>
                <a:spcPct val="120000"/>
              </a:lnSpc>
              <a:spcAft>
                <a:spcPts val="1600"/>
              </a:spcAft>
            </a:pPr>
            <a:r>
              <a:rPr lang="en-US" sz="1100" i="1" dirty="0">
                <a:latin typeface="OpenDyslexic" panose="00000500000000000000" pitchFamily="50" charset="0"/>
                <a:ea typeface="+mn-lt"/>
                <a:cs typeface="+mn-lt"/>
              </a:rPr>
              <a:t>20th July 2020</a:t>
            </a:r>
          </a:p>
        </p:txBody>
      </p:sp>
      <p:pic>
        <p:nvPicPr>
          <p:cNvPr id="14" name="Picture 13" descr="A yellow smiley face&#10;&#10;Description automatically generated with low confidence">
            <a:extLst>
              <a:ext uri="{FF2B5EF4-FFF2-40B4-BE49-F238E27FC236}">
                <a16:creationId xmlns:a16="http://schemas.microsoft.com/office/drawing/2014/main" id="{7083F1E0-03DC-2C86-17B3-23A54A98DAA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3022" y="1087062"/>
            <a:ext cx="810884" cy="863199"/>
          </a:xfrm>
          <a:prstGeom prst="rect">
            <a:avLst/>
          </a:prstGeom>
        </p:spPr>
      </p:pic>
    </p:spTree>
    <p:extLst>
      <p:ext uri="{BB962C8B-B14F-4D97-AF65-F5344CB8AC3E}">
        <p14:creationId xmlns:p14="http://schemas.microsoft.com/office/powerpoint/2010/main" val="3305146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85000"/>
            <a:lumOff val="15000"/>
          </a:schemeClr>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B4B1A0-5784-4A64-AC6E-3A95C4FD4297}"/>
              </a:ext>
            </a:extLst>
          </p:cNvPr>
          <p:cNvSpPr txBox="1"/>
          <p:nvPr/>
        </p:nvSpPr>
        <p:spPr>
          <a:xfrm>
            <a:off x="1132169" y="4699369"/>
            <a:ext cx="4204858" cy="719581"/>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marL="285750" indent="-285750">
              <a:lnSpc>
                <a:spcPct val="120000"/>
              </a:lnSpc>
              <a:spcAft>
                <a:spcPts val="1000"/>
              </a:spcAft>
              <a:buFont typeface="Wingdings" panose="05000000000000000000" pitchFamily="2" charset="2"/>
              <a:buChar char="v"/>
            </a:pPr>
            <a:r>
              <a:rPr lang="en-US" dirty="0">
                <a:solidFill>
                  <a:schemeClr val="tx2"/>
                </a:solidFill>
                <a:latin typeface="OpenDyslexic" panose="00000500000000000000" pitchFamily="50" charset="0"/>
                <a:cs typeface="Calibri"/>
              </a:rPr>
              <a:t>Can you think of any solutions to this problem?</a:t>
            </a:r>
          </a:p>
        </p:txBody>
      </p:sp>
      <p:sp>
        <p:nvSpPr>
          <p:cNvPr id="11" name="TextBox 10">
            <a:extLst>
              <a:ext uri="{FF2B5EF4-FFF2-40B4-BE49-F238E27FC236}">
                <a16:creationId xmlns:a16="http://schemas.microsoft.com/office/drawing/2014/main" id="{C5216D9A-4ECF-74B4-4FF8-71AA01FD7E5C}"/>
              </a:ext>
            </a:extLst>
          </p:cNvPr>
          <p:cNvSpPr txBox="1"/>
          <p:nvPr/>
        </p:nvSpPr>
        <p:spPr>
          <a:xfrm>
            <a:off x="1110128" y="3813421"/>
            <a:ext cx="4487210" cy="719581"/>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marL="285750" indent="-285750">
              <a:lnSpc>
                <a:spcPct val="120000"/>
              </a:lnSpc>
              <a:spcAft>
                <a:spcPts val="600"/>
              </a:spcAft>
              <a:buFont typeface="Wingdings" panose="05000000000000000000" pitchFamily="2" charset="2"/>
              <a:buChar char="v"/>
            </a:pPr>
            <a:r>
              <a:rPr lang="en-US" dirty="0">
                <a:solidFill>
                  <a:schemeClr val="tx2"/>
                </a:solidFill>
                <a:latin typeface="OpenDyslexic" panose="00000500000000000000" pitchFamily="50" charset="0"/>
                <a:cs typeface="Calibri"/>
              </a:rPr>
              <a:t>What problems are the Harry Potter fans creating?</a:t>
            </a:r>
          </a:p>
        </p:txBody>
      </p:sp>
      <p:sp>
        <p:nvSpPr>
          <p:cNvPr id="12" name="TextBox 11">
            <a:extLst>
              <a:ext uri="{FF2B5EF4-FFF2-40B4-BE49-F238E27FC236}">
                <a16:creationId xmlns:a16="http://schemas.microsoft.com/office/drawing/2014/main" id="{0900986F-DFA9-8B47-1CDB-5CC253DEB04D}"/>
              </a:ext>
            </a:extLst>
          </p:cNvPr>
          <p:cNvSpPr txBox="1"/>
          <p:nvPr/>
        </p:nvSpPr>
        <p:spPr>
          <a:xfrm>
            <a:off x="1132169" y="1271868"/>
            <a:ext cx="6953740" cy="719581"/>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20000"/>
              </a:lnSpc>
              <a:spcAft>
                <a:spcPts val="600"/>
              </a:spcAft>
            </a:pPr>
            <a:r>
              <a:rPr lang="en-US" dirty="0">
                <a:solidFill>
                  <a:schemeClr val="tx2"/>
                </a:solidFill>
                <a:latin typeface="OpenDyslexic" panose="00000500000000000000" pitchFamily="50" charset="0"/>
                <a:cs typeface="Calibri"/>
              </a:rPr>
              <a:t>What type of source are these?</a:t>
            </a:r>
          </a:p>
        </p:txBody>
      </p:sp>
      <p:sp>
        <p:nvSpPr>
          <p:cNvPr id="13" name="TextBox 12">
            <a:extLst>
              <a:ext uri="{FF2B5EF4-FFF2-40B4-BE49-F238E27FC236}">
                <a16:creationId xmlns:a16="http://schemas.microsoft.com/office/drawing/2014/main" id="{447E2FAB-1830-2539-F435-72CA04A5D1EE}"/>
              </a:ext>
            </a:extLst>
          </p:cNvPr>
          <p:cNvSpPr txBox="1"/>
          <p:nvPr/>
        </p:nvSpPr>
        <p:spPr>
          <a:xfrm>
            <a:off x="6213923" y="1328230"/>
            <a:ext cx="4011686" cy="563879"/>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spcAft>
                <a:spcPts val="1600"/>
              </a:spcAft>
            </a:pPr>
            <a:r>
              <a:rPr lang="en-US" dirty="0">
                <a:latin typeface="OpenDyslexic" panose="00000500000000000000" pitchFamily="50" charset="0"/>
                <a:cs typeface="Calibri"/>
              </a:rPr>
              <a:t>They are </a:t>
            </a:r>
            <a:r>
              <a:rPr lang="en-US" b="1" dirty="0">
                <a:solidFill>
                  <a:schemeClr val="accent6"/>
                </a:solidFill>
                <a:latin typeface="OpenDyslexic" panose="00000500000000000000" pitchFamily="50" charset="0"/>
                <a:cs typeface="Calibri"/>
              </a:rPr>
              <a:t>written sources</a:t>
            </a:r>
            <a:endParaRPr lang="en-US" dirty="0">
              <a:latin typeface="OpenDyslexic" panose="00000500000000000000" pitchFamily="50" charset="0"/>
              <a:cs typeface="Calibri"/>
            </a:endParaRPr>
          </a:p>
        </p:txBody>
      </p:sp>
      <p:sp>
        <p:nvSpPr>
          <p:cNvPr id="15" name="TextBox 14">
            <a:extLst>
              <a:ext uri="{FF2B5EF4-FFF2-40B4-BE49-F238E27FC236}">
                <a16:creationId xmlns:a16="http://schemas.microsoft.com/office/drawing/2014/main" id="{5D4A3851-12C3-0A82-548F-A9853AABABC8}"/>
              </a:ext>
            </a:extLst>
          </p:cNvPr>
          <p:cNvSpPr txBox="1"/>
          <p:nvPr/>
        </p:nvSpPr>
        <p:spPr>
          <a:xfrm>
            <a:off x="1132169" y="2080996"/>
            <a:ext cx="4204858" cy="1732425"/>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20000"/>
              </a:lnSpc>
              <a:spcAft>
                <a:spcPts val="600"/>
              </a:spcAft>
            </a:pPr>
            <a:r>
              <a:rPr lang="en-US" b="1" dirty="0">
                <a:solidFill>
                  <a:schemeClr val="tx2"/>
                </a:solidFill>
                <a:latin typeface="OpenDyslexic" panose="00000500000000000000" pitchFamily="50" charset="0"/>
                <a:cs typeface="Calibri"/>
              </a:rPr>
              <a:t>Are</a:t>
            </a:r>
            <a:r>
              <a:rPr lang="en-US" dirty="0">
                <a:solidFill>
                  <a:schemeClr val="tx2"/>
                </a:solidFill>
                <a:latin typeface="OpenDyslexic" panose="00000500000000000000" pitchFamily="50" charset="0"/>
                <a:cs typeface="Calibri"/>
              </a:rPr>
              <a:t> both sources saying the same thing?</a:t>
            </a:r>
          </a:p>
          <a:p>
            <a:pPr>
              <a:lnSpc>
                <a:spcPct val="120000"/>
              </a:lnSpc>
              <a:spcAft>
                <a:spcPts val="600"/>
              </a:spcAft>
            </a:pPr>
            <a:r>
              <a:rPr lang="en-US" dirty="0">
                <a:solidFill>
                  <a:schemeClr val="tx2"/>
                </a:solidFill>
                <a:latin typeface="OpenDyslexic" panose="00000500000000000000" pitchFamily="50" charset="0"/>
                <a:cs typeface="Calibri"/>
              </a:rPr>
              <a:t>What do they tell us? </a:t>
            </a:r>
          </a:p>
        </p:txBody>
      </p:sp>
      <p:pic>
        <p:nvPicPr>
          <p:cNvPr id="16" name="Picture 15" descr="Shape, rectangle, square&#10;&#10;Description automatically generated">
            <a:extLst>
              <a:ext uri="{FF2B5EF4-FFF2-40B4-BE49-F238E27FC236}">
                <a16:creationId xmlns:a16="http://schemas.microsoft.com/office/drawing/2014/main" id="{063135F2-C060-EBDF-B7B2-D065D448AE06}"/>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Effect>
                      <a14:brightnessContrast bright="20000" contrast="40000"/>
                    </a14:imgEffect>
                  </a14:imgLayer>
                </a14:imgProps>
              </a:ext>
              <a:ext uri="{28A0092B-C50C-407E-A947-70E740481C1C}">
                <a14:useLocalDpi xmlns:a14="http://schemas.microsoft.com/office/drawing/2010/main" val="0"/>
              </a:ext>
            </a:extLst>
          </a:blip>
          <a:srcRect l="2045" t="3882" r="926" b="2466"/>
          <a:stretch/>
        </p:blipFill>
        <p:spPr>
          <a:xfrm rot="20967840">
            <a:off x="5750284" y="2174264"/>
            <a:ext cx="3452884" cy="3719868"/>
          </a:xfrm>
          <a:prstGeom prst="rect">
            <a:avLst/>
          </a:prstGeom>
        </p:spPr>
      </p:pic>
      <p:sp>
        <p:nvSpPr>
          <p:cNvPr id="10" name="TextBox 9">
            <a:extLst>
              <a:ext uri="{FF2B5EF4-FFF2-40B4-BE49-F238E27FC236}">
                <a16:creationId xmlns:a16="http://schemas.microsoft.com/office/drawing/2014/main" id="{CFAA0D5E-2D47-8C42-4308-8D51DA3CDCD4}"/>
              </a:ext>
            </a:extLst>
          </p:cNvPr>
          <p:cNvSpPr txBox="1"/>
          <p:nvPr/>
        </p:nvSpPr>
        <p:spPr>
          <a:xfrm rot="20940412">
            <a:off x="6002931" y="2605798"/>
            <a:ext cx="2706442" cy="2856800"/>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lnSpcReduction="10000"/>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lang="en-US" sz="1000" b="1" dirty="0">
                <a:solidFill>
                  <a:schemeClr val="tx1">
                    <a:lumMod val="85000"/>
                    <a:lumOff val="15000"/>
                  </a:schemeClr>
                </a:solidFill>
                <a:latin typeface="Courier New" panose="02070309020205020404" pitchFamily="49" charset="0"/>
                <a:ea typeface="+mn-lt"/>
                <a:cs typeface="Courier New" panose="02070309020205020404" pitchFamily="49" charset="0"/>
              </a:rPr>
              <a:t>Edinburgh's Greyfriars cemetery suffering 'significant' erosion due to Harry Potter fans' visits.</a:t>
            </a:r>
            <a:endParaRPr lang="en-US" sz="1000" b="1" dirty="0">
              <a:solidFill>
                <a:schemeClr val="tx1">
                  <a:lumMod val="85000"/>
                  <a:lumOff val="15000"/>
                </a:schemeClr>
              </a:solidFill>
              <a:latin typeface="Courier New" panose="02070309020205020404" pitchFamily="49" charset="0"/>
              <a:cs typeface="Courier New" panose="02070309020205020404" pitchFamily="49" charset="0"/>
            </a:endParaRPr>
          </a:p>
          <a:p>
            <a:pPr>
              <a:lnSpc>
                <a:spcPct val="120000"/>
              </a:lnSpc>
              <a:spcAft>
                <a:spcPts val="1000"/>
              </a:spcAft>
            </a:pPr>
            <a:r>
              <a:rPr lang="en-US" sz="1000" dirty="0">
                <a:solidFill>
                  <a:schemeClr val="tx1">
                    <a:lumMod val="85000"/>
                    <a:lumOff val="15000"/>
                  </a:schemeClr>
                </a:solidFill>
                <a:latin typeface="Courier New" panose="02070309020205020404" pitchFamily="49" charset="0"/>
                <a:ea typeface="+mn-lt"/>
                <a:cs typeface="Courier New" panose="02070309020205020404" pitchFamily="49" charset="0"/>
              </a:rPr>
              <a:t>In the JK Rowling books, Lord Voldemort, played in the films by Ralph Fiennes, was born Tom Marvolo Riddle.</a:t>
            </a:r>
            <a:endParaRPr lang="en-US" sz="1000" dirty="0">
              <a:solidFill>
                <a:schemeClr val="tx1">
                  <a:lumMod val="85000"/>
                  <a:lumOff val="15000"/>
                </a:schemeClr>
              </a:solidFill>
              <a:latin typeface="Courier New" panose="02070309020205020404" pitchFamily="49" charset="0"/>
              <a:cs typeface="Courier New" panose="02070309020205020404" pitchFamily="49" charset="0"/>
            </a:endParaRPr>
          </a:p>
          <a:p>
            <a:pPr>
              <a:lnSpc>
                <a:spcPct val="120000"/>
              </a:lnSpc>
              <a:spcAft>
                <a:spcPts val="1000"/>
              </a:spcAft>
            </a:pPr>
            <a:r>
              <a:rPr lang="en-US" sz="1000" dirty="0">
                <a:solidFill>
                  <a:schemeClr val="tx1">
                    <a:lumMod val="85000"/>
                    <a:lumOff val="15000"/>
                  </a:schemeClr>
                </a:solidFill>
                <a:latin typeface="Courier New" panose="02070309020205020404" pitchFamily="49" charset="0"/>
                <a:ea typeface="+mn-lt"/>
                <a:cs typeface="Courier New" panose="02070309020205020404" pitchFamily="49" charset="0"/>
              </a:rPr>
              <a:t>It has been reported that the grave of Thomas Riddell – a general who died on 24 November 1806 at the age of 72 – in Greyfriar’s Cemetery could have inspired JK Rowling when she was naming the character, although the spelling differs.' </a:t>
            </a:r>
          </a:p>
        </p:txBody>
      </p:sp>
      <p:pic>
        <p:nvPicPr>
          <p:cNvPr id="4" name="Picture 4" descr="A picture containing text, grass&#10;&#10;Description automatically generated">
            <a:extLst>
              <a:ext uri="{FF2B5EF4-FFF2-40B4-BE49-F238E27FC236}">
                <a16:creationId xmlns:a16="http://schemas.microsoft.com/office/drawing/2014/main" id="{23D961FA-1419-45ED-AD96-EED68CCEAD8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40465">
            <a:off x="8878671" y="2228250"/>
            <a:ext cx="2931451" cy="4001249"/>
          </a:xfrm>
          <a:prstGeom prst="rect">
            <a:avLst/>
          </a:prstGeom>
        </p:spPr>
      </p:pic>
      <p:pic>
        <p:nvPicPr>
          <p:cNvPr id="20" name="Picture 19" descr="A picture containing text, opener, weapon, knife&#10;&#10;Description automatically generated">
            <a:extLst>
              <a:ext uri="{FF2B5EF4-FFF2-40B4-BE49-F238E27FC236}">
                <a16:creationId xmlns:a16="http://schemas.microsoft.com/office/drawing/2014/main" id="{BB740F81-69C8-1509-26FF-16C0B0F5579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750596">
            <a:off x="10102875" y="794207"/>
            <a:ext cx="1155294" cy="1213643"/>
          </a:xfrm>
          <a:prstGeom prst="rect">
            <a:avLst/>
          </a:prstGeom>
        </p:spPr>
      </p:pic>
      <p:pic>
        <p:nvPicPr>
          <p:cNvPr id="22" name="Picture 21" descr="A yellow smiley face&#10;&#10;Description automatically generated with low confidence">
            <a:extLst>
              <a:ext uri="{FF2B5EF4-FFF2-40B4-BE49-F238E27FC236}">
                <a16:creationId xmlns:a16="http://schemas.microsoft.com/office/drawing/2014/main" id="{FA1921AB-1951-8134-0EDE-75207E87248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38149" y="5666510"/>
            <a:ext cx="620507" cy="660539"/>
          </a:xfrm>
          <a:prstGeom prst="rect">
            <a:avLst/>
          </a:prstGeom>
        </p:spPr>
      </p:pic>
    </p:spTree>
    <p:extLst>
      <p:ext uri="{BB962C8B-B14F-4D97-AF65-F5344CB8AC3E}">
        <p14:creationId xmlns:p14="http://schemas.microsoft.com/office/powerpoint/2010/main" val="4160956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 fill="hold"/>
                                        <p:tgtEl>
                                          <p:spTgt spid="20"/>
                                        </p:tgtEl>
                                        <p:attrNameLst>
                                          <p:attrName>ppt_x</p:attrName>
                                        </p:attrNameLst>
                                      </p:cBhvr>
                                      <p:tavLst>
                                        <p:tav tm="0">
                                          <p:val>
                                            <p:strVal val="1+#ppt_w/2"/>
                                          </p:val>
                                        </p:tav>
                                        <p:tav tm="100000">
                                          <p:val>
                                            <p:strVal val="#ppt_x"/>
                                          </p:val>
                                        </p:tav>
                                      </p:tavLst>
                                    </p:anim>
                                    <p:anim calcmode="lin" valueType="num">
                                      <p:cBhvr additive="base">
                                        <p:cTn id="8" dur="10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childTnLst>
                          </p:cTn>
                        </p:par>
                        <p:par>
                          <p:cTn id="29" fill="hold">
                            <p:stCondLst>
                              <p:cond delay="500"/>
                            </p:stCondLst>
                            <p:childTnLst>
                              <p:par>
                                <p:cTn id="30" presetID="10" presetClass="entr" presetSubtype="0" fill="hold" nodeType="afterEffect">
                                  <p:stCondLst>
                                    <p:cond delay="200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3" grpId="0"/>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85000"/>
            <a:lumOff val="15000"/>
          </a:schemeClr>
        </a:solidFill>
        <a:effectLst/>
      </p:bgPr>
    </p:bg>
    <p:spTree>
      <p:nvGrpSpPr>
        <p:cNvPr id="1" name=""/>
        <p:cNvGrpSpPr/>
        <p:nvPr/>
      </p:nvGrpSpPr>
      <p:grpSpPr>
        <a:xfrm>
          <a:off x="0" y="0"/>
          <a:ext cx="0" cy="0"/>
          <a:chOff x="0" y="0"/>
          <a:chExt cx="0" cy="0"/>
        </a:xfrm>
      </p:grpSpPr>
      <p:pic>
        <p:nvPicPr>
          <p:cNvPr id="12" name="Picture 11" descr="Icon, arrow&#10;&#10;Description automatically generated">
            <a:extLst>
              <a:ext uri="{FF2B5EF4-FFF2-40B4-BE49-F238E27FC236}">
                <a16:creationId xmlns:a16="http://schemas.microsoft.com/office/drawing/2014/main" id="{454F0954-8D97-E310-870C-447E5B3A7DBA}"/>
              </a:ext>
            </a:extLst>
          </p:cNvPr>
          <p:cNvPicPr>
            <a:picLocks noChangeAspect="1"/>
          </p:cNvPicPr>
          <p:nvPr/>
        </p:nvPicPr>
        <p:blipFill rotWithShape="1">
          <a:blip r:embed="rId2" cstate="screen">
            <a:extLst>
              <a:ext uri="{28A0092B-C50C-407E-A947-70E740481C1C}">
                <a14:useLocalDpi xmlns:a14="http://schemas.microsoft.com/office/drawing/2010/main" val="0"/>
              </a:ext>
            </a:extLst>
          </a:blip>
          <a:srcRect t="6731" r="991" b="792"/>
          <a:stretch/>
        </p:blipFill>
        <p:spPr>
          <a:xfrm>
            <a:off x="1078346" y="0"/>
            <a:ext cx="9404335" cy="6858000"/>
          </a:xfrm>
          <a:prstGeom prst="rect">
            <a:avLst/>
          </a:prstGeom>
        </p:spPr>
      </p:pic>
      <p:sp>
        <p:nvSpPr>
          <p:cNvPr id="8" name="TextBox 7">
            <a:extLst>
              <a:ext uri="{FF2B5EF4-FFF2-40B4-BE49-F238E27FC236}">
                <a16:creationId xmlns:a16="http://schemas.microsoft.com/office/drawing/2014/main" id="{592923B6-208E-49EC-BF5F-636CE9F5FF53}"/>
              </a:ext>
            </a:extLst>
          </p:cNvPr>
          <p:cNvSpPr txBox="1"/>
          <p:nvPr/>
        </p:nvSpPr>
        <p:spPr>
          <a:xfrm>
            <a:off x="1709319" y="2396120"/>
            <a:ext cx="3121814" cy="3390900"/>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120000"/>
              </a:lnSpc>
              <a:spcAft>
                <a:spcPts val="600"/>
              </a:spcAft>
            </a:pPr>
            <a:r>
              <a:rPr lang="en-US" sz="1600" dirty="0">
                <a:solidFill>
                  <a:schemeClr val="tx1">
                    <a:lumMod val="85000"/>
                    <a:lumOff val="15000"/>
                  </a:schemeClr>
                </a:solidFill>
                <a:latin typeface="OpenDyslexic" panose="00000500000000000000" pitchFamily="50" charset="0"/>
                <a:cs typeface="Calibri"/>
              </a:rPr>
              <a:t>The Council’s solution was to build a path for visitors to Thomas Riddell’s grave, so they no longer have to walk across the grass.</a:t>
            </a:r>
          </a:p>
        </p:txBody>
      </p:sp>
    </p:spTree>
    <p:extLst>
      <p:ext uri="{BB962C8B-B14F-4D97-AF65-F5344CB8AC3E}">
        <p14:creationId xmlns:p14="http://schemas.microsoft.com/office/powerpoint/2010/main" val="59590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100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14A0B7F-6EC0-4271-AFE3-04252357BA27}"/>
              </a:ext>
            </a:extLst>
          </p:cNvPr>
          <p:cNvSpPr txBox="1"/>
          <p:nvPr/>
        </p:nvSpPr>
        <p:spPr>
          <a:xfrm>
            <a:off x="4802453" y="1114902"/>
            <a:ext cx="3040986" cy="3390974"/>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120000"/>
              </a:lnSpc>
              <a:spcAft>
                <a:spcPts val="600"/>
              </a:spcAft>
            </a:pPr>
            <a:r>
              <a:rPr lang="en-US" i="0" dirty="0">
                <a:effectLst/>
                <a:latin typeface="OpenDyslexic" panose="00000500000000000000" pitchFamily="50" charset="0"/>
              </a:rPr>
              <a:t>We’ve discovered that the grave of Thomas Riddell may have inspired one of the greatest fictional villains of the 20</a:t>
            </a:r>
            <a:r>
              <a:rPr lang="en-US" i="0" baseline="30000" dirty="0">
                <a:effectLst/>
                <a:latin typeface="OpenDyslexic" panose="00000500000000000000" pitchFamily="50" charset="0"/>
              </a:rPr>
              <a:t>th</a:t>
            </a:r>
            <a:r>
              <a:rPr lang="en-US" i="0" dirty="0">
                <a:effectLst/>
                <a:latin typeface="OpenDyslexic" panose="00000500000000000000" pitchFamily="50" charset="0"/>
              </a:rPr>
              <a:t> century.</a:t>
            </a:r>
          </a:p>
          <a:p>
            <a:pPr>
              <a:lnSpc>
                <a:spcPct val="120000"/>
              </a:lnSpc>
              <a:spcAft>
                <a:spcPts val="600"/>
              </a:spcAft>
            </a:pPr>
            <a:r>
              <a:rPr lang="en-US" dirty="0">
                <a:latin typeface="OpenDyslexic" panose="00000500000000000000" pitchFamily="50" charset="0"/>
              </a:rPr>
              <a:t>Lord Voldemort!</a:t>
            </a:r>
            <a:endParaRPr lang="en-US" i="0" dirty="0">
              <a:effectLst/>
              <a:latin typeface="OpenDyslexic" panose="00000500000000000000" pitchFamily="50" charset="0"/>
            </a:endParaRPr>
          </a:p>
        </p:txBody>
      </p:sp>
      <p:sp>
        <p:nvSpPr>
          <p:cNvPr id="12" name="TextBox 11">
            <a:extLst>
              <a:ext uri="{FF2B5EF4-FFF2-40B4-BE49-F238E27FC236}">
                <a16:creationId xmlns:a16="http://schemas.microsoft.com/office/drawing/2014/main" id="{5F279554-0E9B-4B74-B84B-311969C2708E}"/>
              </a:ext>
            </a:extLst>
          </p:cNvPr>
          <p:cNvSpPr txBox="1"/>
          <p:nvPr/>
        </p:nvSpPr>
        <p:spPr>
          <a:xfrm>
            <a:off x="4802453" y="4279010"/>
            <a:ext cx="6159715" cy="1763898"/>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20000"/>
              </a:lnSpc>
              <a:spcAft>
                <a:spcPts val="1000"/>
              </a:spcAft>
            </a:pPr>
            <a:r>
              <a:rPr lang="en-US" dirty="0">
                <a:solidFill>
                  <a:schemeClr val="tx2"/>
                </a:solidFill>
                <a:latin typeface="OpenDyslexic" panose="00000500000000000000" pitchFamily="50" charset="0"/>
                <a:cs typeface="Calibri"/>
              </a:rPr>
              <a:t>But who was the REAL Thomas Riddell?</a:t>
            </a:r>
          </a:p>
          <a:p>
            <a:pPr>
              <a:lnSpc>
                <a:spcPct val="120000"/>
              </a:lnSpc>
              <a:spcAft>
                <a:spcPts val="1000"/>
              </a:spcAft>
            </a:pPr>
            <a:r>
              <a:rPr lang="en-US" dirty="0">
                <a:solidFill>
                  <a:schemeClr val="tx2"/>
                </a:solidFill>
                <a:latin typeface="OpenDyslexic" panose="00000500000000000000" pitchFamily="50" charset="0"/>
                <a:cs typeface="Calibri"/>
              </a:rPr>
              <a:t>And did he have anything in common with his villainous namesake?</a:t>
            </a:r>
          </a:p>
          <a:p>
            <a:pPr>
              <a:lnSpc>
                <a:spcPct val="120000"/>
              </a:lnSpc>
              <a:spcAft>
                <a:spcPts val="1000"/>
              </a:spcAft>
            </a:pPr>
            <a:r>
              <a:rPr lang="en-US" dirty="0">
                <a:solidFill>
                  <a:schemeClr val="tx2"/>
                </a:solidFill>
                <a:latin typeface="OpenDyslexic" panose="00000500000000000000" pitchFamily="50" charset="0"/>
                <a:cs typeface="Calibri"/>
              </a:rPr>
              <a:t>Let’s find out!</a:t>
            </a:r>
          </a:p>
        </p:txBody>
      </p:sp>
      <p:pic>
        <p:nvPicPr>
          <p:cNvPr id="5" name="Picture 4">
            <a:extLst>
              <a:ext uri="{FF2B5EF4-FFF2-40B4-BE49-F238E27FC236}">
                <a16:creationId xmlns:a16="http://schemas.microsoft.com/office/drawing/2014/main" id="{1ED73DA5-75BC-9C84-9EC1-872960A198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5952" y="132418"/>
            <a:ext cx="3493008" cy="3850949"/>
          </a:xfrm>
          <a:prstGeom prst="rect">
            <a:avLst/>
          </a:prstGeom>
        </p:spPr>
      </p:pic>
      <p:pic>
        <p:nvPicPr>
          <p:cNvPr id="6" name="Picture 5" descr="A yellow smiley face&#10;&#10;Description automatically generated with low confidence">
            <a:extLst>
              <a:ext uri="{FF2B5EF4-FFF2-40B4-BE49-F238E27FC236}">
                <a16:creationId xmlns:a16="http://schemas.microsoft.com/office/drawing/2014/main" id="{7C7DD9DC-D7D1-4B7D-2C7F-88459E5988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24160" y="5297340"/>
            <a:ext cx="700382" cy="745568"/>
          </a:xfrm>
          <a:prstGeom prst="rect">
            <a:avLst/>
          </a:prstGeom>
        </p:spPr>
      </p:pic>
      <p:pic>
        <p:nvPicPr>
          <p:cNvPr id="7" name="Picture 6" descr="A tombstone with writing on it&#10;&#10;Description automatically generated with medium confidence">
            <a:extLst>
              <a:ext uri="{FF2B5EF4-FFF2-40B4-BE49-F238E27FC236}">
                <a16:creationId xmlns:a16="http://schemas.microsoft.com/office/drawing/2014/main" id="{324972BD-4BB7-4BDE-4D78-41A33AFBC6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3220139" cy="6858000"/>
          </a:xfrm>
          <a:prstGeom prst="rect">
            <a:avLst/>
          </a:prstGeom>
        </p:spPr>
      </p:pic>
    </p:spTree>
    <p:extLst>
      <p:ext uri="{BB962C8B-B14F-4D97-AF65-F5344CB8AC3E}">
        <p14:creationId xmlns:p14="http://schemas.microsoft.com/office/powerpoint/2010/main" val="166911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175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engineering drawing&#10;&#10;Description automatically generated">
            <a:extLst>
              <a:ext uri="{FF2B5EF4-FFF2-40B4-BE49-F238E27FC236}">
                <a16:creationId xmlns:a16="http://schemas.microsoft.com/office/drawing/2014/main" id="{D84C2733-A307-0E50-52E4-0CC4BE50BB54}"/>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t="9077"/>
          <a:stretch/>
        </p:blipFill>
        <p:spPr>
          <a:xfrm>
            <a:off x="7319185" y="0"/>
            <a:ext cx="4872815" cy="5004066"/>
          </a:xfrm>
          <a:prstGeom prst="rect">
            <a:avLst/>
          </a:prstGeom>
        </p:spPr>
      </p:pic>
      <p:sp>
        <p:nvSpPr>
          <p:cNvPr id="7" name="Subtitle 2">
            <a:extLst>
              <a:ext uri="{FF2B5EF4-FFF2-40B4-BE49-F238E27FC236}">
                <a16:creationId xmlns:a16="http://schemas.microsoft.com/office/drawing/2014/main" id="{8EE43B5A-5F16-78E2-60D9-CEF8E317B15F}"/>
              </a:ext>
            </a:extLst>
          </p:cNvPr>
          <p:cNvSpPr txBox="1">
            <a:spLocks/>
          </p:cNvSpPr>
          <p:nvPr/>
        </p:nvSpPr>
        <p:spPr>
          <a:xfrm>
            <a:off x="1015999" y="2100000"/>
            <a:ext cx="5418667" cy="3027650"/>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7000"/>
              </a:lnSpc>
              <a:spcAft>
                <a:spcPts val="800"/>
              </a:spcAft>
              <a:buNone/>
            </a:pPr>
            <a:r>
              <a:rPr lang="en-US" sz="4800" dirty="0">
                <a:solidFill>
                  <a:schemeClr val="tx1">
                    <a:lumMod val="85000"/>
                    <a:lumOff val="15000"/>
                  </a:schemeClr>
                </a:solidFill>
                <a:latin typeface="Old printing press_FREE-version" panose="02000500000000000000" pitchFamily="2" charset="0"/>
                <a:ea typeface="Calibri" panose="020F0502020204030204" pitchFamily="34" charset="0"/>
                <a:cs typeface="Times New Roman" panose="02020603050405020304" pitchFamily="18" charset="0"/>
              </a:rPr>
              <a:t>Stories in Stone</a:t>
            </a:r>
            <a:endParaRPr lang="en-GB" sz="48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en-US" b="1" dirty="0">
                <a:latin typeface="OpenDyslexic" panose="00000500000000000000" pitchFamily="50" charset="0"/>
                <a:cs typeface="Cavolini" panose="03000502040302020204" pitchFamily="66" charset="0"/>
              </a:rPr>
              <a:t>Welcome to Greyfriars!</a:t>
            </a:r>
          </a:p>
          <a:p>
            <a:pPr marL="0" indent="0" algn="ctr">
              <a:buNone/>
            </a:pPr>
            <a:endParaRPr lang="en-US" b="1" dirty="0">
              <a:latin typeface="OpenDyslexic" panose="00000500000000000000" pitchFamily="50" charset="0"/>
              <a:cs typeface="Cavolini" panose="03000502040302020204" pitchFamily="66" charset="0"/>
            </a:endParaRPr>
          </a:p>
          <a:p>
            <a:pPr algn="ctr"/>
            <a:endParaRPr lang="en-US" b="1" dirty="0">
              <a:latin typeface="OpenDyslexic" panose="00000500000000000000" pitchFamily="50" charset="0"/>
              <a:cs typeface="Cavolini" panose="03000502040302020204" pitchFamily="66" charset="0"/>
            </a:endParaRPr>
          </a:p>
          <a:p>
            <a:pPr marL="0" indent="0" algn="ctr">
              <a:buNone/>
            </a:pPr>
            <a:r>
              <a:rPr lang="en-US" sz="3600" b="1" dirty="0">
                <a:latin typeface="OpenDyslexic" panose="00000500000000000000" pitchFamily="50" charset="0"/>
                <a:cs typeface="Cavolini" panose="03000502040302020204" pitchFamily="66" charset="0"/>
              </a:rPr>
              <a:t>Extension Activity</a:t>
            </a:r>
          </a:p>
        </p:txBody>
      </p:sp>
      <p:pic>
        <p:nvPicPr>
          <p:cNvPr id="6" name="Picture 5" descr="A picture containing text, helmet&#10;&#10;Description automatically generated">
            <a:extLst>
              <a:ext uri="{FF2B5EF4-FFF2-40B4-BE49-F238E27FC236}">
                <a16:creationId xmlns:a16="http://schemas.microsoft.com/office/drawing/2014/main" id="{BE067D9C-6FF4-B47B-CB50-63BD0ECE80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7895616" y="3180782"/>
            <a:ext cx="3356668" cy="3893735"/>
          </a:xfrm>
          <a:prstGeom prst="rect">
            <a:avLst/>
          </a:prstGeom>
        </p:spPr>
      </p:pic>
      <p:sp>
        <p:nvSpPr>
          <p:cNvPr id="3" name="Star: 5 Points 2">
            <a:extLst>
              <a:ext uri="{FF2B5EF4-FFF2-40B4-BE49-F238E27FC236}">
                <a16:creationId xmlns:a16="http://schemas.microsoft.com/office/drawing/2014/main" id="{3BCA40BB-1EDE-3303-2D01-84CB4DBA9A1E}"/>
              </a:ext>
            </a:extLst>
          </p:cNvPr>
          <p:cNvSpPr/>
          <p:nvPr/>
        </p:nvSpPr>
        <p:spPr>
          <a:xfrm>
            <a:off x="3355681" y="3729470"/>
            <a:ext cx="739302" cy="622570"/>
          </a:xfrm>
          <a:prstGeom prst="star5">
            <a:avLst/>
          </a:prstGeom>
          <a:solidFill>
            <a:srgbClr val="E4CA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902045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descr="A picture containing company name&#10;&#10;Description automatically generated">
            <a:extLst>
              <a:ext uri="{FF2B5EF4-FFF2-40B4-BE49-F238E27FC236}">
                <a16:creationId xmlns:a16="http://schemas.microsoft.com/office/drawing/2014/main" id="{A3A31AB2-5D86-EC44-BE60-69C35B8BFF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21519" y="482039"/>
            <a:ext cx="5295900" cy="853440"/>
          </a:xfrm>
          <a:prstGeom prst="rect">
            <a:avLst/>
          </a:prstGeom>
        </p:spPr>
      </p:pic>
      <p:sp>
        <p:nvSpPr>
          <p:cNvPr id="8" name="TextBox 7">
            <a:extLst>
              <a:ext uri="{FF2B5EF4-FFF2-40B4-BE49-F238E27FC236}">
                <a16:creationId xmlns:a16="http://schemas.microsoft.com/office/drawing/2014/main" id="{9EE64BD8-0711-40E4-839C-6598903E2105}"/>
              </a:ext>
            </a:extLst>
          </p:cNvPr>
          <p:cNvSpPr txBox="1"/>
          <p:nvPr/>
        </p:nvSpPr>
        <p:spPr>
          <a:xfrm>
            <a:off x="921853" y="677927"/>
            <a:ext cx="4845355" cy="461665"/>
          </a:xfrm>
          <a:prstGeom prst="rect">
            <a:avLst/>
          </a:prstGeom>
          <a:noFill/>
        </p:spPr>
        <p:txBody>
          <a:bodyPr wrap="square" rtlCol="0">
            <a:spAutoFit/>
          </a:bodyPr>
          <a:lstStyle/>
          <a:p>
            <a:pPr>
              <a:spcAft>
                <a:spcPts val="1200"/>
              </a:spcAft>
            </a:pPr>
            <a:r>
              <a:rPr lang="en-GB" sz="2400" b="1">
                <a:solidFill>
                  <a:srgbClr val="006192"/>
                </a:solidFill>
                <a:latin typeface="OpenDyslexic" panose="00000500000000000000" pitchFamily="50" charset="0"/>
              </a:rPr>
              <a:t>Greyfriars Timeline Quiz</a:t>
            </a:r>
            <a:endParaRPr lang="en-GB" sz="2400" b="1" dirty="0">
              <a:solidFill>
                <a:srgbClr val="006192"/>
              </a:solidFill>
              <a:latin typeface="OpenDyslexic" panose="00000500000000000000" pitchFamily="50" charset="0"/>
            </a:endParaRPr>
          </a:p>
        </p:txBody>
      </p:sp>
      <p:sp>
        <p:nvSpPr>
          <p:cNvPr id="9" name="TextBox 8">
            <a:extLst>
              <a:ext uri="{FF2B5EF4-FFF2-40B4-BE49-F238E27FC236}">
                <a16:creationId xmlns:a16="http://schemas.microsoft.com/office/drawing/2014/main" id="{43EDAD2B-E9E6-8118-1C7C-3A9ABE33E553}"/>
              </a:ext>
            </a:extLst>
          </p:cNvPr>
          <p:cNvSpPr txBox="1"/>
          <p:nvPr/>
        </p:nvSpPr>
        <p:spPr>
          <a:xfrm>
            <a:off x="921853" y="1389323"/>
            <a:ext cx="8113992" cy="697307"/>
          </a:xfrm>
          <a:prstGeom prst="rect">
            <a:avLst/>
          </a:prstGeom>
          <a:noFill/>
        </p:spPr>
        <p:txBody>
          <a:bodyPr wrap="square" rtlCol="0">
            <a:spAutoFit/>
          </a:bodyPr>
          <a:lstStyle/>
          <a:p>
            <a:pPr>
              <a:lnSpc>
                <a:spcPct val="110000"/>
              </a:lnSpc>
              <a:spcAft>
                <a:spcPts val="600"/>
              </a:spcAft>
            </a:pPr>
            <a:r>
              <a:rPr lang="en-US" sz="1600" dirty="0">
                <a:latin typeface="OpenDyslexic" panose="00000500000000000000" pitchFamily="50" charset="0"/>
              </a:rPr>
              <a:t>Work in groups to complete the quiz.</a:t>
            </a:r>
          </a:p>
          <a:p>
            <a:pPr>
              <a:lnSpc>
                <a:spcPct val="110000"/>
              </a:lnSpc>
              <a:spcAft>
                <a:spcPts val="600"/>
              </a:spcAft>
            </a:pPr>
            <a:r>
              <a:rPr lang="en-US" sz="1600" dirty="0">
                <a:latin typeface="OpenDyslexic" panose="00000500000000000000" pitchFamily="50" charset="0"/>
              </a:rPr>
              <a:t>Use the </a:t>
            </a:r>
            <a:r>
              <a:rPr lang="en-US" sz="1600" b="1" dirty="0">
                <a:latin typeface="OpenDyslexic" panose="00000500000000000000" pitchFamily="50" charset="0"/>
              </a:rPr>
              <a:t>All About Greyfriars </a:t>
            </a:r>
            <a:r>
              <a:rPr lang="en-US" sz="1600" dirty="0">
                <a:latin typeface="OpenDyslexic" panose="00000500000000000000" pitchFamily="50" charset="0"/>
              </a:rPr>
              <a:t>information sheets.</a:t>
            </a:r>
          </a:p>
        </p:txBody>
      </p:sp>
      <p:pic>
        <p:nvPicPr>
          <p:cNvPr id="59" name="Picture 58" descr="Text, letter&#10;&#10;Description automatically generated">
            <a:extLst>
              <a:ext uri="{FF2B5EF4-FFF2-40B4-BE49-F238E27FC236}">
                <a16:creationId xmlns:a16="http://schemas.microsoft.com/office/drawing/2014/main" id="{3919FE0D-84E1-0865-93F1-CB6544E49E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43734">
            <a:off x="7348207" y="3014456"/>
            <a:ext cx="3830862" cy="2707196"/>
          </a:xfrm>
          <a:prstGeom prst="rect">
            <a:avLst/>
          </a:prstGeom>
          <a:effectLst>
            <a:outerShdw blurRad="63500" sx="102000" sy="102000" algn="ctr" rotWithShape="0">
              <a:prstClr val="black">
                <a:alpha val="40000"/>
              </a:prstClr>
            </a:outerShdw>
          </a:effectLst>
        </p:spPr>
      </p:pic>
      <p:pic>
        <p:nvPicPr>
          <p:cNvPr id="51" name="Picture 50" descr="Text&#10;&#10;Description automatically generated">
            <a:extLst>
              <a:ext uri="{FF2B5EF4-FFF2-40B4-BE49-F238E27FC236}">
                <a16:creationId xmlns:a16="http://schemas.microsoft.com/office/drawing/2014/main" id="{A428217D-DAD3-754A-BE9F-7D9930A6FF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82151">
            <a:off x="5276751" y="3367963"/>
            <a:ext cx="4013016" cy="2794031"/>
          </a:xfrm>
          <a:prstGeom prst="rect">
            <a:avLst/>
          </a:prstGeom>
          <a:effectLst>
            <a:outerShdw blurRad="63500" sx="102000" sy="102000" algn="ctr" rotWithShape="0">
              <a:prstClr val="black">
                <a:alpha val="40000"/>
              </a:prstClr>
            </a:outerShdw>
          </a:effectLst>
        </p:spPr>
      </p:pic>
      <p:pic>
        <p:nvPicPr>
          <p:cNvPr id="45" name="Picture 44" descr="Text, letter&#10;&#10;Description automatically generated">
            <a:extLst>
              <a:ext uri="{FF2B5EF4-FFF2-40B4-BE49-F238E27FC236}">
                <a16:creationId xmlns:a16="http://schemas.microsoft.com/office/drawing/2014/main" id="{03E1267D-7B05-2F60-784B-0FA9A9C52B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304064">
            <a:off x="3005637" y="2651277"/>
            <a:ext cx="4062147" cy="2869396"/>
          </a:xfrm>
          <a:prstGeom prst="rect">
            <a:avLst/>
          </a:prstGeom>
          <a:effectLst>
            <a:outerShdw blurRad="63500" sx="102000" sy="102000" algn="ctr" rotWithShape="0">
              <a:prstClr val="black">
                <a:alpha val="40000"/>
              </a:prstClr>
            </a:outerShdw>
          </a:effectLst>
        </p:spPr>
      </p:pic>
      <p:pic>
        <p:nvPicPr>
          <p:cNvPr id="43" name="Picture 42" descr="Text&#10;&#10;Description automatically generated">
            <a:extLst>
              <a:ext uri="{FF2B5EF4-FFF2-40B4-BE49-F238E27FC236}">
                <a16:creationId xmlns:a16="http://schemas.microsoft.com/office/drawing/2014/main" id="{F507162D-B381-741C-BB2C-6177F915820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1853" y="3429000"/>
            <a:ext cx="4086533" cy="2890891"/>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744301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1" presetClass="entr" presetSubtype="0" fill="hold" nodeType="afterEffect">
                                  <p:stCondLst>
                                    <p:cond delay="1000"/>
                                  </p:stCondLst>
                                  <p:childTnLst>
                                    <p:set>
                                      <p:cBhvr>
                                        <p:cTn id="11" dur="1" fill="hold">
                                          <p:stCondLst>
                                            <p:cond delay="0"/>
                                          </p:stCondLst>
                                        </p:cTn>
                                        <p:tgtEl>
                                          <p:spTgt spid="59"/>
                                        </p:tgtEl>
                                        <p:attrNameLst>
                                          <p:attrName>style.visibility</p:attrName>
                                        </p:attrNameLst>
                                      </p:cBhvr>
                                      <p:to>
                                        <p:strVal val="visible"/>
                                      </p:to>
                                    </p:set>
                                  </p:childTnLst>
                                </p:cTn>
                              </p:par>
                            </p:childTnLst>
                          </p:cTn>
                        </p:par>
                        <p:par>
                          <p:cTn id="12" fill="hold">
                            <p:stCondLst>
                              <p:cond delay="1500"/>
                            </p:stCondLst>
                            <p:childTnLst>
                              <p:par>
                                <p:cTn id="13" presetID="1" presetClass="entr" presetSubtype="0" fill="hold" nodeType="afterEffect">
                                  <p:stCondLst>
                                    <p:cond delay="1000"/>
                                  </p:stCondLst>
                                  <p:childTnLst>
                                    <p:set>
                                      <p:cBhvr>
                                        <p:cTn id="14" dur="1" fill="hold">
                                          <p:stCondLst>
                                            <p:cond delay="0"/>
                                          </p:stCondLst>
                                        </p:cTn>
                                        <p:tgtEl>
                                          <p:spTgt spid="51"/>
                                        </p:tgtEl>
                                        <p:attrNameLst>
                                          <p:attrName>style.visibility</p:attrName>
                                        </p:attrNameLst>
                                      </p:cBhvr>
                                      <p:to>
                                        <p:strVal val="visible"/>
                                      </p:to>
                                    </p:set>
                                  </p:childTnLst>
                                </p:cTn>
                              </p:par>
                            </p:childTnLst>
                          </p:cTn>
                        </p:par>
                        <p:par>
                          <p:cTn id="15" fill="hold">
                            <p:stCondLst>
                              <p:cond delay="2500"/>
                            </p:stCondLst>
                            <p:childTnLst>
                              <p:par>
                                <p:cTn id="16" presetID="1" presetClass="entr" presetSubtype="0" fill="hold" nodeType="afterEffect">
                                  <p:stCondLst>
                                    <p:cond delay="1000"/>
                                  </p:stCondLst>
                                  <p:childTnLst>
                                    <p:set>
                                      <p:cBhvr>
                                        <p:cTn id="17" dur="1" fill="hold">
                                          <p:stCondLst>
                                            <p:cond delay="0"/>
                                          </p:stCondLst>
                                        </p:cTn>
                                        <p:tgtEl>
                                          <p:spTgt spid="45"/>
                                        </p:tgtEl>
                                        <p:attrNameLst>
                                          <p:attrName>style.visibility</p:attrName>
                                        </p:attrNameLst>
                                      </p:cBhvr>
                                      <p:to>
                                        <p:strVal val="visible"/>
                                      </p:to>
                                    </p:set>
                                  </p:childTnLst>
                                </p:cTn>
                              </p:par>
                            </p:childTnLst>
                          </p:cTn>
                        </p:par>
                        <p:par>
                          <p:cTn id="18" fill="hold">
                            <p:stCondLst>
                              <p:cond delay="3500"/>
                            </p:stCondLst>
                            <p:childTnLst>
                              <p:par>
                                <p:cTn id="19" presetID="1" presetClass="entr" presetSubtype="0" fill="hold" nodeType="afterEffect">
                                  <p:stCondLst>
                                    <p:cond delay="1000"/>
                                  </p:stCondLst>
                                  <p:childTnLst>
                                    <p:set>
                                      <p:cBhvr>
                                        <p:cTn id="20"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descr="A picture containing company name&#10;&#10;Description automatically generated">
            <a:extLst>
              <a:ext uri="{FF2B5EF4-FFF2-40B4-BE49-F238E27FC236}">
                <a16:creationId xmlns:a16="http://schemas.microsoft.com/office/drawing/2014/main" id="{A3A31AB2-5D86-EC44-BE60-69C35B8BFF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1202" y="610274"/>
            <a:ext cx="5295900" cy="853440"/>
          </a:xfrm>
          <a:prstGeom prst="rect">
            <a:avLst/>
          </a:prstGeom>
        </p:spPr>
      </p:pic>
      <p:sp>
        <p:nvSpPr>
          <p:cNvPr id="8" name="TextBox 7">
            <a:extLst>
              <a:ext uri="{FF2B5EF4-FFF2-40B4-BE49-F238E27FC236}">
                <a16:creationId xmlns:a16="http://schemas.microsoft.com/office/drawing/2014/main" id="{9EE64BD8-0711-40E4-839C-6598903E2105}"/>
              </a:ext>
            </a:extLst>
          </p:cNvPr>
          <p:cNvSpPr txBox="1"/>
          <p:nvPr/>
        </p:nvSpPr>
        <p:spPr>
          <a:xfrm>
            <a:off x="921853" y="677927"/>
            <a:ext cx="4845355" cy="800219"/>
          </a:xfrm>
          <a:prstGeom prst="rect">
            <a:avLst/>
          </a:prstGeom>
          <a:noFill/>
        </p:spPr>
        <p:txBody>
          <a:bodyPr wrap="square" rtlCol="0">
            <a:spAutoFit/>
          </a:bodyPr>
          <a:lstStyle/>
          <a:p>
            <a:pPr>
              <a:spcAft>
                <a:spcPts val="1200"/>
              </a:spcAft>
            </a:pPr>
            <a:r>
              <a:rPr lang="en-GB" b="1" dirty="0">
                <a:latin typeface="OpenDyslexic" panose="00000500000000000000" pitchFamily="50" charset="0"/>
              </a:rPr>
              <a:t>Test your Knowledge!</a:t>
            </a:r>
          </a:p>
          <a:p>
            <a:r>
              <a:rPr lang="en-GB" b="1" dirty="0">
                <a:solidFill>
                  <a:srgbClr val="006192"/>
                </a:solidFill>
                <a:latin typeface="OpenDyslexic" panose="00000500000000000000" pitchFamily="50" charset="0"/>
              </a:rPr>
              <a:t>Greyfriars Timeline Quiz</a:t>
            </a:r>
          </a:p>
        </p:txBody>
      </p:sp>
      <p:sp>
        <p:nvSpPr>
          <p:cNvPr id="9" name="TextBox 8">
            <a:extLst>
              <a:ext uri="{FF2B5EF4-FFF2-40B4-BE49-F238E27FC236}">
                <a16:creationId xmlns:a16="http://schemas.microsoft.com/office/drawing/2014/main" id="{43EDAD2B-E9E6-8118-1C7C-3A9ABE33E553}"/>
              </a:ext>
            </a:extLst>
          </p:cNvPr>
          <p:cNvSpPr txBox="1"/>
          <p:nvPr/>
        </p:nvSpPr>
        <p:spPr>
          <a:xfrm>
            <a:off x="913137" y="1859093"/>
            <a:ext cx="5174147" cy="4301049"/>
          </a:xfrm>
          <a:prstGeom prst="rect">
            <a:avLst/>
          </a:prstGeom>
          <a:noFill/>
        </p:spPr>
        <p:txBody>
          <a:bodyPr wrap="square" rtlCol="0">
            <a:spAutoFit/>
          </a:bodyPr>
          <a:lstStyle/>
          <a:p>
            <a:pPr>
              <a:lnSpc>
                <a:spcPct val="110000"/>
              </a:lnSpc>
              <a:spcAft>
                <a:spcPts val="600"/>
              </a:spcAft>
            </a:pPr>
            <a:r>
              <a:rPr lang="en-US" sz="1100" b="1" dirty="0">
                <a:latin typeface="OpenDyslexic" panose="00000500000000000000" pitchFamily="50" charset="0"/>
              </a:rPr>
              <a:t>Where does Greyfriars Kirkyard get its name from?</a:t>
            </a:r>
            <a:endParaRPr lang="en-US" sz="1100" dirty="0">
              <a:latin typeface="OpenDyslexic" panose="00000500000000000000" pitchFamily="50" charset="0"/>
            </a:endParaRPr>
          </a:p>
          <a:p>
            <a:pPr marL="228600" indent="-228600">
              <a:lnSpc>
                <a:spcPct val="110000"/>
              </a:lnSpc>
              <a:buFont typeface="+mj-lt"/>
              <a:buAutoNum type="alphaLcPeriod"/>
            </a:pPr>
            <a:r>
              <a:rPr lang="en-US" sz="1100" dirty="0">
                <a:solidFill>
                  <a:schemeClr val="tx1">
                    <a:lumMod val="50000"/>
                    <a:lumOff val="50000"/>
                  </a:schemeClr>
                </a:solidFill>
                <a:latin typeface="OpenDyslexic" panose="00000500000000000000" pitchFamily="50" charset="0"/>
              </a:rPr>
              <a:t>The grey stones of the graveyard</a:t>
            </a:r>
          </a:p>
          <a:p>
            <a:pPr marL="228600" indent="-228600">
              <a:lnSpc>
                <a:spcPct val="110000"/>
              </a:lnSpc>
              <a:buFont typeface="+mj-lt"/>
              <a:buAutoNum type="alphaLcPeriod"/>
            </a:pPr>
            <a:r>
              <a:rPr lang="en-US" sz="1100" dirty="0">
                <a:solidFill>
                  <a:schemeClr val="tx1">
                    <a:lumMod val="50000"/>
                    <a:lumOff val="50000"/>
                  </a:schemeClr>
                </a:solidFill>
                <a:latin typeface="OpenDyslexic" panose="00000500000000000000" pitchFamily="50" charset="0"/>
              </a:rPr>
              <a:t>The grey robes of the friars who lived in the friary</a:t>
            </a:r>
          </a:p>
          <a:p>
            <a:pPr marL="228600" indent="-228600">
              <a:lnSpc>
                <a:spcPct val="110000"/>
              </a:lnSpc>
              <a:buFont typeface="+mj-lt"/>
              <a:buAutoNum type="alphaLcPeriod"/>
            </a:pPr>
            <a:r>
              <a:rPr lang="en-US" sz="1100" dirty="0">
                <a:solidFill>
                  <a:schemeClr val="tx1">
                    <a:lumMod val="50000"/>
                    <a:lumOff val="50000"/>
                  </a:schemeClr>
                </a:solidFill>
                <a:latin typeface="OpenDyslexic" panose="00000500000000000000" pitchFamily="50" charset="0"/>
              </a:rPr>
              <a:t>The grey skies of Edinburgh</a:t>
            </a:r>
          </a:p>
          <a:p>
            <a:pPr>
              <a:lnSpc>
                <a:spcPct val="110000"/>
              </a:lnSpc>
            </a:pPr>
            <a:endParaRPr lang="en-US" sz="1100" b="1" dirty="0">
              <a:latin typeface="OpenDyslexic" panose="00000500000000000000" pitchFamily="50" charset="0"/>
            </a:endParaRPr>
          </a:p>
          <a:p>
            <a:pPr>
              <a:lnSpc>
                <a:spcPct val="110000"/>
              </a:lnSpc>
              <a:spcAft>
                <a:spcPts val="600"/>
              </a:spcAft>
            </a:pPr>
            <a:r>
              <a:rPr lang="en-US" sz="1100" b="1" dirty="0">
                <a:latin typeface="OpenDyslexic" panose="00000500000000000000" pitchFamily="50" charset="0"/>
              </a:rPr>
              <a:t>Who gave the land to the city of Edinburgh to use as a burial ground in 1562?</a:t>
            </a:r>
            <a:endParaRPr lang="en-US" sz="1100" dirty="0">
              <a:latin typeface="OpenDyslexic" panose="00000500000000000000" pitchFamily="50" charset="0"/>
            </a:endParaRPr>
          </a:p>
          <a:p>
            <a:pPr marL="228600" indent="-228600">
              <a:lnSpc>
                <a:spcPct val="110000"/>
              </a:lnSpc>
              <a:buFont typeface="+mj-lt"/>
              <a:buAutoNum type="alphaLcPeriod"/>
            </a:pPr>
            <a:r>
              <a:rPr lang="en-US" sz="1100" dirty="0">
                <a:solidFill>
                  <a:schemeClr val="tx1">
                    <a:lumMod val="50000"/>
                    <a:lumOff val="50000"/>
                  </a:schemeClr>
                </a:solidFill>
                <a:latin typeface="OpenDyslexic" panose="00000500000000000000" pitchFamily="50" charset="0"/>
              </a:rPr>
              <a:t>Mary Queen of Scots</a:t>
            </a:r>
          </a:p>
          <a:p>
            <a:pPr marL="228600" indent="-228600">
              <a:lnSpc>
                <a:spcPct val="110000"/>
              </a:lnSpc>
              <a:buFont typeface="+mj-lt"/>
              <a:buAutoNum type="alphaLcPeriod"/>
            </a:pPr>
            <a:r>
              <a:rPr lang="en-US" sz="1100" dirty="0">
                <a:solidFill>
                  <a:schemeClr val="tx1">
                    <a:lumMod val="50000"/>
                    <a:lumOff val="50000"/>
                  </a:schemeClr>
                </a:solidFill>
                <a:latin typeface="OpenDyslexic" panose="00000500000000000000" pitchFamily="50" charset="0"/>
              </a:rPr>
              <a:t>Sir George '</a:t>
            </a:r>
            <a:r>
              <a:rPr lang="en-US" sz="1100" dirty="0" err="1">
                <a:solidFill>
                  <a:schemeClr val="tx1">
                    <a:lumMod val="50000"/>
                    <a:lumOff val="50000"/>
                  </a:schemeClr>
                </a:solidFill>
                <a:latin typeface="OpenDyslexic" panose="00000500000000000000" pitchFamily="50" charset="0"/>
              </a:rPr>
              <a:t>Bluidy</a:t>
            </a:r>
            <a:r>
              <a:rPr lang="en-US" sz="1100" dirty="0">
                <a:solidFill>
                  <a:schemeClr val="tx1">
                    <a:lumMod val="50000"/>
                    <a:lumOff val="50000"/>
                  </a:schemeClr>
                </a:solidFill>
                <a:latin typeface="OpenDyslexic" panose="00000500000000000000" pitchFamily="50" charset="0"/>
              </a:rPr>
              <a:t>' Mackenzie</a:t>
            </a:r>
          </a:p>
          <a:p>
            <a:pPr marL="228600" indent="-228600">
              <a:lnSpc>
                <a:spcPct val="110000"/>
              </a:lnSpc>
              <a:buFont typeface="+mj-lt"/>
              <a:buAutoNum type="alphaLcPeriod"/>
            </a:pPr>
            <a:r>
              <a:rPr lang="en-US" sz="1100" dirty="0">
                <a:solidFill>
                  <a:schemeClr val="tx1">
                    <a:lumMod val="50000"/>
                    <a:lumOff val="50000"/>
                  </a:schemeClr>
                </a:solidFill>
                <a:latin typeface="OpenDyslexic" panose="00000500000000000000" pitchFamily="50" charset="0"/>
              </a:rPr>
              <a:t>J.K Rowling</a:t>
            </a:r>
          </a:p>
          <a:p>
            <a:pPr>
              <a:lnSpc>
                <a:spcPct val="110000"/>
              </a:lnSpc>
            </a:pPr>
            <a:endParaRPr lang="en-US" sz="1100" b="1" dirty="0">
              <a:latin typeface="OpenDyslexic" panose="00000500000000000000" pitchFamily="50" charset="0"/>
            </a:endParaRPr>
          </a:p>
          <a:p>
            <a:pPr>
              <a:lnSpc>
                <a:spcPct val="110000"/>
              </a:lnSpc>
              <a:spcAft>
                <a:spcPts val="600"/>
              </a:spcAft>
            </a:pPr>
            <a:r>
              <a:rPr lang="en-US" sz="1100" b="1" dirty="0">
                <a:latin typeface="OpenDyslexic" panose="00000500000000000000" pitchFamily="50" charset="0"/>
              </a:rPr>
              <a:t>The building of Greyfriars Kirk began in 1602. How long did it take to build?</a:t>
            </a:r>
            <a:endParaRPr lang="en-US" sz="1100" dirty="0">
              <a:latin typeface="OpenDyslexic" panose="00000500000000000000" pitchFamily="50" charset="0"/>
            </a:endParaRPr>
          </a:p>
          <a:p>
            <a:pPr marL="228600" indent="-228600">
              <a:lnSpc>
                <a:spcPct val="110000"/>
              </a:lnSpc>
              <a:buFont typeface="+mj-lt"/>
              <a:buAutoNum type="alphaLcPeriod"/>
            </a:pPr>
            <a:r>
              <a:rPr lang="en-US" sz="1100" dirty="0">
                <a:solidFill>
                  <a:schemeClr val="tx1">
                    <a:lumMod val="50000"/>
                    <a:lumOff val="50000"/>
                  </a:schemeClr>
                </a:solidFill>
                <a:latin typeface="OpenDyslexic" panose="00000500000000000000" pitchFamily="50" charset="0"/>
              </a:rPr>
              <a:t>18 months</a:t>
            </a:r>
          </a:p>
          <a:p>
            <a:pPr marL="228600" indent="-228600">
              <a:lnSpc>
                <a:spcPct val="110000"/>
              </a:lnSpc>
              <a:buFont typeface="+mj-lt"/>
              <a:buAutoNum type="alphaLcPeriod"/>
            </a:pPr>
            <a:r>
              <a:rPr lang="en-US" sz="1100" dirty="0">
                <a:solidFill>
                  <a:schemeClr val="tx1">
                    <a:lumMod val="50000"/>
                    <a:lumOff val="50000"/>
                  </a:schemeClr>
                </a:solidFill>
                <a:latin typeface="OpenDyslexic" panose="00000500000000000000" pitchFamily="50" charset="0"/>
              </a:rPr>
              <a:t>18 years</a:t>
            </a:r>
          </a:p>
          <a:p>
            <a:pPr marL="228600" indent="-228600">
              <a:lnSpc>
                <a:spcPct val="110000"/>
              </a:lnSpc>
              <a:buFont typeface="+mj-lt"/>
              <a:buAutoNum type="alphaLcPeriod"/>
            </a:pPr>
            <a:r>
              <a:rPr lang="en-US" sz="1100" dirty="0">
                <a:solidFill>
                  <a:schemeClr val="tx1">
                    <a:lumMod val="50000"/>
                    <a:lumOff val="50000"/>
                  </a:schemeClr>
                </a:solidFill>
                <a:latin typeface="OpenDyslexic" panose="00000500000000000000" pitchFamily="50" charset="0"/>
              </a:rPr>
              <a:t>28 years</a:t>
            </a:r>
          </a:p>
          <a:p>
            <a:pPr>
              <a:lnSpc>
                <a:spcPct val="110000"/>
              </a:lnSpc>
            </a:pPr>
            <a:endParaRPr lang="en-US" sz="1100" b="1" dirty="0">
              <a:latin typeface="OpenDyslexic" panose="00000500000000000000" pitchFamily="50" charset="0"/>
            </a:endParaRPr>
          </a:p>
          <a:p>
            <a:pPr>
              <a:lnSpc>
                <a:spcPct val="110000"/>
              </a:lnSpc>
              <a:spcAft>
                <a:spcPts val="600"/>
              </a:spcAft>
            </a:pPr>
            <a:r>
              <a:rPr lang="en-US" sz="1100" b="1" dirty="0">
                <a:latin typeface="OpenDyslexic" panose="00000500000000000000" pitchFamily="50" charset="0"/>
              </a:rPr>
              <a:t>After the Battle of Bothwell Bridge in 1679, 1,200 Covenanters were imprisoned in Edinburgh?</a:t>
            </a:r>
            <a:endParaRPr lang="en-US" sz="1100" dirty="0">
              <a:latin typeface="OpenDyslexic" panose="00000500000000000000" pitchFamily="50" charset="0"/>
            </a:endParaRPr>
          </a:p>
          <a:p>
            <a:pPr marL="228600" indent="-228600">
              <a:lnSpc>
                <a:spcPct val="110000"/>
              </a:lnSpc>
              <a:buFont typeface="+mj-lt"/>
              <a:buAutoNum type="alphaLcPeriod"/>
            </a:pPr>
            <a:r>
              <a:rPr lang="en-US" sz="1100" dirty="0">
                <a:solidFill>
                  <a:schemeClr val="tx1">
                    <a:lumMod val="50000"/>
                    <a:lumOff val="50000"/>
                  </a:schemeClr>
                </a:solidFill>
                <a:latin typeface="OpenDyslexic" panose="00000500000000000000" pitchFamily="50" charset="0"/>
              </a:rPr>
              <a:t>True</a:t>
            </a:r>
          </a:p>
          <a:p>
            <a:pPr marL="228600" indent="-228600">
              <a:lnSpc>
                <a:spcPct val="110000"/>
              </a:lnSpc>
              <a:buFont typeface="+mj-lt"/>
              <a:buAutoNum type="alphaLcPeriod"/>
            </a:pPr>
            <a:r>
              <a:rPr lang="en-US" sz="1100" dirty="0">
                <a:solidFill>
                  <a:schemeClr val="tx1">
                    <a:lumMod val="50000"/>
                    <a:lumOff val="50000"/>
                  </a:schemeClr>
                </a:solidFill>
                <a:latin typeface="OpenDyslexic" panose="00000500000000000000" pitchFamily="50" charset="0"/>
              </a:rPr>
              <a:t>False</a:t>
            </a:r>
          </a:p>
        </p:txBody>
      </p:sp>
      <p:pic>
        <p:nvPicPr>
          <p:cNvPr id="11" name="Picture 10" descr="A picture containing text, helmet&#10;&#10;Description automatically generated">
            <a:extLst>
              <a:ext uri="{FF2B5EF4-FFF2-40B4-BE49-F238E27FC236}">
                <a16:creationId xmlns:a16="http://schemas.microsoft.com/office/drawing/2014/main" id="{B7F91F63-B03C-579B-F97E-BDF6747928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4348" y="5096325"/>
            <a:ext cx="1589204" cy="1843477"/>
          </a:xfrm>
          <a:prstGeom prst="rect">
            <a:avLst/>
          </a:prstGeom>
        </p:spPr>
      </p:pic>
      <p:sp>
        <p:nvSpPr>
          <p:cNvPr id="4" name="TextBox 3">
            <a:extLst>
              <a:ext uri="{FF2B5EF4-FFF2-40B4-BE49-F238E27FC236}">
                <a16:creationId xmlns:a16="http://schemas.microsoft.com/office/drawing/2014/main" id="{C38438C4-5E66-7E52-0BEA-2D770A63758E}"/>
              </a:ext>
            </a:extLst>
          </p:cNvPr>
          <p:cNvSpPr txBox="1"/>
          <p:nvPr/>
        </p:nvSpPr>
        <p:spPr>
          <a:xfrm>
            <a:off x="6565750" y="1859093"/>
            <a:ext cx="5174147" cy="3479286"/>
          </a:xfrm>
          <a:prstGeom prst="rect">
            <a:avLst/>
          </a:prstGeom>
          <a:noFill/>
        </p:spPr>
        <p:txBody>
          <a:bodyPr wrap="square" rtlCol="0">
            <a:spAutoFit/>
          </a:bodyPr>
          <a:lstStyle/>
          <a:p>
            <a:pPr>
              <a:lnSpc>
                <a:spcPct val="110000"/>
              </a:lnSpc>
              <a:spcAft>
                <a:spcPts val="600"/>
              </a:spcAft>
            </a:pPr>
            <a:r>
              <a:rPr lang="en-US" sz="1100" b="1" dirty="0">
                <a:latin typeface="OpenDyslexic" panose="00000500000000000000" pitchFamily="50" charset="0"/>
              </a:rPr>
              <a:t>What was a </a:t>
            </a:r>
            <a:r>
              <a:rPr lang="en-US" sz="1100" b="1" dirty="0" err="1">
                <a:latin typeface="OpenDyslexic" panose="00000500000000000000" pitchFamily="50" charset="0"/>
              </a:rPr>
              <a:t>mortsafe</a:t>
            </a:r>
            <a:r>
              <a:rPr lang="en-US" sz="1100" b="1" dirty="0">
                <a:latin typeface="OpenDyslexic" panose="00000500000000000000" pitchFamily="50" charset="0"/>
              </a:rPr>
              <a:t> used for?</a:t>
            </a:r>
            <a:endParaRPr lang="en-US" sz="1100" dirty="0">
              <a:latin typeface="OpenDyslexic" panose="00000500000000000000" pitchFamily="50" charset="0"/>
            </a:endParaRPr>
          </a:p>
          <a:p>
            <a:pPr marL="228600" indent="-228600">
              <a:lnSpc>
                <a:spcPct val="110000"/>
              </a:lnSpc>
              <a:buFont typeface="+mj-lt"/>
              <a:buAutoNum type="alphaLcPeriod"/>
            </a:pPr>
            <a:r>
              <a:rPr lang="en-US" sz="1100" dirty="0">
                <a:solidFill>
                  <a:schemeClr val="tx1">
                    <a:lumMod val="50000"/>
                    <a:lumOff val="50000"/>
                  </a:schemeClr>
                </a:solidFill>
                <a:latin typeface="OpenDyslexic" panose="00000500000000000000" pitchFamily="50" charset="0"/>
              </a:rPr>
              <a:t>To lock up body snatchers</a:t>
            </a:r>
          </a:p>
          <a:p>
            <a:pPr marL="228600" indent="-228600">
              <a:lnSpc>
                <a:spcPct val="110000"/>
              </a:lnSpc>
              <a:buFont typeface="+mj-lt"/>
              <a:buAutoNum type="alphaLcPeriod"/>
            </a:pPr>
            <a:r>
              <a:rPr lang="en-US" sz="1100" dirty="0">
                <a:solidFill>
                  <a:schemeClr val="tx1">
                    <a:lumMod val="50000"/>
                    <a:lumOff val="50000"/>
                  </a:schemeClr>
                </a:solidFill>
                <a:latin typeface="OpenDyslexic" panose="00000500000000000000" pitchFamily="50" charset="0"/>
              </a:rPr>
              <a:t>To keep bodies safe until they were too decayed for body snatchers to steal</a:t>
            </a:r>
          </a:p>
          <a:p>
            <a:pPr marL="228600" indent="-228600">
              <a:lnSpc>
                <a:spcPct val="110000"/>
              </a:lnSpc>
              <a:buFont typeface="+mj-lt"/>
              <a:buAutoNum type="alphaLcPeriod"/>
            </a:pPr>
            <a:r>
              <a:rPr lang="en-US" sz="1100" dirty="0">
                <a:solidFill>
                  <a:schemeClr val="tx1">
                    <a:lumMod val="50000"/>
                    <a:lumOff val="50000"/>
                  </a:schemeClr>
                </a:solidFill>
                <a:latin typeface="OpenDyslexic" panose="00000500000000000000" pitchFamily="50" charset="0"/>
              </a:rPr>
              <a:t>This was where the gravediggers kept their tools</a:t>
            </a:r>
          </a:p>
          <a:p>
            <a:pPr>
              <a:lnSpc>
                <a:spcPct val="110000"/>
              </a:lnSpc>
            </a:pPr>
            <a:endParaRPr lang="en-US" sz="1100" b="1" dirty="0">
              <a:latin typeface="OpenDyslexic" panose="00000500000000000000" pitchFamily="50" charset="0"/>
            </a:endParaRPr>
          </a:p>
          <a:p>
            <a:pPr>
              <a:lnSpc>
                <a:spcPct val="110000"/>
              </a:lnSpc>
              <a:spcAft>
                <a:spcPts val="600"/>
              </a:spcAft>
            </a:pPr>
            <a:r>
              <a:rPr lang="en-US" sz="1100" b="1" dirty="0">
                <a:latin typeface="OpenDyslexic" panose="00000500000000000000" pitchFamily="50" charset="0"/>
              </a:rPr>
              <a:t>Why was Greyfriars Kirkyard closed to new burials in 1870?</a:t>
            </a:r>
            <a:endParaRPr lang="en-US" sz="1100" dirty="0">
              <a:latin typeface="OpenDyslexic" panose="00000500000000000000" pitchFamily="50" charset="0"/>
            </a:endParaRPr>
          </a:p>
          <a:p>
            <a:pPr marL="228600" indent="-228600">
              <a:lnSpc>
                <a:spcPct val="110000"/>
              </a:lnSpc>
              <a:buFont typeface="+mj-lt"/>
              <a:buAutoNum type="alphaLcPeriod"/>
            </a:pPr>
            <a:r>
              <a:rPr lang="en-US" sz="1100" dirty="0">
                <a:solidFill>
                  <a:schemeClr val="tx1">
                    <a:lumMod val="50000"/>
                    <a:lumOff val="50000"/>
                  </a:schemeClr>
                </a:solidFill>
                <a:latin typeface="OpenDyslexic" panose="00000500000000000000" pitchFamily="50" charset="0"/>
              </a:rPr>
              <a:t>It had become too haunted</a:t>
            </a:r>
          </a:p>
          <a:p>
            <a:pPr marL="228600" indent="-228600">
              <a:lnSpc>
                <a:spcPct val="110000"/>
              </a:lnSpc>
              <a:buFont typeface="+mj-lt"/>
              <a:buAutoNum type="alphaLcPeriod"/>
            </a:pPr>
            <a:r>
              <a:rPr lang="en-US" sz="1100" dirty="0">
                <a:solidFill>
                  <a:schemeClr val="tx1">
                    <a:lumMod val="50000"/>
                    <a:lumOff val="50000"/>
                  </a:schemeClr>
                </a:solidFill>
                <a:latin typeface="OpenDyslexic" panose="00000500000000000000" pitchFamily="50" charset="0"/>
              </a:rPr>
              <a:t>Too full because of too many bodies</a:t>
            </a:r>
          </a:p>
          <a:p>
            <a:pPr marL="228600" indent="-228600">
              <a:lnSpc>
                <a:spcPct val="110000"/>
              </a:lnSpc>
              <a:buFont typeface="+mj-lt"/>
              <a:buAutoNum type="alphaLcPeriod"/>
            </a:pPr>
            <a:r>
              <a:rPr lang="en-US" sz="1100" dirty="0">
                <a:solidFill>
                  <a:schemeClr val="tx1">
                    <a:lumMod val="50000"/>
                    <a:lumOff val="50000"/>
                  </a:schemeClr>
                </a:solidFill>
                <a:latin typeface="OpenDyslexic" panose="00000500000000000000" pitchFamily="50" charset="0"/>
              </a:rPr>
              <a:t>Too full because of too many tourists</a:t>
            </a:r>
          </a:p>
          <a:p>
            <a:pPr>
              <a:lnSpc>
                <a:spcPct val="110000"/>
              </a:lnSpc>
            </a:pPr>
            <a:endParaRPr lang="en-US" sz="1100" b="1" dirty="0">
              <a:latin typeface="OpenDyslexic" panose="00000500000000000000" pitchFamily="50" charset="0"/>
            </a:endParaRPr>
          </a:p>
          <a:p>
            <a:pPr>
              <a:lnSpc>
                <a:spcPct val="110000"/>
              </a:lnSpc>
              <a:spcAft>
                <a:spcPts val="600"/>
              </a:spcAft>
            </a:pPr>
            <a:r>
              <a:rPr lang="en-US" sz="1100" b="1" dirty="0">
                <a:latin typeface="OpenDyslexic" panose="00000500000000000000" pitchFamily="50" charset="0"/>
              </a:rPr>
              <a:t>The name of the character Lord Voldemort was inspired by which real life person buried in Greyfriars Kirkyard?</a:t>
            </a:r>
            <a:endParaRPr lang="en-US" sz="1100" dirty="0">
              <a:latin typeface="OpenDyslexic" panose="00000500000000000000" pitchFamily="50" charset="0"/>
            </a:endParaRPr>
          </a:p>
          <a:p>
            <a:pPr marL="228600" indent="-228600">
              <a:lnSpc>
                <a:spcPct val="110000"/>
              </a:lnSpc>
              <a:buFont typeface="+mj-lt"/>
              <a:buAutoNum type="alphaLcPeriod"/>
            </a:pPr>
            <a:r>
              <a:rPr lang="en-US" sz="1100" dirty="0">
                <a:solidFill>
                  <a:schemeClr val="tx1">
                    <a:lumMod val="50000"/>
                    <a:lumOff val="50000"/>
                  </a:schemeClr>
                </a:solidFill>
                <a:latin typeface="OpenDyslexic" panose="00000500000000000000" pitchFamily="50" charset="0"/>
              </a:rPr>
              <a:t>Captain Thomas Riddell</a:t>
            </a:r>
          </a:p>
          <a:p>
            <a:pPr marL="228600" indent="-228600">
              <a:lnSpc>
                <a:spcPct val="110000"/>
              </a:lnSpc>
              <a:buFont typeface="+mj-lt"/>
              <a:buAutoNum type="alphaLcPeriod"/>
            </a:pPr>
            <a:r>
              <a:rPr lang="en-US" sz="1100" dirty="0">
                <a:solidFill>
                  <a:schemeClr val="tx1">
                    <a:lumMod val="50000"/>
                    <a:lumOff val="50000"/>
                  </a:schemeClr>
                </a:solidFill>
                <a:latin typeface="OpenDyslexic" panose="00000500000000000000" pitchFamily="50" charset="0"/>
              </a:rPr>
              <a:t>William McGonagall</a:t>
            </a:r>
          </a:p>
          <a:p>
            <a:pPr marL="228600" indent="-228600">
              <a:lnSpc>
                <a:spcPct val="110000"/>
              </a:lnSpc>
              <a:buFont typeface="+mj-lt"/>
              <a:buAutoNum type="alphaLcPeriod"/>
            </a:pPr>
            <a:r>
              <a:rPr lang="en-US" sz="1100" dirty="0">
                <a:solidFill>
                  <a:schemeClr val="tx1">
                    <a:lumMod val="50000"/>
                    <a:lumOff val="50000"/>
                  </a:schemeClr>
                </a:solidFill>
                <a:latin typeface="OpenDyslexic" panose="00000500000000000000" pitchFamily="50" charset="0"/>
              </a:rPr>
              <a:t>James Black</a:t>
            </a:r>
          </a:p>
        </p:txBody>
      </p:sp>
      <p:sp>
        <p:nvSpPr>
          <p:cNvPr id="6" name="TextBox 5">
            <a:extLst>
              <a:ext uri="{FF2B5EF4-FFF2-40B4-BE49-F238E27FC236}">
                <a16:creationId xmlns:a16="http://schemas.microsoft.com/office/drawing/2014/main" id="{BF30DE63-90C5-948C-0F2C-DCFB30365307}"/>
              </a:ext>
            </a:extLst>
          </p:cNvPr>
          <p:cNvSpPr txBox="1"/>
          <p:nvPr/>
        </p:nvSpPr>
        <p:spPr>
          <a:xfrm>
            <a:off x="6565750" y="5338379"/>
            <a:ext cx="3529190" cy="1090940"/>
          </a:xfrm>
          <a:prstGeom prst="rect">
            <a:avLst/>
          </a:prstGeom>
          <a:noFill/>
        </p:spPr>
        <p:txBody>
          <a:bodyPr wrap="square">
            <a:spAutoFit/>
          </a:bodyPr>
          <a:lstStyle/>
          <a:p>
            <a:pPr>
              <a:lnSpc>
                <a:spcPct val="110000"/>
              </a:lnSpc>
              <a:spcAft>
                <a:spcPts val="600"/>
              </a:spcAft>
            </a:pPr>
            <a:r>
              <a:rPr lang="en-US" sz="1100" b="1" dirty="0">
                <a:latin typeface="OpenDyslexic" panose="00000500000000000000" pitchFamily="50" charset="0"/>
              </a:rPr>
              <a:t>Greyfriars Kirkyard is one of the most popular FREE visitor attractions in Scotland today.</a:t>
            </a:r>
          </a:p>
          <a:p>
            <a:pPr marL="228600" indent="-228600">
              <a:lnSpc>
                <a:spcPct val="110000"/>
              </a:lnSpc>
              <a:buFont typeface="+mj-lt"/>
              <a:buAutoNum type="alphaLcPeriod"/>
            </a:pPr>
            <a:r>
              <a:rPr lang="en-US" sz="1100" dirty="0">
                <a:solidFill>
                  <a:schemeClr val="tx1">
                    <a:lumMod val="50000"/>
                    <a:lumOff val="50000"/>
                  </a:schemeClr>
                </a:solidFill>
                <a:latin typeface="OpenDyslexic" panose="00000500000000000000" pitchFamily="50" charset="0"/>
              </a:rPr>
              <a:t>True</a:t>
            </a:r>
          </a:p>
          <a:p>
            <a:pPr marL="228600" indent="-228600">
              <a:lnSpc>
                <a:spcPct val="110000"/>
              </a:lnSpc>
              <a:buFont typeface="+mj-lt"/>
              <a:buAutoNum type="alphaLcPeriod"/>
            </a:pPr>
            <a:r>
              <a:rPr lang="en-US" sz="1100" dirty="0">
                <a:solidFill>
                  <a:schemeClr val="tx1">
                    <a:lumMod val="50000"/>
                    <a:lumOff val="50000"/>
                  </a:schemeClr>
                </a:solidFill>
                <a:latin typeface="OpenDyslexic" panose="00000500000000000000" pitchFamily="50" charset="0"/>
              </a:rPr>
              <a:t>False</a:t>
            </a:r>
          </a:p>
        </p:txBody>
      </p:sp>
      <p:sp>
        <p:nvSpPr>
          <p:cNvPr id="10" name="TextBox 9">
            <a:extLst>
              <a:ext uri="{FF2B5EF4-FFF2-40B4-BE49-F238E27FC236}">
                <a16:creationId xmlns:a16="http://schemas.microsoft.com/office/drawing/2014/main" id="{BE2517A9-5309-29C8-7C01-77D343056650}"/>
              </a:ext>
            </a:extLst>
          </p:cNvPr>
          <p:cNvSpPr txBox="1"/>
          <p:nvPr/>
        </p:nvSpPr>
        <p:spPr>
          <a:xfrm>
            <a:off x="633456" y="1859093"/>
            <a:ext cx="1041056" cy="3665491"/>
          </a:xfrm>
          <a:prstGeom prst="rect">
            <a:avLst/>
          </a:prstGeom>
          <a:noFill/>
        </p:spPr>
        <p:txBody>
          <a:bodyPr wrap="square">
            <a:spAutoFit/>
          </a:bodyPr>
          <a:lstStyle/>
          <a:p>
            <a:pPr>
              <a:lnSpc>
                <a:spcPct val="110000"/>
              </a:lnSpc>
            </a:pPr>
            <a:r>
              <a:rPr lang="en-GB" sz="1100" b="1" dirty="0">
                <a:latin typeface="OpenDyslexic" panose="00000500000000000000" pitchFamily="50" charset="0"/>
              </a:rPr>
              <a:t>1. </a:t>
            </a:r>
          </a:p>
          <a:p>
            <a:pPr>
              <a:lnSpc>
                <a:spcPct val="110000"/>
              </a:lnSpc>
            </a:pPr>
            <a:endParaRPr lang="en-GB" sz="1100" b="1" dirty="0">
              <a:latin typeface="OpenDyslexic" panose="00000500000000000000" pitchFamily="50" charset="0"/>
            </a:endParaRPr>
          </a:p>
          <a:p>
            <a:pPr>
              <a:lnSpc>
                <a:spcPct val="110000"/>
              </a:lnSpc>
            </a:pPr>
            <a:endParaRPr lang="en-GB" sz="1100" b="1" dirty="0">
              <a:latin typeface="OpenDyslexic" panose="00000500000000000000" pitchFamily="50" charset="0"/>
            </a:endParaRPr>
          </a:p>
          <a:p>
            <a:pPr>
              <a:lnSpc>
                <a:spcPct val="110000"/>
              </a:lnSpc>
              <a:spcAft>
                <a:spcPts val="600"/>
              </a:spcAft>
            </a:pPr>
            <a:endParaRPr lang="en-GB" sz="1100" b="1" dirty="0">
              <a:latin typeface="OpenDyslexic" panose="00000500000000000000" pitchFamily="50" charset="0"/>
            </a:endParaRPr>
          </a:p>
          <a:p>
            <a:pPr>
              <a:lnSpc>
                <a:spcPct val="110000"/>
              </a:lnSpc>
            </a:pPr>
            <a:endParaRPr lang="en-GB" sz="1100" b="1" dirty="0">
              <a:latin typeface="OpenDyslexic" panose="00000500000000000000" pitchFamily="50" charset="0"/>
            </a:endParaRPr>
          </a:p>
          <a:p>
            <a:pPr>
              <a:lnSpc>
                <a:spcPct val="110000"/>
              </a:lnSpc>
            </a:pPr>
            <a:r>
              <a:rPr lang="en-GB" sz="1100" b="1" dirty="0">
                <a:latin typeface="OpenDyslexic" panose="00000500000000000000" pitchFamily="50" charset="0"/>
              </a:rPr>
              <a:t>2. </a:t>
            </a:r>
          </a:p>
          <a:p>
            <a:pPr>
              <a:lnSpc>
                <a:spcPct val="110000"/>
              </a:lnSpc>
            </a:pPr>
            <a:endParaRPr lang="en-GB" sz="1100" b="1" dirty="0">
              <a:latin typeface="OpenDyslexic" panose="00000500000000000000" pitchFamily="50" charset="0"/>
            </a:endParaRPr>
          </a:p>
          <a:p>
            <a:pPr>
              <a:lnSpc>
                <a:spcPct val="110000"/>
              </a:lnSpc>
            </a:pPr>
            <a:endParaRPr lang="en-GB" sz="1100" b="1" dirty="0">
              <a:latin typeface="OpenDyslexic" panose="00000500000000000000" pitchFamily="50" charset="0"/>
            </a:endParaRPr>
          </a:p>
          <a:p>
            <a:pPr>
              <a:lnSpc>
                <a:spcPct val="110000"/>
              </a:lnSpc>
            </a:pPr>
            <a:endParaRPr lang="en-GB" sz="1100" b="1" dirty="0">
              <a:latin typeface="OpenDyslexic" panose="00000500000000000000" pitchFamily="50" charset="0"/>
            </a:endParaRPr>
          </a:p>
          <a:p>
            <a:pPr>
              <a:lnSpc>
                <a:spcPct val="110000"/>
              </a:lnSpc>
              <a:spcAft>
                <a:spcPts val="600"/>
              </a:spcAft>
            </a:pPr>
            <a:endParaRPr lang="en-GB" sz="1100" b="1" dirty="0">
              <a:latin typeface="OpenDyslexic" panose="00000500000000000000" pitchFamily="50" charset="0"/>
            </a:endParaRPr>
          </a:p>
          <a:p>
            <a:pPr>
              <a:lnSpc>
                <a:spcPct val="110000"/>
              </a:lnSpc>
            </a:pPr>
            <a:endParaRPr lang="en-GB" sz="1100" b="1" dirty="0">
              <a:latin typeface="OpenDyslexic" panose="00000500000000000000" pitchFamily="50" charset="0"/>
            </a:endParaRPr>
          </a:p>
          <a:p>
            <a:pPr>
              <a:lnSpc>
                <a:spcPct val="110000"/>
              </a:lnSpc>
            </a:pPr>
            <a:r>
              <a:rPr lang="en-GB" sz="1100" b="1" dirty="0">
                <a:latin typeface="OpenDyslexic" panose="00000500000000000000" pitchFamily="50" charset="0"/>
              </a:rPr>
              <a:t>3. </a:t>
            </a:r>
          </a:p>
          <a:p>
            <a:pPr>
              <a:lnSpc>
                <a:spcPct val="110000"/>
              </a:lnSpc>
            </a:pPr>
            <a:endParaRPr lang="en-GB" sz="1100" b="1" dirty="0">
              <a:latin typeface="OpenDyslexic" panose="00000500000000000000" pitchFamily="50" charset="0"/>
            </a:endParaRPr>
          </a:p>
          <a:p>
            <a:pPr>
              <a:lnSpc>
                <a:spcPct val="110000"/>
              </a:lnSpc>
            </a:pPr>
            <a:endParaRPr lang="en-GB" sz="1100" b="1" dirty="0">
              <a:latin typeface="OpenDyslexic" panose="00000500000000000000" pitchFamily="50" charset="0"/>
            </a:endParaRPr>
          </a:p>
          <a:p>
            <a:pPr>
              <a:lnSpc>
                <a:spcPct val="110000"/>
              </a:lnSpc>
            </a:pPr>
            <a:endParaRPr lang="en-GB" sz="1100" b="1" dirty="0">
              <a:latin typeface="OpenDyslexic" panose="00000500000000000000" pitchFamily="50" charset="0"/>
            </a:endParaRPr>
          </a:p>
          <a:p>
            <a:pPr>
              <a:lnSpc>
                <a:spcPct val="110000"/>
              </a:lnSpc>
              <a:spcAft>
                <a:spcPts val="600"/>
              </a:spcAft>
            </a:pPr>
            <a:endParaRPr lang="en-GB" sz="1100" b="1" dirty="0">
              <a:latin typeface="OpenDyslexic" panose="00000500000000000000" pitchFamily="50" charset="0"/>
            </a:endParaRPr>
          </a:p>
          <a:p>
            <a:pPr>
              <a:lnSpc>
                <a:spcPct val="110000"/>
              </a:lnSpc>
            </a:pPr>
            <a:endParaRPr lang="en-GB" sz="1100" b="1" dirty="0">
              <a:latin typeface="OpenDyslexic" panose="00000500000000000000" pitchFamily="50" charset="0"/>
            </a:endParaRPr>
          </a:p>
          <a:p>
            <a:pPr>
              <a:lnSpc>
                <a:spcPct val="110000"/>
              </a:lnSpc>
            </a:pPr>
            <a:r>
              <a:rPr lang="en-GB" sz="1100" b="1" dirty="0">
                <a:latin typeface="OpenDyslexic" panose="00000500000000000000" pitchFamily="50" charset="0"/>
              </a:rPr>
              <a:t>4</a:t>
            </a:r>
            <a:r>
              <a:rPr lang="en-GB" sz="1100" dirty="0">
                <a:latin typeface="OpenDyslexic" panose="00000500000000000000" pitchFamily="50" charset="0"/>
              </a:rPr>
              <a:t>.</a:t>
            </a:r>
          </a:p>
        </p:txBody>
      </p:sp>
      <p:sp>
        <p:nvSpPr>
          <p:cNvPr id="39" name="TextBox 38">
            <a:extLst>
              <a:ext uri="{FF2B5EF4-FFF2-40B4-BE49-F238E27FC236}">
                <a16:creationId xmlns:a16="http://schemas.microsoft.com/office/drawing/2014/main" id="{F3D085FA-FBA5-7078-BF0E-D3276EB786EE}"/>
              </a:ext>
            </a:extLst>
          </p:cNvPr>
          <p:cNvSpPr txBox="1"/>
          <p:nvPr/>
        </p:nvSpPr>
        <p:spPr>
          <a:xfrm>
            <a:off x="6333130" y="1859093"/>
            <a:ext cx="1041056" cy="3774751"/>
          </a:xfrm>
          <a:prstGeom prst="rect">
            <a:avLst/>
          </a:prstGeom>
          <a:noFill/>
        </p:spPr>
        <p:txBody>
          <a:bodyPr wrap="square">
            <a:spAutoFit/>
          </a:bodyPr>
          <a:lstStyle/>
          <a:p>
            <a:pPr>
              <a:lnSpc>
                <a:spcPct val="110000"/>
              </a:lnSpc>
            </a:pPr>
            <a:r>
              <a:rPr lang="en-GB" sz="1100" b="1" dirty="0">
                <a:latin typeface="OpenDyslexic" panose="00000500000000000000" pitchFamily="50" charset="0"/>
              </a:rPr>
              <a:t>5. </a:t>
            </a:r>
          </a:p>
          <a:p>
            <a:pPr>
              <a:lnSpc>
                <a:spcPct val="110000"/>
              </a:lnSpc>
            </a:pPr>
            <a:endParaRPr lang="en-GB" sz="1100" b="1" dirty="0">
              <a:latin typeface="OpenDyslexic" panose="00000500000000000000" pitchFamily="50" charset="0"/>
            </a:endParaRPr>
          </a:p>
          <a:p>
            <a:pPr>
              <a:lnSpc>
                <a:spcPct val="110000"/>
              </a:lnSpc>
            </a:pPr>
            <a:endParaRPr lang="en-GB" sz="1100" b="1" dirty="0">
              <a:latin typeface="OpenDyslexic" panose="00000500000000000000" pitchFamily="50" charset="0"/>
            </a:endParaRPr>
          </a:p>
          <a:p>
            <a:pPr>
              <a:lnSpc>
                <a:spcPct val="110000"/>
              </a:lnSpc>
              <a:spcAft>
                <a:spcPts val="600"/>
              </a:spcAft>
            </a:pPr>
            <a:r>
              <a:rPr lang="en-GB" sz="1100" b="1" dirty="0">
                <a:latin typeface="OpenDyslexic" panose="00000500000000000000" pitchFamily="50" charset="0"/>
              </a:rPr>
              <a:t> </a:t>
            </a:r>
          </a:p>
          <a:p>
            <a:pPr>
              <a:lnSpc>
                <a:spcPct val="110000"/>
              </a:lnSpc>
            </a:pPr>
            <a:endParaRPr lang="en-GB" sz="1100" b="1" dirty="0">
              <a:latin typeface="OpenDyslexic" panose="00000500000000000000" pitchFamily="50" charset="0"/>
            </a:endParaRPr>
          </a:p>
          <a:p>
            <a:pPr>
              <a:lnSpc>
                <a:spcPct val="110000"/>
              </a:lnSpc>
            </a:pPr>
            <a:endParaRPr lang="en-GB" sz="1100" b="1" dirty="0">
              <a:latin typeface="OpenDyslexic" panose="00000500000000000000" pitchFamily="50" charset="0"/>
            </a:endParaRPr>
          </a:p>
          <a:p>
            <a:pPr>
              <a:lnSpc>
                <a:spcPct val="110000"/>
              </a:lnSpc>
            </a:pPr>
            <a:r>
              <a:rPr lang="en-GB" sz="1100" b="1" dirty="0">
                <a:latin typeface="OpenDyslexic" panose="00000500000000000000" pitchFamily="50" charset="0"/>
              </a:rPr>
              <a:t>6. </a:t>
            </a:r>
          </a:p>
          <a:p>
            <a:pPr>
              <a:lnSpc>
                <a:spcPct val="110000"/>
              </a:lnSpc>
            </a:pPr>
            <a:endParaRPr lang="en-GB" sz="1100" b="1" dirty="0">
              <a:latin typeface="OpenDyslexic" panose="00000500000000000000" pitchFamily="50" charset="0"/>
            </a:endParaRPr>
          </a:p>
          <a:p>
            <a:pPr>
              <a:lnSpc>
                <a:spcPct val="110000"/>
              </a:lnSpc>
            </a:pPr>
            <a:endParaRPr lang="en-GB" sz="1100" b="1" dirty="0">
              <a:latin typeface="OpenDyslexic" panose="00000500000000000000" pitchFamily="50" charset="0"/>
            </a:endParaRPr>
          </a:p>
          <a:p>
            <a:pPr>
              <a:lnSpc>
                <a:spcPct val="110000"/>
              </a:lnSpc>
            </a:pPr>
            <a:endParaRPr lang="en-GB" sz="1100" b="1" dirty="0">
              <a:latin typeface="OpenDyslexic" panose="00000500000000000000" pitchFamily="50" charset="0"/>
            </a:endParaRPr>
          </a:p>
          <a:p>
            <a:pPr>
              <a:lnSpc>
                <a:spcPct val="110000"/>
              </a:lnSpc>
              <a:spcAft>
                <a:spcPts val="600"/>
              </a:spcAft>
            </a:pPr>
            <a:endParaRPr lang="en-GB" sz="1100" b="1" dirty="0">
              <a:latin typeface="OpenDyslexic" panose="00000500000000000000" pitchFamily="50" charset="0"/>
            </a:endParaRPr>
          </a:p>
          <a:p>
            <a:pPr>
              <a:lnSpc>
                <a:spcPct val="110000"/>
              </a:lnSpc>
            </a:pPr>
            <a:endParaRPr lang="en-GB" sz="1100" b="1" dirty="0">
              <a:latin typeface="OpenDyslexic" panose="00000500000000000000" pitchFamily="50" charset="0"/>
            </a:endParaRPr>
          </a:p>
          <a:p>
            <a:pPr>
              <a:lnSpc>
                <a:spcPct val="110000"/>
              </a:lnSpc>
            </a:pPr>
            <a:r>
              <a:rPr lang="en-GB" sz="1100" b="1" dirty="0">
                <a:latin typeface="OpenDyslexic" panose="00000500000000000000" pitchFamily="50" charset="0"/>
              </a:rPr>
              <a:t>7.</a:t>
            </a:r>
          </a:p>
          <a:p>
            <a:pPr>
              <a:lnSpc>
                <a:spcPct val="110000"/>
              </a:lnSpc>
            </a:pPr>
            <a:endParaRPr lang="en-GB" sz="1100" b="1" dirty="0">
              <a:latin typeface="OpenDyslexic" panose="00000500000000000000" pitchFamily="50" charset="0"/>
            </a:endParaRPr>
          </a:p>
          <a:p>
            <a:pPr>
              <a:lnSpc>
                <a:spcPct val="110000"/>
              </a:lnSpc>
            </a:pPr>
            <a:endParaRPr lang="en-GB" sz="1100" b="1" dirty="0">
              <a:latin typeface="OpenDyslexic" panose="00000500000000000000" pitchFamily="50" charset="0"/>
            </a:endParaRPr>
          </a:p>
          <a:p>
            <a:pPr>
              <a:lnSpc>
                <a:spcPct val="110000"/>
              </a:lnSpc>
            </a:pPr>
            <a:endParaRPr lang="en-GB" sz="1100" b="1" dirty="0">
              <a:latin typeface="OpenDyslexic" panose="00000500000000000000" pitchFamily="50" charset="0"/>
            </a:endParaRPr>
          </a:p>
          <a:p>
            <a:pPr>
              <a:lnSpc>
                <a:spcPct val="110000"/>
              </a:lnSpc>
            </a:pPr>
            <a:endParaRPr lang="en-GB" sz="1100" b="1" dirty="0">
              <a:latin typeface="OpenDyslexic" panose="00000500000000000000" pitchFamily="50" charset="0"/>
            </a:endParaRPr>
          </a:p>
          <a:p>
            <a:pPr>
              <a:lnSpc>
                <a:spcPct val="110000"/>
              </a:lnSpc>
            </a:pPr>
            <a:endParaRPr lang="en-GB" sz="1100" b="1" dirty="0">
              <a:latin typeface="OpenDyslexic" panose="00000500000000000000" pitchFamily="50" charset="0"/>
            </a:endParaRPr>
          </a:p>
          <a:p>
            <a:pPr>
              <a:lnSpc>
                <a:spcPct val="110000"/>
              </a:lnSpc>
            </a:pPr>
            <a:r>
              <a:rPr lang="en-GB" sz="1100" b="1" dirty="0">
                <a:latin typeface="OpenDyslexic" panose="00000500000000000000" pitchFamily="50" charset="0"/>
              </a:rPr>
              <a:t>8.</a:t>
            </a:r>
          </a:p>
        </p:txBody>
      </p:sp>
    </p:spTree>
    <p:extLst>
      <p:ext uri="{BB962C8B-B14F-4D97-AF65-F5344CB8AC3E}">
        <p14:creationId xmlns:p14="http://schemas.microsoft.com/office/powerpoint/2010/main" val="2723791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Logo&#10;&#10;Description automatically generated">
            <a:extLst>
              <a:ext uri="{FF2B5EF4-FFF2-40B4-BE49-F238E27FC236}">
                <a16:creationId xmlns:a16="http://schemas.microsoft.com/office/drawing/2014/main" id="{AD371D67-00A3-3180-45A0-6B54B7715E3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95314" y="4477810"/>
            <a:ext cx="1801372" cy="1892812"/>
          </a:xfrm>
          <a:prstGeom prst="rect">
            <a:avLst/>
          </a:prstGeom>
        </p:spPr>
      </p:pic>
      <p:pic>
        <p:nvPicPr>
          <p:cNvPr id="9" name="Picture 8">
            <a:extLst>
              <a:ext uri="{FF2B5EF4-FFF2-40B4-BE49-F238E27FC236}">
                <a16:creationId xmlns:a16="http://schemas.microsoft.com/office/drawing/2014/main" id="{D189B9A2-26BC-716F-54FD-266A226AC98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48053" y="4987366"/>
            <a:ext cx="2299208" cy="873699"/>
          </a:xfrm>
          <a:prstGeom prst="rect">
            <a:avLst/>
          </a:prstGeom>
        </p:spPr>
      </p:pic>
      <p:pic>
        <p:nvPicPr>
          <p:cNvPr id="3" name="Picture 2" descr="Logo&#10;&#10;Description automatically generated">
            <a:extLst>
              <a:ext uri="{FF2B5EF4-FFF2-40B4-BE49-F238E27FC236}">
                <a16:creationId xmlns:a16="http://schemas.microsoft.com/office/drawing/2014/main" id="{7EA38798-A6E3-8BE7-AEA9-E3C0CB6FB7F3}"/>
              </a:ext>
            </a:extLst>
          </p:cNvPr>
          <p:cNvPicPr>
            <a:picLocks noChangeAspect="1"/>
          </p:cNvPicPr>
          <p:nvPr/>
        </p:nvPicPr>
        <p:blipFill>
          <a:blip r:embed="rId4">
            <a:biLevel thresh="75000"/>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649872" y="879369"/>
            <a:ext cx="4892255" cy="3480875"/>
          </a:xfrm>
          <a:prstGeom prst="rect">
            <a:avLst/>
          </a:prstGeom>
        </p:spPr>
      </p:pic>
      <p:pic>
        <p:nvPicPr>
          <p:cNvPr id="4" name="Picture 3" descr="Text&#10;&#10;Description automatically generated with low confidence">
            <a:extLst>
              <a:ext uri="{FF2B5EF4-FFF2-40B4-BE49-F238E27FC236}">
                <a16:creationId xmlns:a16="http://schemas.microsoft.com/office/drawing/2014/main" id="{AEBFBC5E-3951-6AD6-D20B-752D6D1B885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44739" y="4749800"/>
            <a:ext cx="2660731" cy="1228831"/>
          </a:xfrm>
          <a:prstGeom prst="rect">
            <a:avLst/>
          </a:prstGeom>
        </p:spPr>
      </p:pic>
    </p:spTree>
    <p:extLst>
      <p:ext uri="{BB962C8B-B14F-4D97-AF65-F5344CB8AC3E}">
        <p14:creationId xmlns:p14="http://schemas.microsoft.com/office/powerpoint/2010/main" val="2620118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grass, outdoor, tree, building&#10;&#10;Description automatically generated">
            <a:extLst>
              <a:ext uri="{FF2B5EF4-FFF2-40B4-BE49-F238E27FC236}">
                <a16:creationId xmlns:a16="http://schemas.microsoft.com/office/drawing/2014/main" id="{F790F5E7-8985-8C97-4C19-96B9087387EB}"/>
              </a:ext>
            </a:extLst>
          </p:cNvPr>
          <p:cNvPicPr>
            <a:picLocks noChangeAspect="1"/>
          </p:cNvPicPr>
          <p:nvPr/>
        </p:nvPicPr>
        <p:blipFill rotWithShape="1">
          <a:blip r:embed="rId3">
            <a:extLst>
              <a:ext uri="{28A0092B-C50C-407E-A947-70E740481C1C}">
                <a14:useLocalDpi xmlns:a14="http://schemas.microsoft.com/office/drawing/2010/main" val="0"/>
              </a:ext>
            </a:extLst>
          </a:blip>
          <a:srcRect l="-1" t="8672" r="63" b="15383"/>
          <a:stretch/>
        </p:blipFill>
        <p:spPr>
          <a:xfrm>
            <a:off x="-1" y="1"/>
            <a:ext cx="12192001" cy="6858000"/>
          </a:xfrm>
          <a:prstGeom prst="rect">
            <a:avLst/>
          </a:prstGeom>
        </p:spPr>
      </p:pic>
    </p:spTree>
    <p:extLst>
      <p:ext uri="{BB962C8B-B14F-4D97-AF65-F5344CB8AC3E}">
        <p14:creationId xmlns:p14="http://schemas.microsoft.com/office/powerpoint/2010/main" val="3332121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descr="A picture containing building, sky, outdoor, grass&#10;&#10;Description automatically generated">
            <a:extLst>
              <a:ext uri="{FF2B5EF4-FFF2-40B4-BE49-F238E27FC236}">
                <a16:creationId xmlns:a16="http://schemas.microsoft.com/office/drawing/2014/main" id="{FA476F93-1CC2-6E4C-9D76-CDAF8E5E002C}"/>
              </a:ext>
            </a:extLst>
          </p:cNvPr>
          <p:cNvPicPr>
            <a:picLocks noChangeAspect="1"/>
          </p:cNvPicPr>
          <p:nvPr/>
        </p:nvPicPr>
        <p:blipFill rotWithShape="1">
          <a:blip r:embed="rId3">
            <a:extLst>
              <a:ext uri="{28A0092B-C50C-407E-A947-70E740481C1C}">
                <a14:useLocalDpi xmlns:a14="http://schemas.microsoft.com/office/drawing/2010/main" val="0"/>
              </a:ext>
            </a:extLst>
          </a:blip>
          <a:srcRect t="17045" r="119" b="1713"/>
          <a:stretch/>
        </p:blipFill>
        <p:spPr>
          <a:xfrm>
            <a:off x="0" y="0"/>
            <a:ext cx="12192000" cy="6841127"/>
          </a:xfrm>
          <a:prstGeom prst="rect">
            <a:avLst/>
          </a:prstGeom>
        </p:spPr>
      </p:pic>
      <p:sp>
        <p:nvSpPr>
          <p:cNvPr id="6" name="Speech Bubble: Oval 5">
            <a:extLst>
              <a:ext uri="{FF2B5EF4-FFF2-40B4-BE49-F238E27FC236}">
                <a16:creationId xmlns:a16="http://schemas.microsoft.com/office/drawing/2014/main" id="{C323D00A-D8B4-4196-B7CE-BBE71BC095E5}"/>
              </a:ext>
            </a:extLst>
          </p:cNvPr>
          <p:cNvSpPr/>
          <p:nvPr/>
        </p:nvSpPr>
        <p:spPr>
          <a:xfrm flipH="1">
            <a:off x="6096000" y="670561"/>
            <a:ext cx="5577838" cy="4815840"/>
          </a:xfrm>
          <a:custGeom>
            <a:avLst/>
            <a:gdLst>
              <a:gd name="connsiteX0" fmla="*/ -305164 w 5577838"/>
              <a:gd name="connsiteY0" fmla="*/ 5169997 h 4815840"/>
              <a:gd name="connsiteX1" fmla="*/ -43810 w 5577838"/>
              <a:gd name="connsiteY1" fmla="*/ 4723001 h 4815840"/>
              <a:gd name="connsiteX2" fmla="*/ 225627 w 5577838"/>
              <a:gd name="connsiteY2" fmla="*/ 4262181 h 4815840"/>
              <a:gd name="connsiteX3" fmla="*/ 503147 w 5577838"/>
              <a:gd name="connsiteY3" fmla="*/ 3787536 h 4815840"/>
              <a:gd name="connsiteX4" fmla="*/ 1284053 w 5577838"/>
              <a:gd name="connsiteY4" fmla="*/ 380621 h 4815840"/>
              <a:gd name="connsiteX5" fmla="*/ 4717078 w 5577838"/>
              <a:gd name="connsiteY5" fmla="*/ 668182 h 4815840"/>
              <a:gd name="connsiteX6" fmla="*/ 4702609 w 5577838"/>
              <a:gd name="connsiteY6" fmla="*/ 4159526 h 4815840"/>
              <a:gd name="connsiteX7" fmla="*/ 1268175 w 5577838"/>
              <a:gd name="connsiteY7" fmla="*/ 4426367 h 4815840"/>
              <a:gd name="connsiteX8" fmla="*/ 775195 w 5577838"/>
              <a:gd name="connsiteY8" fmla="*/ 4659371 h 4815840"/>
              <a:gd name="connsiteX9" fmla="*/ 266483 w 5577838"/>
              <a:gd name="connsiteY9" fmla="*/ 4899811 h 4815840"/>
              <a:gd name="connsiteX10" fmla="*/ -305164 w 5577838"/>
              <a:gd name="connsiteY10" fmla="*/ 5169997 h 4815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838" h="4815840" fill="none" extrusionOk="0">
                <a:moveTo>
                  <a:pt x="-305164" y="5169997"/>
                </a:moveTo>
                <a:cubicBezTo>
                  <a:pt x="-223082" y="4941360"/>
                  <a:pt x="-75438" y="4899685"/>
                  <a:pt x="-43810" y="4723001"/>
                </a:cubicBezTo>
                <a:cubicBezTo>
                  <a:pt x="-12181" y="4546317"/>
                  <a:pt x="131959" y="4428618"/>
                  <a:pt x="225627" y="4262181"/>
                </a:cubicBezTo>
                <a:cubicBezTo>
                  <a:pt x="319295" y="4095744"/>
                  <a:pt x="450486" y="3892984"/>
                  <a:pt x="503147" y="3787536"/>
                </a:cubicBezTo>
                <a:cubicBezTo>
                  <a:pt x="-504755" y="2416548"/>
                  <a:pt x="-250760" y="929245"/>
                  <a:pt x="1284053" y="380621"/>
                </a:cubicBezTo>
                <a:cubicBezTo>
                  <a:pt x="2255089" y="-388128"/>
                  <a:pt x="3751308" y="33277"/>
                  <a:pt x="4717078" y="668182"/>
                </a:cubicBezTo>
                <a:cubicBezTo>
                  <a:pt x="5733347" y="1208639"/>
                  <a:pt x="6210200" y="3143430"/>
                  <a:pt x="4702609" y="4159526"/>
                </a:cubicBezTo>
                <a:cubicBezTo>
                  <a:pt x="3952904" y="4952404"/>
                  <a:pt x="2195460" y="5038593"/>
                  <a:pt x="1268175" y="4426367"/>
                </a:cubicBezTo>
                <a:cubicBezTo>
                  <a:pt x="1102823" y="4576311"/>
                  <a:pt x="961623" y="4568707"/>
                  <a:pt x="775195" y="4659371"/>
                </a:cubicBezTo>
                <a:cubicBezTo>
                  <a:pt x="588767" y="4750035"/>
                  <a:pt x="355880" y="4824203"/>
                  <a:pt x="266483" y="4899811"/>
                </a:cubicBezTo>
                <a:cubicBezTo>
                  <a:pt x="177086" y="4975419"/>
                  <a:pt x="-65438" y="4989972"/>
                  <a:pt x="-305164" y="5169997"/>
                </a:cubicBezTo>
                <a:close/>
              </a:path>
              <a:path w="5577838" h="4815840" stroke="0" extrusionOk="0">
                <a:moveTo>
                  <a:pt x="-305164" y="5169997"/>
                </a:moveTo>
                <a:cubicBezTo>
                  <a:pt x="-233909" y="5019256"/>
                  <a:pt x="-143845" y="4941153"/>
                  <a:pt x="-43810" y="4723001"/>
                </a:cubicBezTo>
                <a:cubicBezTo>
                  <a:pt x="56226" y="4504849"/>
                  <a:pt x="131187" y="4503593"/>
                  <a:pt x="201378" y="4303655"/>
                </a:cubicBezTo>
                <a:cubicBezTo>
                  <a:pt x="271569" y="4103717"/>
                  <a:pt x="412666" y="4021610"/>
                  <a:pt x="503147" y="3787536"/>
                </a:cubicBezTo>
                <a:cubicBezTo>
                  <a:pt x="-482947" y="2827496"/>
                  <a:pt x="-48583" y="1208067"/>
                  <a:pt x="1284053" y="380621"/>
                </a:cubicBezTo>
                <a:cubicBezTo>
                  <a:pt x="2279712" y="-503850"/>
                  <a:pt x="3820213" y="-223977"/>
                  <a:pt x="4717078" y="668182"/>
                </a:cubicBezTo>
                <a:cubicBezTo>
                  <a:pt x="5693457" y="1505016"/>
                  <a:pt x="5986789" y="3013722"/>
                  <a:pt x="4702609" y="4159526"/>
                </a:cubicBezTo>
                <a:cubicBezTo>
                  <a:pt x="3655985" y="5019017"/>
                  <a:pt x="2702899" y="5095765"/>
                  <a:pt x="1268175" y="4426367"/>
                </a:cubicBezTo>
                <a:cubicBezTo>
                  <a:pt x="1117035" y="4516371"/>
                  <a:pt x="819587" y="4574835"/>
                  <a:pt x="712262" y="4689116"/>
                </a:cubicBezTo>
                <a:cubicBezTo>
                  <a:pt x="604937" y="4803397"/>
                  <a:pt x="345707" y="4781888"/>
                  <a:pt x="156349" y="4951866"/>
                </a:cubicBezTo>
                <a:cubicBezTo>
                  <a:pt x="-33009" y="5121844"/>
                  <a:pt x="-112577" y="5074387"/>
                  <a:pt x="-305164" y="5169997"/>
                </a:cubicBezTo>
                <a:close/>
              </a:path>
            </a:pathLst>
          </a:custGeom>
          <a:solidFill>
            <a:srgbClr val="FFFFFF"/>
          </a:solidFill>
          <a:ln w="104775">
            <a:solidFill>
              <a:schemeClr val="tx1"/>
            </a:solidFill>
            <a:extLst>
              <a:ext uri="{C807C97D-BFC1-408E-A445-0C87EB9F89A2}">
                <ask:lineSketchStyleProps xmlns:ask="http://schemas.microsoft.com/office/drawing/2018/sketchyshapes" sd="1219033472">
                  <a:prstGeom prst="wedgeEllipseCallout">
                    <a:avLst>
                      <a:gd name="adj1" fmla="val -55471"/>
                      <a:gd name="adj2" fmla="val 57354"/>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14A0B7F-6EC0-4271-AFE3-04252357BA27}"/>
              </a:ext>
            </a:extLst>
          </p:cNvPr>
          <p:cNvSpPr txBox="1"/>
          <p:nvPr/>
        </p:nvSpPr>
        <p:spPr>
          <a:xfrm>
            <a:off x="6095998" y="1371599"/>
            <a:ext cx="5577840" cy="1655130"/>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ctr">
              <a:lnSpc>
                <a:spcPct val="120000"/>
              </a:lnSpc>
              <a:spcAft>
                <a:spcPts val="1600"/>
              </a:spcAft>
            </a:pPr>
            <a:r>
              <a:rPr lang="en-US" sz="3200" b="1" dirty="0">
                <a:latin typeface="OpenDyslexic" panose="00000500000000000000" pitchFamily="50" charset="0"/>
              </a:rPr>
              <a:t>Welcome to Greyfriars Kirkyard!</a:t>
            </a:r>
          </a:p>
        </p:txBody>
      </p:sp>
      <p:sp>
        <p:nvSpPr>
          <p:cNvPr id="43" name="TextBox 42">
            <a:extLst>
              <a:ext uri="{FF2B5EF4-FFF2-40B4-BE49-F238E27FC236}">
                <a16:creationId xmlns:a16="http://schemas.microsoft.com/office/drawing/2014/main" id="{A1259504-9668-4B6A-8700-3714F60A415A}"/>
              </a:ext>
            </a:extLst>
          </p:cNvPr>
          <p:cNvSpPr txBox="1"/>
          <p:nvPr/>
        </p:nvSpPr>
        <p:spPr>
          <a:xfrm>
            <a:off x="6181345" y="2613502"/>
            <a:ext cx="5577840" cy="2588418"/>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ctr">
              <a:lnSpc>
                <a:spcPct val="120000"/>
              </a:lnSpc>
              <a:spcAft>
                <a:spcPts val="1600"/>
              </a:spcAft>
            </a:pPr>
            <a:r>
              <a:rPr lang="en-US" sz="2400" dirty="0">
                <a:latin typeface="OpenDyslexic" panose="00000500000000000000" pitchFamily="50" charset="0"/>
              </a:rPr>
              <a:t>Has anyone visited Greyfriars before?</a:t>
            </a:r>
          </a:p>
          <a:p>
            <a:pPr algn="ctr">
              <a:lnSpc>
                <a:spcPct val="120000"/>
              </a:lnSpc>
              <a:spcAft>
                <a:spcPts val="1600"/>
              </a:spcAft>
            </a:pPr>
            <a:r>
              <a:rPr lang="en-US" sz="2400" dirty="0">
                <a:latin typeface="OpenDyslexic" panose="00000500000000000000" pitchFamily="50" charset="0"/>
              </a:rPr>
              <a:t>Why did you visit?</a:t>
            </a:r>
          </a:p>
        </p:txBody>
      </p:sp>
      <p:sp>
        <p:nvSpPr>
          <p:cNvPr id="8" name="Speech Bubble: Oval 7">
            <a:extLst>
              <a:ext uri="{FF2B5EF4-FFF2-40B4-BE49-F238E27FC236}">
                <a16:creationId xmlns:a16="http://schemas.microsoft.com/office/drawing/2014/main" id="{884D662E-3AF0-0E22-9C95-C602E3D357D0}"/>
              </a:ext>
            </a:extLst>
          </p:cNvPr>
          <p:cNvSpPr/>
          <p:nvPr/>
        </p:nvSpPr>
        <p:spPr>
          <a:xfrm>
            <a:off x="518160" y="1943100"/>
            <a:ext cx="4968240" cy="4244338"/>
          </a:xfrm>
          <a:custGeom>
            <a:avLst/>
            <a:gdLst>
              <a:gd name="connsiteX0" fmla="*/ -271812 w 4968240"/>
              <a:gd name="connsiteY0" fmla="*/ 4556467 h 4244338"/>
              <a:gd name="connsiteX1" fmla="*/ -39022 w 4968240"/>
              <a:gd name="connsiteY1" fmla="*/ 4162517 h 4244338"/>
              <a:gd name="connsiteX2" fmla="*/ 200968 w 4968240"/>
              <a:gd name="connsiteY2" fmla="*/ 3756382 h 4244338"/>
              <a:gd name="connsiteX3" fmla="*/ 448158 w 4968240"/>
              <a:gd name="connsiteY3" fmla="*/ 3338064 h 4244338"/>
              <a:gd name="connsiteX4" fmla="*/ 1163254 w 4968240"/>
              <a:gd name="connsiteY4" fmla="*/ 324865 h 4244338"/>
              <a:gd name="connsiteX5" fmla="*/ 4200867 w 4968240"/>
              <a:gd name="connsiteY5" fmla="*/ 588328 h 4244338"/>
              <a:gd name="connsiteX6" fmla="*/ 4170001 w 4968240"/>
              <a:gd name="connsiteY6" fmla="*/ 3680794 h 4244338"/>
              <a:gd name="connsiteX7" fmla="*/ 1129576 w 4968240"/>
              <a:gd name="connsiteY7" fmla="*/ 3901084 h 4244338"/>
              <a:gd name="connsiteX8" fmla="*/ 690474 w 4968240"/>
              <a:gd name="connsiteY8" fmla="*/ 4106437 h 4244338"/>
              <a:gd name="connsiteX9" fmla="*/ 237359 w 4968240"/>
              <a:gd name="connsiteY9" fmla="*/ 4318345 h 4244338"/>
              <a:gd name="connsiteX10" fmla="*/ -271812 w 4968240"/>
              <a:gd name="connsiteY10" fmla="*/ 4556467 h 424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68240" h="4244338" fill="none" extrusionOk="0">
                <a:moveTo>
                  <a:pt x="-271812" y="4556467"/>
                </a:moveTo>
                <a:cubicBezTo>
                  <a:pt x="-216131" y="4392198"/>
                  <a:pt x="-91350" y="4316484"/>
                  <a:pt x="-39022" y="4162517"/>
                </a:cubicBezTo>
                <a:cubicBezTo>
                  <a:pt x="13305" y="4008550"/>
                  <a:pt x="127515" y="3905405"/>
                  <a:pt x="200968" y="3756382"/>
                </a:cubicBezTo>
                <a:cubicBezTo>
                  <a:pt x="274422" y="3607359"/>
                  <a:pt x="379769" y="3509947"/>
                  <a:pt x="448158" y="3338064"/>
                </a:cubicBezTo>
                <a:cubicBezTo>
                  <a:pt x="-463213" y="2100103"/>
                  <a:pt x="-74179" y="937324"/>
                  <a:pt x="1163254" y="324865"/>
                </a:cubicBezTo>
                <a:cubicBezTo>
                  <a:pt x="1974945" y="-419194"/>
                  <a:pt x="3351647" y="17481"/>
                  <a:pt x="4200867" y="588328"/>
                </a:cubicBezTo>
                <a:cubicBezTo>
                  <a:pt x="5142792" y="1153213"/>
                  <a:pt x="5445941" y="2804854"/>
                  <a:pt x="4170001" y="3680794"/>
                </a:cubicBezTo>
                <a:cubicBezTo>
                  <a:pt x="3430241" y="4355460"/>
                  <a:pt x="2046859" y="4432189"/>
                  <a:pt x="1129576" y="3901084"/>
                </a:cubicBezTo>
                <a:cubicBezTo>
                  <a:pt x="961725" y="4040167"/>
                  <a:pt x="804142" y="4028414"/>
                  <a:pt x="690474" y="4106437"/>
                </a:cubicBezTo>
                <a:cubicBezTo>
                  <a:pt x="576807" y="4184460"/>
                  <a:pt x="360300" y="4214471"/>
                  <a:pt x="237359" y="4318345"/>
                </a:cubicBezTo>
                <a:cubicBezTo>
                  <a:pt x="114418" y="4422218"/>
                  <a:pt x="-122679" y="4482708"/>
                  <a:pt x="-271812" y="4556467"/>
                </a:cubicBezTo>
                <a:close/>
              </a:path>
              <a:path w="4968240" h="4244338" stroke="0" extrusionOk="0">
                <a:moveTo>
                  <a:pt x="-271812" y="4556467"/>
                </a:moveTo>
                <a:cubicBezTo>
                  <a:pt x="-244162" y="4430089"/>
                  <a:pt x="-74031" y="4272703"/>
                  <a:pt x="-39022" y="4162517"/>
                </a:cubicBezTo>
                <a:cubicBezTo>
                  <a:pt x="-4013" y="4052331"/>
                  <a:pt x="170409" y="3889036"/>
                  <a:pt x="179369" y="3792934"/>
                </a:cubicBezTo>
                <a:cubicBezTo>
                  <a:pt x="188329" y="3696832"/>
                  <a:pt x="353782" y="3564139"/>
                  <a:pt x="448158" y="3338064"/>
                </a:cubicBezTo>
                <a:cubicBezTo>
                  <a:pt x="-489859" y="2598872"/>
                  <a:pt x="-38802" y="1026153"/>
                  <a:pt x="1163254" y="324865"/>
                </a:cubicBezTo>
                <a:cubicBezTo>
                  <a:pt x="2083315" y="-332465"/>
                  <a:pt x="3414121" y="-215422"/>
                  <a:pt x="4200867" y="588328"/>
                </a:cubicBezTo>
                <a:cubicBezTo>
                  <a:pt x="5195050" y="1407043"/>
                  <a:pt x="5247288" y="2809176"/>
                  <a:pt x="4170001" y="3680794"/>
                </a:cubicBezTo>
                <a:cubicBezTo>
                  <a:pt x="3100672" y="4545871"/>
                  <a:pt x="2267748" y="4463713"/>
                  <a:pt x="1129576" y="3901084"/>
                </a:cubicBezTo>
                <a:cubicBezTo>
                  <a:pt x="954591" y="3992718"/>
                  <a:pt x="784794" y="3997615"/>
                  <a:pt x="634419" y="4132653"/>
                </a:cubicBezTo>
                <a:cubicBezTo>
                  <a:pt x="484043" y="4267690"/>
                  <a:pt x="252386" y="4246837"/>
                  <a:pt x="139262" y="4364221"/>
                </a:cubicBezTo>
                <a:cubicBezTo>
                  <a:pt x="26138" y="4481605"/>
                  <a:pt x="-140351" y="4436195"/>
                  <a:pt x="-271812" y="4556467"/>
                </a:cubicBezTo>
                <a:close/>
              </a:path>
            </a:pathLst>
          </a:custGeom>
          <a:solidFill>
            <a:srgbClr val="FFFFFF"/>
          </a:solidFill>
          <a:ln w="104775">
            <a:solidFill>
              <a:schemeClr val="tx1"/>
            </a:solidFill>
            <a:extLst>
              <a:ext uri="{C807C97D-BFC1-408E-A445-0C87EB9F89A2}">
                <ask:lineSketchStyleProps xmlns:ask="http://schemas.microsoft.com/office/drawing/2018/sketchyshapes" sd="1219033472">
                  <a:prstGeom prst="wedgeEllipseCallout">
                    <a:avLst>
                      <a:gd name="adj1" fmla="val -55471"/>
                      <a:gd name="adj2" fmla="val 57354"/>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F51267A8-192B-0201-0773-E0C58353C87F}"/>
              </a:ext>
            </a:extLst>
          </p:cNvPr>
          <p:cNvSpPr txBox="1"/>
          <p:nvPr/>
        </p:nvSpPr>
        <p:spPr>
          <a:xfrm>
            <a:off x="787398" y="2777171"/>
            <a:ext cx="4521200" cy="651829"/>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ctr">
              <a:lnSpc>
                <a:spcPct val="120000"/>
              </a:lnSpc>
              <a:spcAft>
                <a:spcPts val="1600"/>
              </a:spcAft>
            </a:pPr>
            <a:r>
              <a:rPr lang="en-US" sz="2400" dirty="0">
                <a:latin typeface="OpenDyslexic" panose="00000500000000000000" pitchFamily="50" charset="0"/>
              </a:rPr>
              <a:t>Did you know…</a:t>
            </a:r>
          </a:p>
        </p:txBody>
      </p:sp>
      <p:sp>
        <p:nvSpPr>
          <p:cNvPr id="2" name="TextBox 1">
            <a:extLst>
              <a:ext uri="{FF2B5EF4-FFF2-40B4-BE49-F238E27FC236}">
                <a16:creationId xmlns:a16="http://schemas.microsoft.com/office/drawing/2014/main" id="{0BDD6E96-16C1-FA58-D2DA-A9CB9B06DA92}"/>
              </a:ext>
            </a:extLst>
          </p:cNvPr>
          <p:cNvSpPr txBox="1"/>
          <p:nvPr/>
        </p:nvSpPr>
        <p:spPr>
          <a:xfrm>
            <a:off x="787400" y="3411300"/>
            <a:ext cx="4521200" cy="2075102"/>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ctr">
              <a:lnSpc>
                <a:spcPct val="120000"/>
              </a:lnSpc>
              <a:spcAft>
                <a:spcPts val="1600"/>
              </a:spcAft>
            </a:pPr>
            <a:r>
              <a:rPr lang="en-US" sz="2400" dirty="0">
                <a:latin typeface="OpenDyslexic" panose="00000500000000000000" pitchFamily="50" charset="0"/>
              </a:rPr>
              <a:t>Greyfriars Kirkyard is the third most popular free visitor attraction in Scotland!</a:t>
            </a:r>
          </a:p>
        </p:txBody>
      </p:sp>
    </p:spTree>
    <p:extLst>
      <p:ext uri="{BB962C8B-B14F-4D97-AF65-F5344CB8AC3E}">
        <p14:creationId xmlns:p14="http://schemas.microsoft.com/office/powerpoint/2010/main" val="17418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 presetClass="entr" presetSubtype="0" fill="hold" grpId="0" nodeType="afterEffect">
                                  <p:stCondLst>
                                    <p:cond delay="0"/>
                                  </p:stCondLst>
                                  <p:iterate type="wd">
                                    <p:tmAbs val="300"/>
                                  </p:iterate>
                                  <p:childTnLst>
                                    <p:set>
                                      <p:cBhvr>
                                        <p:cTn id="14" dur="1" fill="hold">
                                          <p:stCondLst>
                                            <p:cond delay="0"/>
                                          </p:stCondLst>
                                        </p:cTn>
                                        <p:tgtEl>
                                          <p:spTgt spid="4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par>
                          <p:cTn id="20" fill="hold">
                            <p:stCondLst>
                              <p:cond delay="500"/>
                            </p:stCondLst>
                            <p:childTnLst>
                              <p:par>
                                <p:cTn id="21" presetID="1"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par>
                          <p:cTn id="23" fill="hold">
                            <p:stCondLst>
                              <p:cond delay="500"/>
                            </p:stCondLst>
                            <p:childTnLst>
                              <p:par>
                                <p:cTn id="24" presetID="1" presetClass="entr" presetSubtype="0" fill="hold" grpId="0" nodeType="afterEffect">
                                  <p:stCondLst>
                                    <p:cond delay="1000"/>
                                  </p:stCondLst>
                                  <p:iterate type="wd">
                                    <p:tmAbs val="300"/>
                                  </p:iterate>
                                  <p:childTnLst>
                                    <p:set>
                                      <p:cBhvr>
                                        <p:cTn id="25"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p:bldP spid="43" grpId="0"/>
      <p:bldP spid="8" grpId="0" animBg="1"/>
      <p:bldP spid="9"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officeArt object">
            <a:extLst>
              <a:ext uri="{FF2B5EF4-FFF2-40B4-BE49-F238E27FC236}">
                <a16:creationId xmlns:a16="http://schemas.microsoft.com/office/drawing/2014/main" id="{D95AC1DC-A289-7A0E-3792-7F8F590BB99E}"/>
              </a:ext>
            </a:extLst>
          </p:cNvPr>
          <p:cNvPicPr/>
          <p:nvPr/>
        </p:nvPicPr>
        <p:blipFill>
          <a:blip r:embed="rId3"/>
          <a:stretch>
            <a:fillRect/>
          </a:stretch>
        </p:blipFill>
        <p:spPr>
          <a:xfrm>
            <a:off x="4321630" y="3864429"/>
            <a:ext cx="2729772" cy="2993571"/>
          </a:xfrm>
          <a:prstGeom prst="rect">
            <a:avLst/>
          </a:prstGeom>
          <a:ln w="12700" cap="flat">
            <a:noFill/>
            <a:miter lim="400000"/>
          </a:ln>
          <a:effectLst/>
        </p:spPr>
      </p:pic>
      <p:sp>
        <p:nvSpPr>
          <p:cNvPr id="3" name="TextBox 2">
            <a:extLst>
              <a:ext uri="{FF2B5EF4-FFF2-40B4-BE49-F238E27FC236}">
                <a16:creationId xmlns:a16="http://schemas.microsoft.com/office/drawing/2014/main" id="{714A0B7F-6EC0-4271-AFE3-04252357BA27}"/>
              </a:ext>
            </a:extLst>
          </p:cNvPr>
          <p:cNvSpPr txBox="1"/>
          <p:nvPr/>
        </p:nvSpPr>
        <p:spPr>
          <a:xfrm>
            <a:off x="1229500" y="2027582"/>
            <a:ext cx="4667717" cy="4471547"/>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spcAft>
                <a:spcPts val="1600"/>
              </a:spcAft>
            </a:pPr>
            <a:r>
              <a:rPr lang="en-US" sz="2800" b="1" dirty="0">
                <a:latin typeface="OpenDyslexic" panose="00000500000000000000" pitchFamily="50" charset="0"/>
              </a:rPr>
              <a:t>Greyfriars Kirkyard</a:t>
            </a:r>
            <a:endParaRPr lang="en-US" sz="2800" b="1" dirty="0">
              <a:latin typeface="OpenDyslexic" panose="00000500000000000000" pitchFamily="50" charset="0"/>
              <a:cs typeface="Calibri"/>
            </a:endParaRPr>
          </a:p>
          <a:p>
            <a:pPr>
              <a:lnSpc>
                <a:spcPct val="120000"/>
              </a:lnSpc>
              <a:spcAft>
                <a:spcPts val="1000"/>
              </a:spcAft>
            </a:pPr>
            <a:r>
              <a:rPr lang="en-US" i="0" dirty="0">
                <a:effectLst/>
                <a:latin typeface="OpenDyslexic" panose="00000500000000000000" pitchFamily="50" charset="0"/>
              </a:rPr>
              <a:t>Greyfriars Kirkyard is the graveyard surrounding Greyfriars Kirk in Edinburgh on land given to the town by </a:t>
            </a:r>
            <a:r>
              <a:rPr lang="en-US" dirty="0">
                <a:latin typeface="OpenDyslexic" panose="00000500000000000000" pitchFamily="50" charset="0"/>
                <a:cs typeface="Calibri"/>
              </a:rPr>
              <a:t>Mary Queen of Scots in 1562. </a:t>
            </a:r>
          </a:p>
          <a:p>
            <a:pPr>
              <a:lnSpc>
                <a:spcPct val="120000"/>
              </a:lnSpc>
              <a:spcAft>
                <a:spcPts val="1000"/>
              </a:spcAft>
            </a:pPr>
            <a:endParaRPr lang="en-US" dirty="0">
              <a:latin typeface="OpenDyslexic" panose="00000500000000000000" pitchFamily="50" charset="0"/>
              <a:cs typeface="Calibri"/>
            </a:endParaRPr>
          </a:p>
        </p:txBody>
      </p:sp>
      <p:pic>
        <p:nvPicPr>
          <p:cNvPr id="4" name="Picture 3" descr="A picture containing grass, sky, outdoor, building&#10;&#10;Description automatically generated">
            <a:extLst>
              <a:ext uri="{FF2B5EF4-FFF2-40B4-BE49-F238E27FC236}">
                <a16:creationId xmlns:a16="http://schemas.microsoft.com/office/drawing/2014/main" id="{3149C927-B7DF-3C6A-8FF1-BBE8F156BF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1401" y="0"/>
            <a:ext cx="5143500" cy="6858000"/>
          </a:xfrm>
          <a:prstGeom prst="rect">
            <a:avLst/>
          </a:prstGeom>
        </p:spPr>
      </p:pic>
    </p:spTree>
    <p:extLst>
      <p:ext uri="{BB962C8B-B14F-4D97-AF65-F5344CB8AC3E}">
        <p14:creationId xmlns:p14="http://schemas.microsoft.com/office/powerpoint/2010/main" val="3179745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4" name="officeArt object">
            <a:extLst>
              <a:ext uri="{FF2B5EF4-FFF2-40B4-BE49-F238E27FC236}">
                <a16:creationId xmlns:a16="http://schemas.microsoft.com/office/drawing/2014/main" id="{CC46FF93-EA96-007D-7E15-2A026CA2F721}"/>
              </a:ext>
            </a:extLst>
          </p:cNvPr>
          <p:cNvPicPr/>
          <p:nvPr/>
        </p:nvPicPr>
        <p:blipFill rotWithShape="1">
          <a:blip r:embed="rId3"/>
          <a:srcRect b="801"/>
          <a:stretch/>
        </p:blipFill>
        <p:spPr>
          <a:xfrm flipH="1">
            <a:off x="7655702" y="1062159"/>
            <a:ext cx="5715000" cy="5795841"/>
          </a:xfrm>
          <a:prstGeom prst="rect">
            <a:avLst/>
          </a:prstGeom>
          <a:ln w="12700" cap="flat">
            <a:noFill/>
            <a:miter lim="400000"/>
          </a:ln>
          <a:effectLst/>
        </p:spPr>
      </p:pic>
      <p:sp>
        <p:nvSpPr>
          <p:cNvPr id="21" name="Speech Bubble: Oval 20">
            <a:extLst>
              <a:ext uri="{FF2B5EF4-FFF2-40B4-BE49-F238E27FC236}">
                <a16:creationId xmlns:a16="http://schemas.microsoft.com/office/drawing/2014/main" id="{45A7123E-D9A6-9AA5-E8CE-FBFC09585A67}"/>
              </a:ext>
            </a:extLst>
          </p:cNvPr>
          <p:cNvSpPr/>
          <p:nvPr/>
        </p:nvSpPr>
        <p:spPr>
          <a:xfrm flipH="1">
            <a:off x="757103" y="534885"/>
            <a:ext cx="7772400" cy="5788230"/>
          </a:xfrm>
          <a:custGeom>
            <a:avLst/>
            <a:gdLst>
              <a:gd name="connsiteX0" fmla="*/ -828460 w 7772400"/>
              <a:gd name="connsiteY0" fmla="*/ 2478636 h 5788230"/>
              <a:gd name="connsiteX1" fmla="*/ -301476 w 7772400"/>
              <a:gd name="connsiteY1" fmla="*/ 2235917 h 5788230"/>
              <a:gd name="connsiteX2" fmla="*/ 184971 w 7772400"/>
              <a:gd name="connsiteY2" fmla="*/ 2011868 h 5788230"/>
              <a:gd name="connsiteX3" fmla="*/ 4354778 w 7772400"/>
              <a:gd name="connsiteY3" fmla="*/ 21114 h 5788230"/>
              <a:gd name="connsiteX4" fmla="*/ 7744582 w 7772400"/>
              <a:gd name="connsiteY4" fmla="*/ 3239774 h 5788230"/>
              <a:gd name="connsiteX5" fmla="*/ 3836934 w 7772400"/>
              <a:gd name="connsiteY5" fmla="*/ 5787997 h 5788230"/>
              <a:gd name="connsiteX6" fmla="*/ 10692 w 7772400"/>
              <a:gd name="connsiteY6" fmla="*/ 3108662 h 5788230"/>
              <a:gd name="connsiteX7" fmla="*/ -400492 w 7772400"/>
              <a:gd name="connsiteY7" fmla="*/ 2799949 h 5788230"/>
              <a:gd name="connsiteX8" fmla="*/ -828460 w 7772400"/>
              <a:gd name="connsiteY8" fmla="*/ 2478636 h 5788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72400" h="5788230" fill="none" extrusionOk="0">
                <a:moveTo>
                  <a:pt x="-828460" y="2478636"/>
                </a:moveTo>
                <a:cubicBezTo>
                  <a:pt x="-622949" y="2346408"/>
                  <a:pt x="-442477" y="2352344"/>
                  <a:pt x="-301476" y="2235917"/>
                </a:cubicBezTo>
                <a:cubicBezTo>
                  <a:pt x="-160475" y="2119490"/>
                  <a:pt x="-14036" y="2140577"/>
                  <a:pt x="184971" y="2011868"/>
                </a:cubicBezTo>
                <a:cubicBezTo>
                  <a:pt x="1018943" y="1098076"/>
                  <a:pt x="2546900" y="-93166"/>
                  <a:pt x="4354778" y="21114"/>
                </a:cubicBezTo>
                <a:cubicBezTo>
                  <a:pt x="6830851" y="-90285"/>
                  <a:pt x="8070349" y="1326599"/>
                  <a:pt x="7744582" y="3239774"/>
                </a:cubicBezTo>
                <a:cubicBezTo>
                  <a:pt x="7443984" y="4718299"/>
                  <a:pt x="5441841" y="5544198"/>
                  <a:pt x="3836934" y="5787997"/>
                </a:cubicBezTo>
                <a:cubicBezTo>
                  <a:pt x="1620864" y="5754726"/>
                  <a:pt x="21825" y="4323684"/>
                  <a:pt x="10692" y="3108662"/>
                </a:cubicBezTo>
                <a:cubicBezTo>
                  <a:pt x="-129087" y="3027065"/>
                  <a:pt x="-219243" y="2881114"/>
                  <a:pt x="-400492" y="2799949"/>
                </a:cubicBezTo>
                <a:cubicBezTo>
                  <a:pt x="-581742" y="2718784"/>
                  <a:pt x="-609887" y="2613970"/>
                  <a:pt x="-828460" y="2478636"/>
                </a:cubicBezTo>
                <a:close/>
              </a:path>
              <a:path w="7772400" h="5788230" stroke="0" extrusionOk="0">
                <a:moveTo>
                  <a:pt x="-828460" y="2478636"/>
                </a:moveTo>
                <a:cubicBezTo>
                  <a:pt x="-679781" y="2374258"/>
                  <a:pt x="-427798" y="2332369"/>
                  <a:pt x="-331879" y="2249920"/>
                </a:cubicBezTo>
                <a:cubicBezTo>
                  <a:pt x="-235960" y="2167471"/>
                  <a:pt x="-53486" y="2141274"/>
                  <a:pt x="184971" y="2011868"/>
                </a:cubicBezTo>
                <a:cubicBezTo>
                  <a:pt x="619994" y="819500"/>
                  <a:pt x="2482527" y="-30480"/>
                  <a:pt x="4354778" y="21114"/>
                </a:cubicBezTo>
                <a:cubicBezTo>
                  <a:pt x="6173878" y="44183"/>
                  <a:pt x="8078105" y="1691104"/>
                  <a:pt x="7744582" y="3239774"/>
                </a:cubicBezTo>
                <a:cubicBezTo>
                  <a:pt x="7635114" y="4723027"/>
                  <a:pt x="6012453" y="5415514"/>
                  <a:pt x="3836934" y="5787997"/>
                </a:cubicBezTo>
                <a:cubicBezTo>
                  <a:pt x="1479310" y="5716566"/>
                  <a:pt x="101804" y="4660474"/>
                  <a:pt x="10692" y="3108662"/>
                </a:cubicBezTo>
                <a:cubicBezTo>
                  <a:pt x="-155806" y="2985634"/>
                  <a:pt x="-183261" y="2912451"/>
                  <a:pt x="-392101" y="2806250"/>
                </a:cubicBezTo>
                <a:cubicBezTo>
                  <a:pt x="-600941" y="2700049"/>
                  <a:pt x="-699416" y="2546137"/>
                  <a:pt x="-828460" y="2478636"/>
                </a:cubicBezTo>
                <a:close/>
              </a:path>
            </a:pathLst>
          </a:custGeom>
          <a:solidFill>
            <a:srgbClr val="FFFFFF"/>
          </a:solidFill>
          <a:ln w="104775">
            <a:solidFill>
              <a:schemeClr val="tx1"/>
            </a:solidFill>
            <a:extLst>
              <a:ext uri="{C807C97D-BFC1-408E-A445-0C87EB9F89A2}">
                <ask:lineSketchStyleProps xmlns:ask="http://schemas.microsoft.com/office/drawing/2018/sketchyshapes" sd="1219033472">
                  <a:prstGeom prst="wedgeEllipseCallout">
                    <a:avLst>
                      <a:gd name="adj1" fmla="val -60659"/>
                      <a:gd name="adj2" fmla="val -7178"/>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714A0B7F-6EC0-4271-AFE3-04252357BA27}"/>
              </a:ext>
            </a:extLst>
          </p:cNvPr>
          <p:cNvSpPr txBox="1"/>
          <p:nvPr/>
        </p:nvSpPr>
        <p:spPr>
          <a:xfrm>
            <a:off x="2152211" y="1662409"/>
            <a:ext cx="4768175" cy="1114835"/>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120000"/>
              </a:lnSpc>
              <a:spcAft>
                <a:spcPts val="1600"/>
              </a:spcAft>
            </a:pPr>
            <a:r>
              <a:rPr lang="en-US" sz="2400" b="1" dirty="0">
                <a:latin typeface="OpenDyslexic" panose="00000500000000000000" pitchFamily="50" charset="0"/>
              </a:rPr>
              <a:t>Why are the kirk and kirkyard called</a:t>
            </a:r>
            <a:endParaRPr lang="en-US" sz="2400" b="1" dirty="0">
              <a:latin typeface="OpenDyslexic" panose="00000500000000000000" pitchFamily="50" charset="0"/>
              <a:cs typeface="Calibri"/>
            </a:endParaRPr>
          </a:p>
        </p:txBody>
      </p:sp>
      <p:sp>
        <p:nvSpPr>
          <p:cNvPr id="6" name="TextBox 5">
            <a:extLst>
              <a:ext uri="{FF2B5EF4-FFF2-40B4-BE49-F238E27FC236}">
                <a16:creationId xmlns:a16="http://schemas.microsoft.com/office/drawing/2014/main" id="{347A8D9F-FED7-3952-3285-336FD6737E4E}"/>
              </a:ext>
            </a:extLst>
          </p:cNvPr>
          <p:cNvSpPr txBox="1"/>
          <p:nvPr/>
        </p:nvSpPr>
        <p:spPr>
          <a:xfrm>
            <a:off x="5158908" y="2124415"/>
            <a:ext cx="1040859" cy="530619"/>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120000"/>
              </a:lnSpc>
              <a:spcAft>
                <a:spcPts val="1600"/>
              </a:spcAft>
            </a:pPr>
            <a:r>
              <a:rPr lang="en-US" sz="2400" b="1" dirty="0">
                <a:solidFill>
                  <a:schemeClr val="tx1">
                    <a:lumMod val="50000"/>
                    <a:lumOff val="50000"/>
                  </a:schemeClr>
                </a:solidFill>
                <a:latin typeface="OpenDyslexic" panose="00000500000000000000" pitchFamily="50" charset="0"/>
              </a:rPr>
              <a:t>Grey</a:t>
            </a:r>
            <a:endParaRPr lang="en-US" sz="2400" b="1" dirty="0">
              <a:latin typeface="OpenDyslexic" panose="00000500000000000000" pitchFamily="50" charset="0"/>
              <a:cs typeface="Calibri"/>
            </a:endParaRPr>
          </a:p>
        </p:txBody>
      </p:sp>
      <p:sp>
        <p:nvSpPr>
          <p:cNvPr id="7" name="TextBox 6">
            <a:extLst>
              <a:ext uri="{FF2B5EF4-FFF2-40B4-BE49-F238E27FC236}">
                <a16:creationId xmlns:a16="http://schemas.microsoft.com/office/drawing/2014/main" id="{6958B455-A32B-EDCC-33AB-3C3C7EAE181C}"/>
              </a:ext>
            </a:extLst>
          </p:cNvPr>
          <p:cNvSpPr txBox="1"/>
          <p:nvPr/>
        </p:nvSpPr>
        <p:spPr>
          <a:xfrm>
            <a:off x="6054586" y="2124414"/>
            <a:ext cx="1433207" cy="530619"/>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120000"/>
              </a:lnSpc>
              <a:spcAft>
                <a:spcPts val="1600"/>
              </a:spcAft>
            </a:pPr>
            <a:r>
              <a:rPr lang="en-US" sz="2400" b="1" dirty="0">
                <a:solidFill>
                  <a:schemeClr val="tx1">
                    <a:lumMod val="50000"/>
                    <a:lumOff val="50000"/>
                  </a:schemeClr>
                </a:solidFill>
                <a:latin typeface="OpenDyslexic" panose="00000500000000000000" pitchFamily="50" charset="0"/>
              </a:rPr>
              <a:t>friars</a:t>
            </a:r>
            <a:r>
              <a:rPr lang="en-US" sz="2400" b="1" dirty="0">
                <a:latin typeface="OpenDyslexic" panose="00000500000000000000" pitchFamily="50" charset="0"/>
              </a:rPr>
              <a:t>?</a:t>
            </a:r>
            <a:endParaRPr lang="en-US" sz="2400" b="1" dirty="0">
              <a:latin typeface="OpenDyslexic" panose="00000500000000000000" pitchFamily="50" charset="0"/>
              <a:cs typeface="Calibri"/>
            </a:endParaRPr>
          </a:p>
        </p:txBody>
      </p:sp>
      <p:sp>
        <p:nvSpPr>
          <p:cNvPr id="13" name="TextBox 12">
            <a:extLst>
              <a:ext uri="{FF2B5EF4-FFF2-40B4-BE49-F238E27FC236}">
                <a16:creationId xmlns:a16="http://schemas.microsoft.com/office/drawing/2014/main" id="{4A458E14-1BCB-6298-8E90-77FDC88DC189}"/>
              </a:ext>
            </a:extLst>
          </p:cNvPr>
          <p:cNvSpPr txBox="1"/>
          <p:nvPr/>
        </p:nvSpPr>
        <p:spPr>
          <a:xfrm>
            <a:off x="2718480" y="4397622"/>
            <a:ext cx="3440543" cy="611895"/>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gn="ctr">
              <a:lnSpc>
                <a:spcPct val="120000"/>
              </a:lnSpc>
              <a:spcAft>
                <a:spcPts val="1600"/>
              </a:spcAft>
            </a:pPr>
            <a:r>
              <a:rPr lang="en-US" sz="2400" b="1" dirty="0">
                <a:latin typeface="OpenDyslexic" panose="00000500000000000000" pitchFamily="50" charset="0"/>
              </a:rPr>
              <a:t>Who </a:t>
            </a:r>
            <a:r>
              <a:rPr lang="en-US" sz="2400" b="1" i="1" dirty="0">
                <a:latin typeface="OpenDyslexic" panose="00000500000000000000" pitchFamily="50" charset="0"/>
              </a:rPr>
              <a:t>were</a:t>
            </a:r>
            <a:r>
              <a:rPr lang="en-US" sz="2400" b="1" dirty="0">
                <a:latin typeface="OpenDyslexic" panose="00000500000000000000" pitchFamily="50" charset="0"/>
              </a:rPr>
              <a:t> the</a:t>
            </a:r>
            <a:endParaRPr lang="en-US" sz="2400" b="1" dirty="0">
              <a:latin typeface="OpenDyslexic" panose="00000500000000000000" pitchFamily="50" charset="0"/>
              <a:cs typeface="Calibri"/>
            </a:endParaRPr>
          </a:p>
        </p:txBody>
      </p:sp>
      <p:sp>
        <p:nvSpPr>
          <p:cNvPr id="14" name="TextBox 13">
            <a:extLst>
              <a:ext uri="{FF2B5EF4-FFF2-40B4-BE49-F238E27FC236}">
                <a16:creationId xmlns:a16="http://schemas.microsoft.com/office/drawing/2014/main" id="{25C01AB7-BC4C-60C4-E8D6-3CD371EF8FCA}"/>
              </a:ext>
            </a:extLst>
          </p:cNvPr>
          <p:cNvSpPr txBox="1"/>
          <p:nvPr/>
        </p:nvSpPr>
        <p:spPr>
          <a:xfrm>
            <a:off x="3282441" y="4909866"/>
            <a:ext cx="1040859" cy="530619"/>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120000"/>
              </a:lnSpc>
              <a:spcAft>
                <a:spcPts val="1600"/>
              </a:spcAft>
            </a:pPr>
            <a:r>
              <a:rPr lang="en-US" sz="2400" b="1" dirty="0">
                <a:solidFill>
                  <a:schemeClr val="tx1">
                    <a:lumMod val="50000"/>
                    <a:lumOff val="50000"/>
                  </a:schemeClr>
                </a:solidFill>
                <a:latin typeface="OpenDyslexic" panose="00000500000000000000" pitchFamily="50" charset="0"/>
              </a:rPr>
              <a:t>Grey</a:t>
            </a:r>
            <a:endParaRPr lang="en-US" sz="2400" b="1" dirty="0">
              <a:latin typeface="OpenDyslexic" panose="00000500000000000000" pitchFamily="50" charset="0"/>
              <a:cs typeface="Calibri"/>
            </a:endParaRPr>
          </a:p>
        </p:txBody>
      </p:sp>
      <p:sp>
        <p:nvSpPr>
          <p:cNvPr id="15" name="TextBox 14">
            <a:extLst>
              <a:ext uri="{FF2B5EF4-FFF2-40B4-BE49-F238E27FC236}">
                <a16:creationId xmlns:a16="http://schemas.microsoft.com/office/drawing/2014/main" id="{418CED98-68E5-A9BA-58D6-2A162465E45F}"/>
              </a:ext>
            </a:extLst>
          </p:cNvPr>
          <p:cNvSpPr txBox="1"/>
          <p:nvPr/>
        </p:nvSpPr>
        <p:spPr>
          <a:xfrm>
            <a:off x="4170657" y="4909866"/>
            <a:ext cx="1433207" cy="530619"/>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120000"/>
              </a:lnSpc>
              <a:spcAft>
                <a:spcPts val="1600"/>
              </a:spcAft>
            </a:pPr>
            <a:r>
              <a:rPr lang="en-US" sz="2400" b="1" dirty="0">
                <a:solidFill>
                  <a:schemeClr val="tx1">
                    <a:lumMod val="50000"/>
                    <a:lumOff val="50000"/>
                  </a:schemeClr>
                </a:solidFill>
                <a:latin typeface="OpenDyslexic" panose="00000500000000000000" pitchFamily="50" charset="0"/>
              </a:rPr>
              <a:t>Friars</a:t>
            </a:r>
            <a:r>
              <a:rPr lang="en-US" sz="2400" b="1" dirty="0">
                <a:latin typeface="OpenDyslexic" panose="00000500000000000000" pitchFamily="50" charset="0"/>
              </a:rPr>
              <a:t>?</a:t>
            </a:r>
            <a:endParaRPr lang="en-US" sz="2400" b="1" dirty="0">
              <a:latin typeface="OpenDyslexic" panose="00000500000000000000" pitchFamily="50" charset="0"/>
              <a:cs typeface="Calibri"/>
            </a:endParaRPr>
          </a:p>
        </p:txBody>
      </p:sp>
      <p:sp>
        <p:nvSpPr>
          <p:cNvPr id="22" name="TextBox 21">
            <a:extLst>
              <a:ext uri="{FF2B5EF4-FFF2-40B4-BE49-F238E27FC236}">
                <a16:creationId xmlns:a16="http://schemas.microsoft.com/office/drawing/2014/main" id="{58E5DA92-82F3-8A98-2E14-D8A1F0570D4C}"/>
              </a:ext>
            </a:extLst>
          </p:cNvPr>
          <p:cNvSpPr txBox="1"/>
          <p:nvPr/>
        </p:nvSpPr>
        <p:spPr>
          <a:xfrm>
            <a:off x="2152211" y="2764946"/>
            <a:ext cx="5559588" cy="1792911"/>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120000"/>
              </a:lnSpc>
              <a:spcAft>
                <a:spcPts val="1600"/>
              </a:spcAft>
            </a:pPr>
            <a:r>
              <a:rPr lang="en-US" sz="2000" b="1" dirty="0">
                <a:latin typeface="OpenDyslexic" panose="00000500000000000000" pitchFamily="50" charset="0"/>
              </a:rPr>
              <a:t>They’re named after the Grey Friars, a group of men who lived in a large building that stood here between 1447 and 1559.</a:t>
            </a:r>
            <a:endParaRPr lang="en-US" sz="2000" b="1" dirty="0">
              <a:latin typeface="OpenDyslexic" panose="00000500000000000000" pitchFamily="50" charset="0"/>
              <a:cs typeface="Calibri"/>
            </a:endParaRPr>
          </a:p>
        </p:txBody>
      </p:sp>
      <p:pic>
        <p:nvPicPr>
          <p:cNvPr id="8" name="Picture 7" descr="A yellow smiley face&#10;&#10;Description automatically generated with low confidence">
            <a:extLst>
              <a:ext uri="{FF2B5EF4-FFF2-40B4-BE49-F238E27FC236}">
                <a16:creationId xmlns:a16="http://schemas.microsoft.com/office/drawing/2014/main" id="{8C0D9147-46B2-8118-C7E4-8782B7884A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76000" y="4407208"/>
            <a:ext cx="944386" cy="1005315"/>
          </a:xfrm>
          <a:prstGeom prst="rect">
            <a:avLst/>
          </a:prstGeom>
        </p:spPr>
      </p:pic>
    </p:spTree>
    <p:extLst>
      <p:ext uri="{BB962C8B-B14F-4D97-AF65-F5344CB8AC3E}">
        <p14:creationId xmlns:p14="http://schemas.microsoft.com/office/powerpoint/2010/main" val="1703963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2901"/>
                            </p:stCondLst>
                            <p:childTnLst>
                              <p:par>
                                <p:cTn id="8" presetID="1" presetClass="entr" presetSubtype="0" fill="hold" grpId="0" nodeType="afterEffect">
                                  <p:stCondLst>
                                    <p:cond delay="0"/>
                                  </p:stCondLst>
                                  <p:iterate type="lt">
                                    <p:tmAbs val="200"/>
                                  </p:iterate>
                                  <p:childTnLst>
                                    <p:set>
                                      <p:cBhvr>
                                        <p:cTn id="9" dur="1" fill="hold">
                                          <p:stCondLst>
                                            <p:cond delay="0"/>
                                          </p:stCondLst>
                                        </p:cTn>
                                        <p:tgtEl>
                                          <p:spTgt spid="6"/>
                                        </p:tgtEl>
                                        <p:attrNameLst>
                                          <p:attrName>style.visibility</p:attrName>
                                        </p:attrNameLst>
                                      </p:cBhvr>
                                      <p:to>
                                        <p:strVal val="visible"/>
                                      </p:to>
                                    </p:set>
                                  </p:childTnLst>
                                </p:cTn>
                              </p:par>
                            </p:childTnLst>
                          </p:cTn>
                        </p:par>
                        <p:par>
                          <p:cTn id="10" fill="hold">
                            <p:stCondLst>
                              <p:cond delay="3502"/>
                            </p:stCondLst>
                            <p:childTnLst>
                              <p:par>
                                <p:cTn id="11" presetID="1" presetClass="entr" presetSubtype="0" fill="hold" grpId="0" nodeType="afterEffect">
                                  <p:stCondLst>
                                    <p:cond delay="750"/>
                                  </p:stCondLst>
                                  <p:iterate type="lt">
                                    <p:tmAbs val="200"/>
                                  </p:iterate>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iterate type="lt">
                                    <p:tmAbs val="100"/>
                                  </p:iterate>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iterate type="lt">
                                    <p:tmAbs val="100"/>
                                  </p:iterate>
                                  <p:childTnLst>
                                    <p:set>
                                      <p:cBhvr>
                                        <p:cTn id="20" dur="1" fill="hold">
                                          <p:stCondLst>
                                            <p:cond delay="0"/>
                                          </p:stCondLst>
                                        </p:cTn>
                                        <p:tgtEl>
                                          <p:spTgt spid="13"/>
                                        </p:tgtEl>
                                        <p:attrNameLst>
                                          <p:attrName>style.visibility</p:attrName>
                                        </p:attrNameLst>
                                      </p:cBhvr>
                                      <p:to>
                                        <p:strVal val="visible"/>
                                      </p:to>
                                    </p:set>
                                  </p:childTnLst>
                                </p:cTn>
                              </p:par>
                            </p:childTnLst>
                          </p:cTn>
                        </p:par>
                        <p:par>
                          <p:cTn id="21" fill="hold">
                            <p:stCondLst>
                              <p:cond delay="901"/>
                            </p:stCondLst>
                            <p:childTnLst>
                              <p:par>
                                <p:cTn id="22" presetID="1" presetClass="entr" presetSubtype="0" fill="hold" grpId="0" nodeType="afterEffect">
                                  <p:stCondLst>
                                    <p:cond delay="0"/>
                                  </p:stCondLst>
                                  <p:iterate type="lt">
                                    <p:tmAbs val="200"/>
                                  </p:iterate>
                                  <p:childTnLst>
                                    <p:set>
                                      <p:cBhvr>
                                        <p:cTn id="23" dur="1" fill="hold">
                                          <p:stCondLst>
                                            <p:cond delay="0"/>
                                          </p:stCondLst>
                                        </p:cTn>
                                        <p:tgtEl>
                                          <p:spTgt spid="14"/>
                                        </p:tgtEl>
                                        <p:attrNameLst>
                                          <p:attrName>style.visibility</p:attrName>
                                        </p:attrNameLst>
                                      </p:cBhvr>
                                      <p:to>
                                        <p:strVal val="visible"/>
                                      </p:to>
                                    </p:set>
                                  </p:childTnLst>
                                </p:cTn>
                              </p:par>
                            </p:childTnLst>
                          </p:cTn>
                        </p:par>
                        <p:par>
                          <p:cTn id="24" fill="hold">
                            <p:stCondLst>
                              <p:cond delay="1502"/>
                            </p:stCondLst>
                            <p:childTnLst>
                              <p:par>
                                <p:cTn id="25" presetID="1" presetClass="entr" presetSubtype="0" fill="hold" grpId="0" nodeType="afterEffect">
                                  <p:stCondLst>
                                    <p:cond delay="750"/>
                                  </p:stCondLst>
                                  <p:iterate type="lt">
                                    <p:tmAbs val="200"/>
                                  </p:iterate>
                                  <p:childTnLst>
                                    <p:set>
                                      <p:cBhvr>
                                        <p:cTn id="26" dur="1" fill="hold">
                                          <p:stCondLst>
                                            <p:cond delay="0"/>
                                          </p:stCondLst>
                                        </p:cTn>
                                        <p:tgtEl>
                                          <p:spTgt spid="15"/>
                                        </p:tgtEl>
                                        <p:attrNameLst>
                                          <p:attrName>style.visibility</p:attrName>
                                        </p:attrNameLst>
                                      </p:cBhvr>
                                      <p:to>
                                        <p:strVal val="visible"/>
                                      </p:to>
                                    </p:set>
                                  </p:childTnLst>
                                </p:cTn>
                              </p:par>
                            </p:childTnLst>
                          </p:cTn>
                        </p:par>
                        <p:par>
                          <p:cTn id="27" fill="hold">
                            <p:stCondLst>
                              <p:cond delay="3453"/>
                            </p:stCondLst>
                            <p:childTnLst>
                              <p:par>
                                <p:cTn id="28" presetID="10" presetClass="entr" presetSubtype="0" fill="hold" nodeType="afterEffect">
                                  <p:stCondLst>
                                    <p:cond delay="150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13" grpId="0"/>
      <p:bldP spid="14" grpId="0"/>
      <p:bldP spid="15" grpId="0"/>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alpha val="20000"/>
          </a:schemeClr>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9E87F4A-5D6A-56CA-3101-D8FC66DC8DF2}"/>
              </a:ext>
            </a:extLst>
          </p:cNvPr>
          <p:cNvSpPr txBox="1"/>
          <p:nvPr/>
        </p:nvSpPr>
        <p:spPr>
          <a:xfrm>
            <a:off x="5778229" y="1356940"/>
            <a:ext cx="4523362" cy="1052645"/>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20000"/>
              </a:lnSpc>
              <a:spcAft>
                <a:spcPts val="1600"/>
              </a:spcAft>
            </a:pPr>
            <a:r>
              <a:rPr lang="en-US" sz="1600" b="1" dirty="0">
                <a:latin typeface="OpenDyslexic" panose="00000500000000000000" pitchFamily="50" charset="0"/>
                <a:cs typeface="Calibri"/>
              </a:rPr>
              <a:t>The Grey Friars were a bit like monks. They were Franciscans, followers of St Francis of Assisi.</a:t>
            </a:r>
          </a:p>
        </p:txBody>
      </p:sp>
      <p:sp>
        <p:nvSpPr>
          <p:cNvPr id="9" name="TextBox 8">
            <a:extLst>
              <a:ext uri="{FF2B5EF4-FFF2-40B4-BE49-F238E27FC236}">
                <a16:creationId xmlns:a16="http://schemas.microsoft.com/office/drawing/2014/main" id="{1F041D5A-7086-BAD1-1745-6134870211DE}"/>
              </a:ext>
            </a:extLst>
          </p:cNvPr>
          <p:cNvSpPr txBox="1"/>
          <p:nvPr/>
        </p:nvSpPr>
        <p:spPr>
          <a:xfrm>
            <a:off x="5778228" y="4510913"/>
            <a:ext cx="4491195" cy="856486"/>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120000"/>
              </a:lnSpc>
              <a:spcAft>
                <a:spcPts val="1600"/>
              </a:spcAft>
            </a:pPr>
            <a:r>
              <a:rPr lang="en-US" b="1" dirty="0">
                <a:solidFill>
                  <a:schemeClr val="bg1">
                    <a:lumMod val="65000"/>
                  </a:schemeClr>
                </a:solidFill>
                <a:latin typeface="OpenDyslexic" panose="00000500000000000000" pitchFamily="50" charset="0"/>
                <a:cs typeface="Calibri"/>
              </a:rPr>
              <a:t>Why did they wear drab, grey robes?</a:t>
            </a:r>
          </a:p>
        </p:txBody>
      </p:sp>
      <p:sp>
        <p:nvSpPr>
          <p:cNvPr id="11" name="TextBox 10">
            <a:extLst>
              <a:ext uri="{FF2B5EF4-FFF2-40B4-BE49-F238E27FC236}">
                <a16:creationId xmlns:a16="http://schemas.microsoft.com/office/drawing/2014/main" id="{F3E85C6E-3C11-A27D-D49D-C1751D819DB7}"/>
              </a:ext>
            </a:extLst>
          </p:cNvPr>
          <p:cNvSpPr txBox="1"/>
          <p:nvPr/>
        </p:nvSpPr>
        <p:spPr>
          <a:xfrm>
            <a:off x="5778228" y="5354884"/>
            <a:ext cx="4659548" cy="731915"/>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20000"/>
              </a:lnSpc>
              <a:spcAft>
                <a:spcPts val="1600"/>
              </a:spcAft>
            </a:pPr>
            <a:r>
              <a:rPr lang="en-US" sz="1600" b="1" dirty="0">
                <a:latin typeface="OpenDyslexic" panose="00000500000000000000" pitchFamily="50" charset="0"/>
                <a:cs typeface="Calibri"/>
              </a:rPr>
              <a:t>They believed that the grey robes symbolized their vow of poverty.</a:t>
            </a:r>
          </a:p>
        </p:txBody>
      </p:sp>
      <p:sp>
        <p:nvSpPr>
          <p:cNvPr id="12" name="TextBox 11">
            <a:extLst>
              <a:ext uri="{FF2B5EF4-FFF2-40B4-BE49-F238E27FC236}">
                <a16:creationId xmlns:a16="http://schemas.microsoft.com/office/drawing/2014/main" id="{E6ED7266-C18F-725E-7EE9-CE92D75252BF}"/>
              </a:ext>
            </a:extLst>
          </p:cNvPr>
          <p:cNvSpPr txBox="1"/>
          <p:nvPr/>
        </p:nvSpPr>
        <p:spPr>
          <a:xfrm>
            <a:off x="5778228" y="2544119"/>
            <a:ext cx="4863831" cy="780092"/>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20000"/>
              </a:lnSpc>
              <a:spcAft>
                <a:spcPts val="1600"/>
              </a:spcAft>
            </a:pPr>
            <a:r>
              <a:rPr lang="en-US" sz="1600" b="1" dirty="0">
                <a:latin typeface="OpenDyslexic" panose="00000500000000000000" pitchFamily="50" charset="0"/>
                <a:cs typeface="Calibri"/>
              </a:rPr>
              <a:t>The word friar comes from the French word for brother, ‘frere’.</a:t>
            </a:r>
          </a:p>
        </p:txBody>
      </p:sp>
      <p:sp>
        <p:nvSpPr>
          <p:cNvPr id="13" name="TextBox 12">
            <a:extLst>
              <a:ext uri="{FF2B5EF4-FFF2-40B4-BE49-F238E27FC236}">
                <a16:creationId xmlns:a16="http://schemas.microsoft.com/office/drawing/2014/main" id="{1B98C661-73B0-8AA6-BC04-562C2FDB347F}"/>
              </a:ext>
            </a:extLst>
          </p:cNvPr>
          <p:cNvSpPr txBox="1"/>
          <p:nvPr/>
        </p:nvSpPr>
        <p:spPr>
          <a:xfrm>
            <a:off x="5778229" y="3563164"/>
            <a:ext cx="4523362" cy="780092"/>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20000"/>
              </a:lnSpc>
              <a:spcAft>
                <a:spcPts val="1600"/>
              </a:spcAft>
            </a:pPr>
            <a:r>
              <a:rPr lang="en-US" sz="1600" b="1" dirty="0">
                <a:latin typeface="OpenDyslexic" panose="00000500000000000000" pitchFamily="50" charset="0"/>
                <a:cs typeface="Calibri"/>
              </a:rPr>
              <a:t>They got the name Grey Friars from the grey robes they wore.</a:t>
            </a:r>
          </a:p>
        </p:txBody>
      </p:sp>
      <p:pic>
        <p:nvPicPr>
          <p:cNvPr id="2" name="Picture 1" descr="A picture containing text, clipart&#10;&#10;Description automatically generated">
            <a:extLst>
              <a:ext uri="{FF2B5EF4-FFF2-40B4-BE49-F238E27FC236}">
                <a16:creationId xmlns:a16="http://schemas.microsoft.com/office/drawing/2014/main" id="{78DF4EF4-1166-3625-83A0-4DF2AA6EBFA9}"/>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31464" y="234418"/>
            <a:ext cx="4645549" cy="6623581"/>
          </a:xfrm>
          <a:prstGeom prst="rect">
            <a:avLst/>
          </a:prstGeom>
        </p:spPr>
      </p:pic>
      <p:pic>
        <p:nvPicPr>
          <p:cNvPr id="4" name="Picture 3" descr="A yellow smiley face&#10;&#10;Description automatically generated with low confidence">
            <a:extLst>
              <a:ext uri="{FF2B5EF4-FFF2-40B4-BE49-F238E27FC236}">
                <a16:creationId xmlns:a16="http://schemas.microsoft.com/office/drawing/2014/main" id="{CE3802EE-8891-DAFD-79FC-FA95830981E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37776" y="5440637"/>
            <a:ext cx="880615" cy="937429"/>
          </a:xfrm>
          <a:prstGeom prst="rect">
            <a:avLst/>
          </a:prstGeom>
        </p:spPr>
      </p:pic>
    </p:spTree>
    <p:extLst>
      <p:ext uri="{BB962C8B-B14F-4D97-AF65-F5344CB8AC3E}">
        <p14:creationId xmlns:p14="http://schemas.microsoft.com/office/powerpoint/2010/main" val="961287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1000"/>
                            </p:stCondLst>
                            <p:childTnLst>
                              <p:par>
                                <p:cTn id="9" presetID="10" presetClass="entr" presetSubtype="0" fill="hold" grpId="0" nodeType="afterEffect">
                                  <p:stCondLst>
                                    <p:cond delay="175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3250"/>
                            </p:stCondLst>
                            <p:childTnLst>
                              <p:par>
                                <p:cTn id="13" presetID="10" presetClass="entr" presetSubtype="0" fill="hold" grpId="0" nodeType="afterEffect">
                                  <p:stCondLst>
                                    <p:cond delay="200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iterate type="lt">
                                    <p:tmAbs val="100"/>
                                  </p:iterate>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childTnLst>
                          </p:cTn>
                        </p:par>
                        <p:par>
                          <p:cTn id="25" fill="hold">
                            <p:stCondLst>
                              <p:cond delay="500"/>
                            </p:stCondLst>
                            <p:childTnLst>
                              <p:par>
                                <p:cTn id="26" presetID="10" presetClass="entr" presetSubtype="0" fill="hold" nodeType="afterEffect">
                                  <p:stCondLst>
                                    <p:cond delay="150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alpha val="20000"/>
          </a:schemeClr>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9E87F4A-5D6A-56CA-3101-D8FC66DC8DF2}"/>
              </a:ext>
            </a:extLst>
          </p:cNvPr>
          <p:cNvSpPr txBox="1"/>
          <p:nvPr/>
        </p:nvSpPr>
        <p:spPr>
          <a:xfrm>
            <a:off x="5225789" y="485862"/>
            <a:ext cx="1825049" cy="2280510"/>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20000"/>
              </a:lnSpc>
            </a:pPr>
            <a:r>
              <a:rPr lang="en-US" dirty="0">
                <a:latin typeface="OpenDyslexic" panose="00000500000000000000" pitchFamily="50" charset="0"/>
                <a:cs typeface="Calibri"/>
              </a:rPr>
              <a:t>What’s the difference between </a:t>
            </a:r>
          </a:p>
          <a:p>
            <a:pPr>
              <a:lnSpc>
                <a:spcPct val="120000"/>
              </a:lnSpc>
              <a:spcAft>
                <a:spcPts val="1600"/>
              </a:spcAft>
            </a:pPr>
            <a:r>
              <a:rPr lang="en-US" sz="2400" b="1" dirty="0">
                <a:latin typeface="OpenDyslexic" panose="00000500000000000000" pitchFamily="50" charset="0"/>
                <a:cs typeface="Calibri"/>
              </a:rPr>
              <a:t>a friar</a:t>
            </a:r>
          </a:p>
        </p:txBody>
      </p:sp>
      <p:sp>
        <p:nvSpPr>
          <p:cNvPr id="12" name="TextBox 11">
            <a:extLst>
              <a:ext uri="{FF2B5EF4-FFF2-40B4-BE49-F238E27FC236}">
                <a16:creationId xmlns:a16="http://schemas.microsoft.com/office/drawing/2014/main" id="{E6ED7266-C18F-725E-7EE9-CE92D75252BF}"/>
              </a:ext>
            </a:extLst>
          </p:cNvPr>
          <p:cNvSpPr txBox="1"/>
          <p:nvPr/>
        </p:nvSpPr>
        <p:spPr>
          <a:xfrm>
            <a:off x="5236394" y="1907177"/>
            <a:ext cx="2135621" cy="1921670"/>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20000"/>
              </a:lnSpc>
            </a:pPr>
            <a:r>
              <a:rPr lang="en-US" dirty="0">
                <a:latin typeface="OpenDyslexic" panose="00000500000000000000" pitchFamily="50" charset="0"/>
                <a:cs typeface="Calibri"/>
              </a:rPr>
              <a:t>and  </a:t>
            </a:r>
          </a:p>
          <a:p>
            <a:pPr>
              <a:lnSpc>
                <a:spcPct val="120000"/>
              </a:lnSpc>
            </a:pPr>
            <a:r>
              <a:rPr lang="en-US" sz="2400" b="1" dirty="0">
                <a:latin typeface="OpenDyslexic" panose="00000500000000000000" pitchFamily="50" charset="0"/>
                <a:cs typeface="Calibri"/>
              </a:rPr>
              <a:t>a monk?</a:t>
            </a:r>
          </a:p>
        </p:txBody>
      </p:sp>
      <p:sp>
        <p:nvSpPr>
          <p:cNvPr id="3" name="TextBox 2">
            <a:extLst>
              <a:ext uri="{FF2B5EF4-FFF2-40B4-BE49-F238E27FC236}">
                <a16:creationId xmlns:a16="http://schemas.microsoft.com/office/drawing/2014/main" id="{D3AE3C6E-1E29-F875-8E26-F903259D7EF6}"/>
              </a:ext>
            </a:extLst>
          </p:cNvPr>
          <p:cNvSpPr txBox="1"/>
          <p:nvPr/>
        </p:nvSpPr>
        <p:spPr>
          <a:xfrm>
            <a:off x="5030493" y="5170251"/>
            <a:ext cx="2522006" cy="1612909"/>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20000"/>
              </a:lnSpc>
            </a:pPr>
            <a:r>
              <a:rPr lang="en-US" sz="1400" b="1" dirty="0">
                <a:latin typeface="OpenDyslexic" panose="00000500000000000000" pitchFamily="50" charset="0"/>
                <a:cs typeface="Calibri"/>
              </a:rPr>
              <a:t>Monks</a:t>
            </a:r>
            <a:r>
              <a:rPr lang="en-US" sz="1400" dirty="0">
                <a:latin typeface="OpenDyslexic" panose="00000500000000000000" pitchFamily="50" charset="0"/>
                <a:cs typeface="Calibri"/>
              </a:rPr>
              <a:t> lived their lives inside the monastery, away from the world, in quiet contemplation.</a:t>
            </a:r>
          </a:p>
        </p:txBody>
      </p:sp>
      <p:sp>
        <p:nvSpPr>
          <p:cNvPr id="4" name="TextBox 3">
            <a:extLst>
              <a:ext uri="{FF2B5EF4-FFF2-40B4-BE49-F238E27FC236}">
                <a16:creationId xmlns:a16="http://schemas.microsoft.com/office/drawing/2014/main" id="{F406C036-FD10-F8BA-ABE6-7EE3E7E3685C}"/>
              </a:ext>
            </a:extLst>
          </p:cNvPr>
          <p:cNvSpPr txBox="1"/>
          <p:nvPr/>
        </p:nvSpPr>
        <p:spPr>
          <a:xfrm>
            <a:off x="5030493" y="3828847"/>
            <a:ext cx="2341522" cy="1243760"/>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20000"/>
              </a:lnSpc>
            </a:pPr>
            <a:r>
              <a:rPr lang="en-US" sz="1400" b="1" dirty="0">
                <a:latin typeface="OpenDyslexic" panose="00000500000000000000" pitchFamily="50" charset="0"/>
                <a:cs typeface="Calibri"/>
              </a:rPr>
              <a:t>Friars </a:t>
            </a:r>
            <a:r>
              <a:rPr lang="en-US" sz="1400" dirty="0">
                <a:latin typeface="OpenDyslexic" panose="00000500000000000000" pitchFamily="50" charset="0"/>
                <a:cs typeface="Calibri"/>
              </a:rPr>
              <a:t>would go out into the world to care for the sick and poor.</a:t>
            </a:r>
          </a:p>
        </p:txBody>
      </p:sp>
      <p:pic>
        <p:nvPicPr>
          <p:cNvPr id="7" name="Picture 6" descr="A picture containing text, clipart&#10;&#10;Description automatically generated">
            <a:extLst>
              <a:ext uri="{FF2B5EF4-FFF2-40B4-BE49-F238E27FC236}">
                <a16:creationId xmlns:a16="http://schemas.microsoft.com/office/drawing/2014/main" id="{39F892A8-0AC0-68BC-B911-DD4FE0EB485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31464" y="234418"/>
            <a:ext cx="4645549" cy="6623581"/>
          </a:xfrm>
          <a:prstGeom prst="rect">
            <a:avLst/>
          </a:prstGeom>
        </p:spPr>
      </p:pic>
      <p:pic>
        <p:nvPicPr>
          <p:cNvPr id="11" name="Picture 10" descr="A cartoon of a person&#10;&#10;Description automatically generated with low confidence">
            <a:extLst>
              <a:ext uri="{FF2B5EF4-FFF2-40B4-BE49-F238E27FC236}">
                <a16:creationId xmlns:a16="http://schemas.microsoft.com/office/drawing/2014/main" id="{E8442311-E041-018B-1524-08CFDD9D12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26618" y="270227"/>
            <a:ext cx="4765382" cy="6587773"/>
          </a:xfrm>
          <a:prstGeom prst="rect">
            <a:avLst/>
          </a:prstGeom>
        </p:spPr>
      </p:pic>
      <p:pic>
        <p:nvPicPr>
          <p:cNvPr id="14" name="Picture 13" descr="A yellow smiley face&#10;&#10;Description automatically generated with low confidence">
            <a:extLst>
              <a:ext uri="{FF2B5EF4-FFF2-40B4-BE49-F238E27FC236}">
                <a16:creationId xmlns:a16="http://schemas.microsoft.com/office/drawing/2014/main" id="{F7438BAF-92CF-64CE-9FB3-57F784BCD30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44629" y="2864016"/>
            <a:ext cx="751444" cy="799924"/>
          </a:xfrm>
          <a:prstGeom prst="rect">
            <a:avLst/>
          </a:prstGeom>
        </p:spPr>
      </p:pic>
    </p:spTree>
    <p:extLst>
      <p:ext uri="{BB962C8B-B14F-4D97-AF65-F5344CB8AC3E}">
        <p14:creationId xmlns:p14="http://schemas.microsoft.com/office/powerpoint/2010/main" val="2631554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2500"/>
                            </p:stCondLst>
                            <p:childTnLst>
                              <p:par>
                                <p:cTn id="9" presetID="10" presetClass="entr" presetSubtype="0" fill="hold" nodeType="afterEffect">
                                  <p:stCondLst>
                                    <p:cond delay="200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10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par>
                          <p:cTn id="17" fill="hold">
                            <p:stCondLst>
                              <p:cond delay="500"/>
                            </p:stCondLst>
                            <p:childTnLst>
                              <p:par>
                                <p:cTn id="18" presetID="10" presetClass="entr" presetSubtype="0" fill="hold" grpId="0" nodeType="afterEffect">
                                  <p:stCondLst>
                                    <p:cond delay="200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descr="A picture containing company name&#10;&#10;Description automatically generated">
            <a:extLst>
              <a:ext uri="{FF2B5EF4-FFF2-40B4-BE49-F238E27FC236}">
                <a16:creationId xmlns:a16="http://schemas.microsoft.com/office/drawing/2014/main" id="{A3A31AB2-5D86-EC44-BE60-69C35B8BFF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4282" y="625161"/>
            <a:ext cx="5295900" cy="853440"/>
          </a:xfrm>
          <a:prstGeom prst="rect">
            <a:avLst/>
          </a:prstGeom>
        </p:spPr>
      </p:pic>
      <p:sp>
        <p:nvSpPr>
          <p:cNvPr id="8" name="TextBox 7">
            <a:extLst>
              <a:ext uri="{FF2B5EF4-FFF2-40B4-BE49-F238E27FC236}">
                <a16:creationId xmlns:a16="http://schemas.microsoft.com/office/drawing/2014/main" id="{9EE64BD8-0711-40E4-839C-6598903E2105}"/>
              </a:ext>
            </a:extLst>
          </p:cNvPr>
          <p:cNvSpPr txBox="1"/>
          <p:nvPr/>
        </p:nvSpPr>
        <p:spPr>
          <a:xfrm>
            <a:off x="1059056" y="822773"/>
            <a:ext cx="4157448" cy="461665"/>
          </a:xfrm>
          <a:prstGeom prst="rect">
            <a:avLst/>
          </a:prstGeom>
          <a:noFill/>
        </p:spPr>
        <p:txBody>
          <a:bodyPr wrap="square" rtlCol="0">
            <a:spAutoFit/>
          </a:bodyPr>
          <a:lstStyle/>
          <a:p>
            <a:r>
              <a:rPr lang="en-GB" sz="2400" b="1" dirty="0">
                <a:latin typeface="OpenDyslexic" panose="00000500000000000000" pitchFamily="50" charset="0"/>
              </a:rPr>
              <a:t>Greyfriars Timeline</a:t>
            </a:r>
          </a:p>
        </p:txBody>
      </p:sp>
      <p:sp>
        <p:nvSpPr>
          <p:cNvPr id="9" name="TextBox 8">
            <a:extLst>
              <a:ext uri="{FF2B5EF4-FFF2-40B4-BE49-F238E27FC236}">
                <a16:creationId xmlns:a16="http://schemas.microsoft.com/office/drawing/2014/main" id="{43EDAD2B-E9E6-8118-1C7C-3A9ABE33E553}"/>
              </a:ext>
            </a:extLst>
          </p:cNvPr>
          <p:cNvSpPr txBox="1"/>
          <p:nvPr/>
        </p:nvSpPr>
        <p:spPr>
          <a:xfrm>
            <a:off x="1615440" y="1520770"/>
            <a:ext cx="4480560" cy="430887"/>
          </a:xfrm>
          <a:prstGeom prst="rect">
            <a:avLst/>
          </a:prstGeom>
          <a:noFill/>
        </p:spPr>
        <p:txBody>
          <a:bodyPr wrap="square" rtlCol="0">
            <a:spAutoFit/>
          </a:bodyPr>
          <a:lstStyle/>
          <a:p>
            <a:pPr rtl="0">
              <a:spcBef>
                <a:spcPts val="0"/>
              </a:spcBef>
              <a:spcAft>
                <a:spcPts val="0"/>
              </a:spcAft>
            </a:pPr>
            <a:r>
              <a:rPr lang="en-US" sz="1100" dirty="0">
                <a:solidFill>
                  <a:srgbClr val="000000"/>
                </a:solidFill>
                <a:latin typeface="OpenDyslexic" panose="00000500000000000000" pitchFamily="50" charset="0"/>
              </a:rPr>
              <a:t>Friar</a:t>
            </a:r>
            <a:r>
              <a:rPr lang="en-US" sz="1100" b="0" i="0" u="none" strike="noStrike" dirty="0">
                <a:solidFill>
                  <a:srgbClr val="000000"/>
                </a:solidFill>
                <a:effectLst/>
                <a:latin typeface="OpenDyslexic" panose="00000500000000000000" pitchFamily="50" charset="0"/>
              </a:rPr>
              <a:t>y built by James I to entice the Franciscan Grey Friars to settle near Edinburgh.</a:t>
            </a:r>
          </a:p>
        </p:txBody>
      </p:sp>
      <p:pic>
        <p:nvPicPr>
          <p:cNvPr id="11" name="Picture 10" descr="A picture containing text, helmet&#10;&#10;Description automatically generated">
            <a:extLst>
              <a:ext uri="{FF2B5EF4-FFF2-40B4-BE49-F238E27FC236}">
                <a16:creationId xmlns:a16="http://schemas.microsoft.com/office/drawing/2014/main" id="{B7F91F63-B03C-579B-F97E-BDF6747928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07461" y="4463060"/>
            <a:ext cx="2138198" cy="2480310"/>
          </a:xfrm>
          <a:prstGeom prst="rect">
            <a:avLst/>
          </a:prstGeom>
        </p:spPr>
      </p:pic>
      <p:sp>
        <p:nvSpPr>
          <p:cNvPr id="12" name="TextBox 11">
            <a:extLst>
              <a:ext uri="{FF2B5EF4-FFF2-40B4-BE49-F238E27FC236}">
                <a16:creationId xmlns:a16="http://schemas.microsoft.com/office/drawing/2014/main" id="{8714DE29-84E1-35B3-63D3-3CE933FE2637}"/>
              </a:ext>
            </a:extLst>
          </p:cNvPr>
          <p:cNvSpPr txBox="1"/>
          <p:nvPr/>
        </p:nvSpPr>
        <p:spPr>
          <a:xfrm>
            <a:off x="6992457" y="2057696"/>
            <a:ext cx="4480560" cy="769441"/>
          </a:xfrm>
          <a:prstGeom prst="rect">
            <a:avLst/>
          </a:prstGeom>
          <a:noFill/>
        </p:spPr>
        <p:txBody>
          <a:bodyPr wrap="square" rtlCol="0">
            <a:spAutoFit/>
          </a:bodyPr>
          <a:lstStyle/>
          <a:p>
            <a:pPr rtl="0">
              <a:spcBef>
                <a:spcPts val="0"/>
              </a:spcBef>
              <a:spcAft>
                <a:spcPts val="0"/>
              </a:spcAft>
            </a:pPr>
            <a:r>
              <a:rPr lang="en-US" sz="1100" b="0" i="0" u="none" strike="noStrike" dirty="0">
                <a:solidFill>
                  <a:srgbClr val="000000"/>
                </a:solidFill>
                <a:effectLst/>
                <a:latin typeface="OpenDyslexic" panose="00000500000000000000" pitchFamily="50" charset="0"/>
              </a:rPr>
              <a:t>After the Battle of Bothwell Bridge, 1200 covenanters are imprisoned in Greyfriars Kirkyard. Prisoners were kept without shelter and with little food or water for 5 months.</a:t>
            </a:r>
          </a:p>
        </p:txBody>
      </p:sp>
      <p:sp>
        <p:nvSpPr>
          <p:cNvPr id="13" name="TextBox 12">
            <a:extLst>
              <a:ext uri="{FF2B5EF4-FFF2-40B4-BE49-F238E27FC236}">
                <a16:creationId xmlns:a16="http://schemas.microsoft.com/office/drawing/2014/main" id="{FE301B83-35BC-567A-A447-EAF38050B82E}"/>
              </a:ext>
            </a:extLst>
          </p:cNvPr>
          <p:cNvSpPr txBox="1"/>
          <p:nvPr/>
        </p:nvSpPr>
        <p:spPr>
          <a:xfrm>
            <a:off x="1059056" y="1516205"/>
            <a:ext cx="639588" cy="261610"/>
          </a:xfrm>
          <a:prstGeom prst="rect">
            <a:avLst/>
          </a:prstGeom>
          <a:noFill/>
        </p:spPr>
        <p:txBody>
          <a:bodyPr wrap="square" rtlCol="0">
            <a:spAutoFit/>
          </a:bodyPr>
          <a:lstStyle/>
          <a:p>
            <a:pPr rtl="0">
              <a:spcBef>
                <a:spcPts val="0"/>
              </a:spcBef>
              <a:spcAft>
                <a:spcPts val="0"/>
              </a:spcAft>
            </a:pPr>
            <a:r>
              <a:rPr lang="en-US" sz="1100" b="0" i="0" u="none" strike="noStrike" dirty="0">
                <a:solidFill>
                  <a:srgbClr val="000000"/>
                </a:solidFill>
                <a:effectLst/>
                <a:latin typeface="OpenDyslexic" panose="00000500000000000000" pitchFamily="50" charset="0"/>
              </a:rPr>
              <a:t>1436</a:t>
            </a:r>
            <a:endParaRPr lang="en-US" sz="1100" b="0" dirty="0">
              <a:effectLst/>
              <a:latin typeface="OpenDyslexic" panose="00000500000000000000" pitchFamily="50" charset="0"/>
            </a:endParaRPr>
          </a:p>
        </p:txBody>
      </p:sp>
      <p:sp>
        <p:nvSpPr>
          <p:cNvPr id="14" name="TextBox 13">
            <a:extLst>
              <a:ext uri="{FF2B5EF4-FFF2-40B4-BE49-F238E27FC236}">
                <a16:creationId xmlns:a16="http://schemas.microsoft.com/office/drawing/2014/main" id="{C779C5E9-F9DF-A26F-0643-C3AAE88FA155}"/>
              </a:ext>
            </a:extLst>
          </p:cNvPr>
          <p:cNvSpPr txBox="1"/>
          <p:nvPr/>
        </p:nvSpPr>
        <p:spPr>
          <a:xfrm>
            <a:off x="6428762" y="1516205"/>
            <a:ext cx="1093470" cy="261610"/>
          </a:xfrm>
          <a:prstGeom prst="rect">
            <a:avLst/>
          </a:prstGeom>
          <a:noFill/>
        </p:spPr>
        <p:txBody>
          <a:bodyPr wrap="square" rtlCol="0">
            <a:spAutoFit/>
          </a:bodyPr>
          <a:lstStyle/>
          <a:p>
            <a:r>
              <a:rPr lang="en-US" sz="1100" b="0" i="0" u="none" strike="noStrike" dirty="0">
                <a:solidFill>
                  <a:srgbClr val="000000"/>
                </a:solidFill>
                <a:effectLst/>
                <a:latin typeface="OpenDyslexic" panose="00000500000000000000" pitchFamily="50" charset="0"/>
              </a:rPr>
              <a:t>1638</a:t>
            </a:r>
            <a:endParaRPr lang="en-US" sz="1100" dirty="0">
              <a:solidFill>
                <a:srgbClr val="000000"/>
              </a:solidFill>
              <a:latin typeface="OpenDyslexic" panose="00000500000000000000" pitchFamily="50" charset="0"/>
            </a:endParaRPr>
          </a:p>
        </p:txBody>
      </p:sp>
      <p:sp>
        <p:nvSpPr>
          <p:cNvPr id="15" name="TextBox 14">
            <a:extLst>
              <a:ext uri="{FF2B5EF4-FFF2-40B4-BE49-F238E27FC236}">
                <a16:creationId xmlns:a16="http://schemas.microsoft.com/office/drawing/2014/main" id="{0268AF61-751A-91F5-02F3-72C755619CF9}"/>
              </a:ext>
            </a:extLst>
          </p:cNvPr>
          <p:cNvSpPr txBox="1"/>
          <p:nvPr/>
        </p:nvSpPr>
        <p:spPr>
          <a:xfrm>
            <a:off x="1615440" y="5790082"/>
            <a:ext cx="4480560" cy="261610"/>
          </a:xfrm>
          <a:prstGeom prst="rect">
            <a:avLst/>
          </a:prstGeom>
          <a:noFill/>
        </p:spPr>
        <p:txBody>
          <a:bodyPr wrap="square" rtlCol="0">
            <a:spAutoFit/>
          </a:bodyPr>
          <a:lstStyle/>
          <a:p>
            <a:pPr rtl="0">
              <a:spcBef>
                <a:spcPts val="0"/>
              </a:spcBef>
              <a:spcAft>
                <a:spcPts val="0"/>
              </a:spcAft>
            </a:pPr>
            <a:r>
              <a:rPr lang="en-US" sz="1100" b="0" i="0" u="none" strike="noStrike" dirty="0">
                <a:solidFill>
                  <a:srgbClr val="000000"/>
                </a:solidFill>
                <a:effectLst/>
                <a:latin typeface="OpenDyslexic" panose="00000500000000000000" pitchFamily="50" charset="0"/>
              </a:rPr>
              <a:t>Greyfriars Kirkyard opens to the public</a:t>
            </a:r>
          </a:p>
        </p:txBody>
      </p:sp>
      <p:sp>
        <p:nvSpPr>
          <p:cNvPr id="16" name="TextBox 15">
            <a:extLst>
              <a:ext uri="{FF2B5EF4-FFF2-40B4-BE49-F238E27FC236}">
                <a16:creationId xmlns:a16="http://schemas.microsoft.com/office/drawing/2014/main" id="{0FC75A3B-632C-201D-37BE-6F9D11DD1F85}"/>
              </a:ext>
            </a:extLst>
          </p:cNvPr>
          <p:cNvSpPr txBox="1"/>
          <p:nvPr/>
        </p:nvSpPr>
        <p:spPr>
          <a:xfrm>
            <a:off x="1615440" y="2082840"/>
            <a:ext cx="4480560" cy="261610"/>
          </a:xfrm>
          <a:prstGeom prst="rect">
            <a:avLst/>
          </a:prstGeom>
          <a:noFill/>
        </p:spPr>
        <p:txBody>
          <a:bodyPr wrap="square" rtlCol="0">
            <a:spAutoFit/>
          </a:bodyPr>
          <a:lstStyle/>
          <a:p>
            <a:pPr rtl="0">
              <a:spcBef>
                <a:spcPts val="0"/>
              </a:spcBef>
              <a:spcAft>
                <a:spcPts val="0"/>
              </a:spcAft>
            </a:pPr>
            <a:r>
              <a:rPr lang="en-US" sz="1100" b="0" i="0" u="none" strike="noStrike" dirty="0">
                <a:solidFill>
                  <a:srgbClr val="000000"/>
                </a:solidFill>
                <a:effectLst/>
                <a:latin typeface="OpenDyslexic" panose="00000500000000000000" pitchFamily="50" charset="0"/>
              </a:rPr>
              <a:t>Franciscan Friary established in the </a:t>
            </a:r>
            <a:r>
              <a:rPr lang="en-US" sz="1100" b="0" i="0" u="none" strike="noStrike" dirty="0" err="1">
                <a:solidFill>
                  <a:srgbClr val="000000"/>
                </a:solidFill>
                <a:effectLst/>
                <a:latin typeface="OpenDyslexic" panose="00000500000000000000" pitchFamily="50" charset="0"/>
              </a:rPr>
              <a:t>Grassmarket</a:t>
            </a:r>
            <a:r>
              <a:rPr lang="en-US" sz="1100" b="0" i="0" u="none" strike="noStrike" dirty="0">
                <a:solidFill>
                  <a:srgbClr val="000000"/>
                </a:solidFill>
                <a:effectLst/>
                <a:latin typeface="OpenDyslexic" panose="00000500000000000000" pitchFamily="50" charset="0"/>
              </a:rPr>
              <a:t>.</a:t>
            </a:r>
          </a:p>
        </p:txBody>
      </p:sp>
      <p:sp>
        <p:nvSpPr>
          <p:cNvPr id="17" name="TextBox 16">
            <a:extLst>
              <a:ext uri="{FF2B5EF4-FFF2-40B4-BE49-F238E27FC236}">
                <a16:creationId xmlns:a16="http://schemas.microsoft.com/office/drawing/2014/main" id="{C07665FF-AB6F-6FAA-0807-6AB1221E3BE9}"/>
              </a:ext>
            </a:extLst>
          </p:cNvPr>
          <p:cNvSpPr txBox="1"/>
          <p:nvPr/>
        </p:nvSpPr>
        <p:spPr>
          <a:xfrm>
            <a:off x="1615440" y="2505413"/>
            <a:ext cx="4480560" cy="461665"/>
          </a:xfrm>
          <a:prstGeom prst="rect">
            <a:avLst/>
          </a:prstGeom>
          <a:noFill/>
        </p:spPr>
        <p:txBody>
          <a:bodyPr wrap="square" rtlCol="0">
            <a:spAutoFit/>
          </a:bodyPr>
          <a:lstStyle/>
          <a:p>
            <a:pPr rtl="0">
              <a:spcBef>
                <a:spcPts val="0"/>
              </a:spcBef>
              <a:spcAft>
                <a:spcPts val="0"/>
              </a:spcAft>
            </a:pPr>
            <a:r>
              <a:rPr lang="en-US" sz="1200" b="0" i="0" u="none" strike="noStrike" dirty="0">
                <a:solidFill>
                  <a:srgbClr val="000000"/>
                </a:solidFill>
                <a:effectLst/>
                <a:latin typeface="OpenDyslexic" panose="00000500000000000000" pitchFamily="50" charset="0"/>
              </a:rPr>
              <a:t>Friary </a:t>
            </a:r>
            <a:r>
              <a:rPr lang="en-US" sz="1100" dirty="0">
                <a:solidFill>
                  <a:srgbClr val="000000"/>
                </a:solidFill>
                <a:latin typeface="OpenDyslexic" panose="00000500000000000000" pitchFamily="50" charset="0"/>
              </a:rPr>
              <a:t>d</a:t>
            </a:r>
            <a:r>
              <a:rPr lang="en-US" sz="1100" b="0" i="0" u="none" strike="noStrike" dirty="0">
                <a:solidFill>
                  <a:srgbClr val="000000"/>
                </a:solidFill>
                <a:effectLst/>
                <a:latin typeface="OpenDyslexic" panose="00000500000000000000" pitchFamily="50" charset="0"/>
              </a:rPr>
              <a:t>issolved</a:t>
            </a:r>
            <a:r>
              <a:rPr lang="en-US" sz="1200" b="0" i="0" u="none" strike="noStrike" dirty="0">
                <a:solidFill>
                  <a:srgbClr val="000000"/>
                </a:solidFill>
                <a:effectLst/>
                <a:latin typeface="OpenDyslexic" panose="00000500000000000000" pitchFamily="50" charset="0"/>
              </a:rPr>
              <a:t> and destroyed by protestant reformers.</a:t>
            </a:r>
          </a:p>
        </p:txBody>
      </p:sp>
      <p:sp>
        <p:nvSpPr>
          <p:cNvPr id="18" name="TextBox 17">
            <a:extLst>
              <a:ext uri="{FF2B5EF4-FFF2-40B4-BE49-F238E27FC236}">
                <a16:creationId xmlns:a16="http://schemas.microsoft.com/office/drawing/2014/main" id="{AD614A3F-D5CE-7107-5ED4-161C85942B5A}"/>
              </a:ext>
            </a:extLst>
          </p:cNvPr>
          <p:cNvSpPr txBox="1"/>
          <p:nvPr/>
        </p:nvSpPr>
        <p:spPr>
          <a:xfrm>
            <a:off x="1615440" y="3191649"/>
            <a:ext cx="4480560" cy="430887"/>
          </a:xfrm>
          <a:prstGeom prst="rect">
            <a:avLst/>
          </a:prstGeom>
          <a:noFill/>
        </p:spPr>
        <p:txBody>
          <a:bodyPr wrap="square" rtlCol="0">
            <a:spAutoFit/>
          </a:bodyPr>
          <a:lstStyle/>
          <a:p>
            <a:pPr rtl="0">
              <a:spcBef>
                <a:spcPts val="0"/>
              </a:spcBef>
              <a:spcAft>
                <a:spcPts val="0"/>
              </a:spcAft>
            </a:pPr>
            <a:r>
              <a:rPr lang="en-US" sz="1100" b="0" i="0" u="none" strike="noStrike" dirty="0">
                <a:solidFill>
                  <a:srgbClr val="000000"/>
                </a:solidFill>
                <a:effectLst/>
                <a:latin typeface="OpenDyslexic" panose="00000500000000000000" pitchFamily="50" charset="0"/>
              </a:rPr>
              <a:t>Petition from the Town Council to open a new graveyard due to overcrowding at St. Giles</a:t>
            </a:r>
          </a:p>
        </p:txBody>
      </p:sp>
      <p:sp>
        <p:nvSpPr>
          <p:cNvPr id="19" name="TextBox 18">
            <a:extLst>
              <a:ext uri="{FF2B5EF4-FFF2-40B4-BE49-F238E27FC236}">
                <a16:creationId xmlns:a16="http://schemas.microsoft.com/office/drawing/2014/main" id="{681F8F7D-5B6F-94BE-6DB4-1F48E1B551A0}"/>
              </a:ext>
            </a:extLst>
          </p:cNvPr>
          <p:cNvSpPr txBox="1"/>
          <p:nvPr/>
        </p:nvSpPr>
        <p:spPr>
          <a:xfrm>
            <a:off x="1615440" y="3844174"/>
            <a:ext cx="4480560" cy="430887"/>
          </a:xfrm>
          <a:prstGeom prst="rect">
            <a:avLst/>
          </a:prstGeom>
          <a:noFill/>
        </p:spPr>
        <p:txBody>
          <a:bodyPr wrap="square" rtlCol="0">
            <a:spAutoFit/>
          </a:bodyPr>
          <a:lstStyle/>
          <a:p>
            <a:pPr rtl="0">
              <a:spcBef>
                <a:spcPts val="0"/>
              </a:spcBef>
              <a:spcAft>
                <a:spcPts val="0"/>
              </a:spcAft>
            </a:pPr>
            <a:r>
              <a:rPr lang="en-US" sz="1100" b="0" i="0" u="none" strike="noStrike" dirty="0">
                <a:solidFill>
                  <a:srgbClr val="000000"/>
                </a:solidFill>
                <a:effectLst/>
                <a:latin typeface="OpenDyslexic" panose="00000500000000000000" pitchFamily="50" charset="0"/>
              </a:rPr>
              <a:t>Queen Mary granted Friars’ Yards as the common burial place for Edinburgh.</a:t>
            </a:r>
          </a:p>
        </p:txBody>
      </p:sp>
      <p:sp>
        <p:nvSpPr>
          <p:cNvPr id="20" name="TextBox 19">
            <a:extLst>
              <a:ext uri="{FF2B5EF4-FFF2-40B4-BE49-F238E27FC236}">
                <a16:creationId xmlns:a16="http://schemas.microsoft.com/office/drawing/2014/main" id="{08BB33C6-9661-ED19-3E4E-2489319C788E}"/>
              </a:ext>
            </a:extLst>
          </p:cNvPr>
          <p:cNvSpPr txBox="1"/>
          <p:nvPr/>
        </p:nvSpPr>
        <p:spPr>
          <a:xfrm>
            <a:off x="1615440" y="4437578"/>
            <a:ext cx="4480560" cy="261610"/>
          </a:xfrm>
          <a:prstGeom prst="rect">
            <a:avLst/>
          </a:prstGeom>
          <a:noFill/>
        </p:spPr>
        <p:txBody>
          <a:bodyPr wrap="square" rtlCol="0">
            <a:spAutoFit/>
          </a:bodyPr>
          <a:lstStyle/>
          <a:p>
            <a:pPr rtl="0">
              <a:spcBef>
                <a:spcPts val="0"/>
              </a:spcBef>
              <a:spcAft>
                <a:spcPts val="0"/>
              </a:spcAft>
            </a:pPr>
            <a:r>
              <a:rPr lang="en-US" sz="1100" b="0" i="0" u="none" strike="noStrike" dirty="0">
                <a:solidFill>
                  <a:srgbClr val="000000"/>
                </a:solidFill>
                <a:effectLst/>
                <a:latin typeface="OpenDyslexic" panose="00000500000000000000" pitchFamily="50" charset="0"/>
              </a:rPr>
              <a:t>Building begun on Greyfriars Kirk</a:t>
            </a:r>
          </a:p>
        </p:txBody>
      </p:sp>
      <p:sp>
        <p:nvSpPr>
          <p:cNvPr id="21" name="TextBox 20">
            <a:extLst>
              <a:ext uri="{FF2B5EF4-FFF2-40B4-BE49-F238E27FC236}">
                <a16:creationId xmlns:a16="http://schemas.microsoft.com/office/drawing/2014/main" id="{E8B12B0A-8666-7AF4-9B3B-011F97F5D4D9}"/>
              </a:ext>
            </a:extLst>
          </p:cNvPr>
          <p:cNvSpPr txBox="1"/>
          <p:nvPr/>
        </p:nvSpPr>
        <p:spPr>
          <a:xfrm>
            <a:off x="1615440" y="4878153"/>
            <a:ext cx="4178943" cy="769441"/>
          </a:xfrm>
          <a:prstGeom prst="rect">
            <a:avLst/>
          </a:prstGeom>
          <a:noFill/>
        </p:spPr>
        <p:txBody>
          <a:bodyPr wrap="square" rtlCol="0">
            <a:spAutoFit/>
          </a:bodyPr>
          <a:lstStyle/>
          <a:p>
            <a:pPr rtl="0">
              <a:spcBef>
                <a:spcPts val="0"/>
              </a:spcBef>
              <a:spcAft>
                <a:spcPts val="0"/>
              </a:spcAft>
            </a:pPr>
            <a:r>
              <a:rPr lang="en-US" sz="1100" b="0" i="0" u="none" strike="noStrike" dirty="0">
                <a:solidFill>
                  <a:srgbClr val="000000"/>
                </a:solidFill>
                <a:effectLst/>
                <a:latin typeface="OpenDyslexic" panose="00000500000000000000" pitchFamily="50" charset="0"/>
              </a:rPr>
              <a:t>John Jackson built a monument to his father, establishing a pattern of mural monuments along the walls in Greyfriars, saving the rest of the ground for grass and trees.</a:t>
            </a:r>
          </a:p>
        </p:txBody>
      </p:sp>
      <p:sp>
        <p:nvSpPr>
          <p:cNvPr id="22" name="TextBox 21">
            <a:extLst>
              <a:ext uri="{FF2B5EF4-FFF2-40B4-BE49-F238E27FC236}">
                <a16:creationId xmlns:a16="http://schemas.microsoft.com/office/drawing/2014/main" id="{D4F234D1-4D00-36F5-FCDC-43F03D3BAA59}"/>
              </a:ext>
            </a:extLst>
          </p:cNvPr>
          <p:cNvSpPr txBox="1"/>
          <p:nvPr/>
        </p:nvSpPr>
        <p:spPr>
          <a:xfrm>
            <a:off x="1066306" y="4893971"/>
            <a:ext cx="639588" cy="261610"/>
          </a:xfrm>
          <a:prstGeom prst="rect">
            <a:avLst/>
          </a:prstGeom>
          <a:noFill/>
        </p:spPr>
        <p:txBody>
          <a:bodyPr wrap="square" rtlCol="0">
            <a:spAutoFit/>
          </a:bodyPr>
          <a:lstStyle/>
          <a:p>
            <a:pPr rtl="0">
              <a:spcBef>
                <a:spcPts val="0"/>
              </a:spcBef>
              <a:spcAft>
                <a:spcPts val="0"/>
              </a:spcAft>
            </a:pPr>
            <a:r>
              <a:rPr lang="en-US" sz="1100" b="0" i="0" u="none" strike="noStrike" dirty="0">
                <a:solidFill>
                  <a:srgbClr val="000000"/>
                </a:solidFill>
                <a:effectLst/>
                <a:latin typeface="OpenDyslexic" panose="00000500000000000000" pitchFamily="50" charset="0"/>
              </a:rPr>
              <a:t>1606</a:t>
            </a:r>
          </a:p>
        </p:txBody>
      </p:sp>
      <p:sp>
        <p:nvSpPr>
          <p:cNvPr id="23" name="TextBox 22">
            <a:extLst>
              <a:ext uri="{FF2B5EF4-FFF2-40B4-BE49-F238E27FC236}">
                <a16:creationId xmlns:a16="http://schemas.microsoft.com/office/drawing/2014/main" id="{C09DA4EA-E18B-8ED5-683F-4A30A1699D0F}"/>
              </a:ext>
            </a:extLst>
          </p:cNvPr>
          <p:cNvSpPr txBox="1"/>
          <p:nvPr/>
        </p:nvSpPr>
        <p:spPr>
          <a:xfrm>
            <a:off x="1059056" y="2080798"/>
            <a:ext cx="639588" cy="261610"/>
          </a:xfrm>
          <a:prstGeom prst="rect">
            <a:avLst/>
          </a:prstGeom>
          <a:noFill/>
        </p:spPr>
        <p:txBody>
          <a:bodyPr wrap="square" rtlCol="0">
            <a:spAutoFit/>
          </a:bodyPr>
          <a:lstStyle/>
          <a:p>
            <a:pPr rtl="0">
              <a:spcBef>
                <a:spcPts val="0"/>
              </a:spcBef>
              <a:spcAft>
                <a:spcPts val="0"/>
              </a:spcAft>
            </a:pPr>
            <a:r>
              <a:rPr lang="en-US" sz="1100" b="0" i="0" u="none" strike="noStrike" dirty="0">
                <a:solidFill>
                  <a:srgbClr val="000000"/>
                </a:solidFill>
                <a:effectLst/>
                <a:latin typeface="OpenDyslexic" panose="00000500000000000000" pitchFamily="50" charset="0"/>
              </a:rPr>
              <a:t>1447</a:t>
            </a:r>
            <a:endParaRPr lang="en-US" sz="1100" b="0" dirty="0">
              <a:effectLst/>
              <a:latin typeface="OpenDyslexic" panose="00000500000000000000" pitchFamily="50" charset="0"/>
            </a:endParaRPr>
          </a:p>
        </p:txBody>
      </p:sp>
      <p:sp>
        <p:nvSpPr>
          <p:cNvPr id="24" name="TextBox 23">
            <a:extLst>
              <a:ext uri="{FF2B5EF4-FFF2-40B4-BE49-F238E27FC236}">
                <a16:creationId xmlns:a16="http://schemas.microsoft.com/office/drawing/2014/main" id="{F9E3AA4F-6D28-D3B1-BE3A-C938E2C726F9}"/>
              </a:ext>
            </a:extLst>
          </p:cNvPr>
          <p:cNvSpPr txBox="1"/>
          <p:nvPr/>
        </p:nvSpPr>
        <p:spPr>
          <a:xfrm>
            <a:off x="1059056" y="2520199"/>
            <a:ext cx="639588" cy="261610"/>
          </a:xfrm>
          <a:prstGeom prst="rect">
            <a:avLst/>
          </a:prstGeom>
          <a:noFill/>
        </p:spPr>
        <p:txBody>
          <a:bodyPr wrap="square" rtlCol="0">
            <a:spAutoFit/>
          </a:bodyPr>
          <a:lstStyle/>
          <a:p>
            <a:pPr rtl="0">
              <a:spcBef>
                <a:spcPts val="0"/>
              </a:spcBef>
              <a:spcAft>
                <a:spcPts val="0"/>
              </a:spcAft>
            </a:pPr>
            <a:r>
              <a:rPr lang="en-US" sz="1100" b="0" i="0" u="none" strike="noStrike" dirty="0">
                <a:solidFill>
                  <a:srgbClr val="000000"/>
                </a:solidFill>
                <a:effectLst/>
                <a:latin typeface="OpenDyslexic" panose="00000500000000000000" pitchFamily="50" charset="0"/>
              </a:rPr>
              <a:t>1559</a:t>
            </a:r>
            <a:endParaRPr lang="en-US" sz="1100" b="0" dirty="0">
              <a:effectLst/>
              <a:latin typeface="OpenDyslexic" panose="00000500000000000000" pitchFamily="50" charset="0"/>
            </a:endParaRPr>
          </a:p>
        </p:txBody>
      </p:sp>
      <p:sp>
        <p:nvSpPr>
          <p:cNvPr id="25" name="TextBox 24">
            <a:extLst>
              <a:ext uri="{FF2B5EF4-FFF2-40B4-BE49-F238E27FC236}">
                <a16:creationId xmlns:a16="http://schemas.microsoft.com/office/drawing/2014/main" id="{39F7BAF3-2A3A-5CDE-3CD3-AF4DA4E90B46}"/>
              </a:ext>
            </a:extLst>
          </p:cNvPr>
          <p:cNvSpPr txBox="1"/>
          <p:nvPr/>
        </p:nvSpPr>
        <p:spPr>
          <a:xfrm>
            <a:off x="1059056" y="3188457"/>
            <a:ext cx="639588" cy="261610"/>
          </a:xfrm>
          <a:prstGeom prst="rect">
            <a:avLst/>
          </a:prstGeom>
          <a:noFill/>
        </p:spPr>
        <p:txBody>
          <a:bodyPr wrap="square" rtlCol="0">
            <a:spAutoFit/>
          </a:bodyPr>
          <a:lstStyle/>
          <a:p>
            <a:pPr rtl="0">
              <a:spcBef>
                <a:spcPts val="0"/>
              </a:spcBef>
              <a:spcAft>
                <a:spcPts val="0"/>
              </a:spcAft>
            </a:pPr>
            <a:r>
              <a:rPr lang="en-US" sz="1100" b="0" i="0" u="none" strike="noStrike" dirty="0">
                <a:solidFill>
                  <a:srgbClr val="000000"/>
                </a:solidFill>
                <a:effectLst/>
                <a:latin typeface="OpenDyslexic" panose="00000500000000000000" pitchFamily="50" charset="0"/>
              </a:rPr>
              <a:t>1561</a:t>
            </a:r>
            <a:endParaRPr lang="en-US" sz="1100" b="0" dirty="0">
              <a:effectLst/>
              <a:latin typeface="OpenDyslexic" panose="00000500000000000000" pitchFamily="50" charset="0"/>
            </a:endParaRPr>
          </a:p>
        </p:txBody>
      </p:sp>
      <p:sp>
        <p:nvSpPr>
          <p:cNvPr id="26" name="TextBox 25">
            <a:extLst>
              <a:ext uri="{FF2B5EF4-FFF2-40B4-BE49-F238E27FC236}">
                <a16:creationId xmlns:a16="http://schemas.microsoft.com/office/drawing/2014/main" id="{68F1ADFC-B19F-834F-E187-BD16AA40B27A}"/>
              </a:ext>
            </a:extLst>
          </p:cNvPr>
          <p:cNvSpPr txBox="1"/>
          <p:nvPr/>
        </p:nvSpPr>
        <p:spPr>
          <a:xfrm>
            <a:off x="1059056" y="3856715"/>
            <a:ext cx="639588" cy="261610"/>
          </a:xfrm>
          <a:prstGeom prst="rect">
            <a:avLst/>
          </a:prstGeom>
          <a:noFill/>
        </p:spPr>
        <p:txBody>
          <a:bodyPr wrap="square" rtlCol="0">
            <a:spAutoFit/>
          </a:bodyPr>
          <a:lstStyle/>
          <a:p>
            <a:pPr rtl="0">
              <a:spcBef>
                <a:spcPts val="0"/>
              </a:spcBef>
              <a:spcAft>
                <a:spcPts val="0"/>
              </a:spcAft>
            </a:pPr>
            <a:r>
              <a:rPr lang="en-US" sz="1100" b="0" i="0" u="none" strike="noStrike" dirty="0">
                <a:solidFill>
                  <a:srgbClr val="000000"/>
                </a:solidFill>
                <a:effectLst/>
                <a:latin typeface="OpenDyslexic" panose="00000500000000000000" pitchFamily="50" charset="0"/>
              </a:rPr>
              <a:t>1562</a:t>
            </a:r>
            <a:endParaRPr lang="en-US" sz="1100" b="0" dirty="0">
              <a:effectLst/>
              <a:latin typeface="OpenDyslexic" panose="00000500000000000000" pitchFamily="50" charset="0"/>
            </a:endParaRPr>
          </a:p>
        </p:txBody>
      </p:sp>
      <p:sp>
        <p:nvSpPr>
          <p:cNvPr id="27" name="TextBox 26">
            <a:extLst>
              <a:ext uri="{FF2B5EF4-FFF2-40B4-BE49-F238E27FC236}">
                <a16:creationId xmlns:a16="http://schemas.microsoft.com/office/drawing/2014/main" id="{862B937F-870C-20C6-B9C0-A5F0353A9EAF}"/>
              </a:ext>
            </a:extLst>
          </p:cNvPr>
          <p:cNvSpPr txBox="1"/>
          <p:nvPr/>
        </p:nvSpPr>
        <p:spPr>
          <a:xfrm>
            <a:off x="1059056" y="4461769"/>
            <a:ext cx="639588" cy="261610"/>
          </a:xfrm>
          <a:prstGeom prst="rect">
            <a:avLst/>
          </a:prstGeom>
          <a:noFill/>
        </p:spPr>
        <p:txBody>
          <a:bodyPr wrap="square" rtlCol="0">
            <a:spAutoFit/>
          </a:bodyPr>
          <a:lstStyle/>
          <a:p>
            <a:pPr rtl="0">
              <a:spcBef>
                <a:spcPts val="0"/>
              </a:spcBef>
              <a:spcAft>
                <a:spcPts val="0"/>
              </a:spcAft>
            </a:pPr>
            <a:r>
              <a:rPr lang="en-US" sz="1100" b="0" i="0" u="none" strike="noStrike" dirty="0">
                <a:solidFill>
                  <a:srgbClr val="000000"/>
                </a:solidFill>
                <a:effectLst/>
                <a:latin typeface="OpenDyslexic" panose="00000500000000000000" pitchFamily="50" charset="0"/>
              </a:rPr>
              <a:t>1602</a:t>
            </a:r>
            <a:endParaRPr lang="en-US" sz="1100" b="0" dirty="0">
              <a:effectLst/>
              <a:latin typeface="OpenDyslexic" panose="00000500000000000000" pitchFamily="50" charset="0"/>
            </a:endParaRPr>
          </a:p>
        </p:txBody>
      </p:sp>
      <p:sp>
        <p:nvSpPr>
          <p:cNvPr id="28" name="TextBox 27">
            <a:extLst>
              <a:ext uri="{FF2B5EF4-FFF2-40B4-BE49-F238E27FC236}">
                <a16:creationId xmlns:a16="http://schemas.microsoft.com/office/drawing/2014/main" id="{C2CD7FB4-3DB8-DA91-6E0F-2C347FBADBBB}"/>
              </a:ext>
            </a:extLst>
          </p:cNvPr>
          <p:cNvSpPr txBox="1"/>
          <p:nvPr/>
        </p:nvSpPr>
        <p:spPr>
          <a:xfrm>
            <a:off x="1066306" y="5792949"/>
            <a:ext cx="639588" cy="261610"/>
          </a:xfrm>
          <a:prstGeom prst="rect">
            <a:avLst/>
          </a:prstGeom>
          <a:noFill/>
        </p:spPr>
        <p:txBody>
          <a:bodyPr wrap="square" rtlCol="0">
            <a:spAutoFit/>
          </a:bodyPr>
          <a:lstStyle/>
          <a:p>
            <a:pPr rtl="0">
              <a:spcBef>
                <a:spcPts val="0"/>
              </a:spcBef>
              <a:spcAft>
                <a:spcPts val="0"/>
              </a:spcAft>
            </a:pPr>
            <a:r>
              <a:rPr lang="en-US" sz="1100" dirty="0">
                <a:solidFill>
                  <a:srgbClr val="000000"/>
                </a:solidFill>
                <a:latin typeface="OpenDyslexic" panose="00000500000000000000" pitchFamily="50" charset="0"/>
              </a:rPr>
              <a:t>1620</a:t>
            </a:r>
            <a:endParaRPr lang="en-US" sz="1100" b="0" i="0" u="none" strike="noStrike" dirty="0">
              <a:solidFill>
                <a:srgbClr val="000000"/>
              </a:solidFill>
              <a:effectLst/>
              <a:latin typeface="OpenDyslexic" panose="00000500000000000000" pitchFamily="50" charset="0"/>
            </a:endParaRPr>
          </a:p>
        </p:txBody>
      </p:sp>
      <p:sp>
        <p:nvSpPr>
          <p:cNvPr id="29" name="TextBox 28">
            <a:extLst>
              <a:ext uri="{FF2B5EF4-FFF2-40B4-BE49-F238E27FC236}">
                <a16:creationId xmlns:a16="http://schemas.microsoft.com/office/drawing/2014/main" id="{371B1759-4CEE-F22D-FF5C-760376B38456}"/>
              </a:ext>
            </a:extLst>
          </p:cNvPr>
          <p:cNvSpPr txBox="1"/>
          <p:nvPr/>
        </p:nvSpPr>
        <p:spPr>
          <a:xfrm>
            <a:off x="6260322" y="4950063"/>
            <a:ext cx="1093470" cy="261610"/>
          </a:xfrm>
          <a:prstGeom prst="rect">
            <a:avLst/>
          </a:prstGeom>
          <a:noFill/>
        </p:spPr>
        <p:txBody>
          <a:bodyPr wrap="square" rtlCol="0">
            <a:spAutoFit/>
          </a:bodyPr>
          <a:lstStyle/>
          <a:p>
            <a:pPr rtl="0">
              <a:spcBef>
                <a:spcPts val="0"/>
              </a:spcBef>
              <a:spcAft>
                <a:spcPts val="0"/>
              </a:spcAft>
            </a:pPr>
            <a:r>
              <a:rPr lang="en-US" sz="1100" b="0" i="0" u="none" strike="noStrike" dirty="0">
                <a:solidFill>
                  <a:srgbClr val="000000"/>
                </a:solidFill>
                <a:effectLst/>
                <a:latin typeface="OpenDyslexic" panose="00000500000000000000" pitchFamily="50" charset="0"/>
              </a:rPr>
              <a:t>c.1870s</a:t>
            </a:r>
            <a:endParaRPr lang="en-US" sz="1100" b="0" dirty="0">
              <a:effectLst/>
              <a:latin typeface="OpenDyslexic" panose="00000500000000000000" pitchFamily="50" charset="0"/>
            </a:endParaRPr>
          </a:p>
        </p:txBody>
      </p:sp>
      <p:sp>
        <p:nvSpPr>
          <p:cNvPr id="30" name="TextBox 29">
            <a:extLst>
              <a:ext uri="{FF2B5EF4-FFF2-40B4-BE49-F238E27FC236}">
                <a16:creationId xmlns:a16="http://schemas.microsoft.com/office/drawing/2014/main" id="{BD8BBC7A-096B-6579-8982-00494EF657B1}"/>
              </a:ext>
            </a:extLst>
          </p:cNvPr>
          <p:cNvSpPr txBox="1"/>
          <p:nvPr/>
        </p:nvSpPr>
        <p:spPr>
          <a:xfrm>
            <a:off x="6408334" y="2054225"/>
            <a:ext cx="1093470" cy="261610"/>
          </a:xfrm>
          <a:prstGeom prst="rect">
            <a:avLst/>
          </a:prstGeom>
          <a:noFill/>
        </p:spPr>
        <p:txBody>
          <a:bodyPr wrap="square" rtlCol="0">
            <a:spAutoFit/>
          </a:bodyPr>
          <a:lstStyle/>
          <a:p>
            <a:pPr rtl="0">
              <a:spcBef>
                <a:spcPts val="0"/>
              </a:spcBef>
              <a:spcAft>
                <a:spcPts val="0"/>
              </a:spcAft>
            </a:pPr>
            <a:r>
              <a:rPr lang="en-US" sz="1100" b="0" i="0" u="none" strike="noStrike" dirty="0">
                <a:solidFill>
                  <a:srgbClr val="000000"/>
                </a:solidFill>
                <a:effectLst/>
                <a:latin typeface="OpenDyslexic" panose="00000500000000000000" pitchFamily="50" charset="0"/>
              </a:rPr>
              <a:t>1679</a:t>
            </a:r>
          </a:p>
        </p:txBody>
      </p:sp>
      <p:sp>
        <p:nvSpPr>
          <p:cNvPr id="31" name="TextBox 30">
            <a:extLst>
              <a:ext uri="{FF2B5EF4-FFF2-40B4-BE49-F238E27FC236}">
                <a16:creationId xmlns:a16="http://schemas.microsoft.com/office/drawing/2014/main" id="{C929D04F-AFC6-A10A-7FD7-D11ECF08F625}"/>
              </a:ext>
            </a:extLst>
          </p:cNvPr>
          <p:cNvSpPr txBox="1"/>
          <p:nvPr/>
        </p:nvSpPr>
        <p:spPr>
          <a:xfrm>
            <a:off x="6408334" y="2970492"/>
            <a:ext cx="1093470" cy="261610"/>
          </a:xfrm>
          <a:prstGeom prst="rect">
            <a:avLst/>
          </a:prstGeom>
          <a:noFill/>
        </p:spPr>
        <p:txBody>
          <a:bodyPr wrap="square" rtlCol="0">
            <a:spAutoFit/>
          </a:bodyPr>
          <a:lstStyle/>
          <a:p>
            <a:pPr rtl="0">
              <a:spcBef>
                <a:spcPts val="0"/>
              </a:spcBef>
              <a:spcAft>
                <a:spcPts val="0"/>
              </a:spcAft>
            </a:pPr>
            <a:r>
              <a:rPr lang="en-US" sz="1100" dirty="0">
                <a:solidFill>
                  <a:srgbClr val="000000"/>
                </a:solidFill>
                <a:latin typeface="OpenDyslexic" panose="00000500000000000000" pitchFamily="50" charset="0"/>
              </a:rPr>
              <a:t>1832</a:t>
            </a:r>
            <a:endParaRPr lang="en-US" sz="1100" b="0" dirty="0">
              <a:effectLst/>
              <a:latin typeface="OpenDyslexic" panose="00000500000000000000" pitchFamily="50" charset="0"/>
            </a:endParaRPr>
          </a:p>
        </p:txBody>
      </p:sp>
      <p:sp>
        <p:nvSpPr>
          <p:cNvPr id="32" name="TextBox 31">
            <a:extLst>
              <a:ext uri="{FF2B5EF4-FFF2-40B4-BE49-F238E27FC236}">
                <a16:creationId xmlns:a16="http://schemas.microsoft.com/office/drawing/2014/main" id="{4150F3E3-0EC0-F48C-52B9-71D4D804F2A8}"/>
              </a:ext>
            </a:extLst>
          </p:cNvPr>
          <p:cNvSpPr txBox="1"/>
          <p:nvPr/>
        </p:nvSpPr>
        <p:spPr>
          <a:xfrm>
            <a:off x="6408334" y="3717240"/>
            <a:ext cx="1093470" cy="261610"/>
          </a:xfrm>
          <a:prstGeom prst="rect">
            <a:avLst/>
          </a:prstGeom>
          <a:noFill/>
        </p:spPr>
        <p:txBody>
          <a:bodyPr wrap="square" rtlCol="0">
            <a:spAutoFit/>
          </a:bodyPr>
          <a:lstStyle/>
          <a:p>
            <a:pPr rtl="0">
              <a:spcBef>
                <a:spcPts val="0"/>
              </a:spcBef>
              <a:spcAft>
                <a:spcPts val="0"/>
              </a:spcAft>
            </a:pPr>
            <a:r>
              <a:rPr lang="en-US" sz="1100" b="0" i="0" u="none" strike="noStrike" dirty="0">
                <a:solidFill>
                  <a:srgbClr val="000000"/>
                </a:solidFill>
                <a:effectLst/>
                <a:latin typeface="OpenDyslexic" panose="00000500000000000000" pitchFamily="50" charset="0"/>
              </a:rPr>
              <a:t>1863</a:t>
            </a:r>
            <a:endParaRPr lang="en-US" sz="1100" b="0" dirty="0">
              <a:effectLst/>
              <a:latin typeface="OpenDyslexic" panose="00000500000000000000" pitchFamily="50" charset="0"/>
            </a:endParaRPr>
          </a:p>
        </p:txBody>
      </p:sp>
      <p:sp>
        <p:nvSpPr>
          <p:cNvPr id="33" name="TextBox 32">
            <a:extLst>
              <a:ext uri="{FF2B5EF4-FFF2-40B4-BE49-F238E27FC236}">
                <a16:creationId xmlns:a16="http://schemas.microsoft.com/office/drawing/2014/main" id="{DBF187AF-94CE-19E1-D819-8B29DAC661A0}"/>
              </a:ext>
            </a:extLst>
          </p:cNvPr>
          <p:cNvSpPr txBox="1"/>
          <p:nvPr/>
        </p:nvSpPr>
        <p:spPr>
          <a:xfrm>
            <a:off x="6975497" y="1512195"/>
            <a:ext cx="4480560" cy="430887"/>
          </a:xfrm>
          <a:prstGeom prst="rect">
            <a:avLst/>
          </a:prstGeom>
          <a:noFill/>
        </p:spPr>
        <p:txBody>
          <a:bodyPr wrap="square" rtlCol="0">
            <a:spAutoFit/>
          </a:bodyPr>
          <a:lstStyle/>
          <a:p>
            <a:r>
              <a:rPr lang="en-US" sz="1100" b="0" i="0" u="none" strike="noStrike" dirty="0">
                <a:solidFill>
                  <a:srgbClr val="000000"/>
                </a:solidFill>
                <a:effectLst/>
                <a:latin typeface="OpenDyslexic" panose="00000500000000000000" pitchFamily="50" charset="0"/>
              </a:rPr>
              <a:t>28th February. National Covenant drawn up and signed in Greyfriars Kirk.</a:t>
            </a:r>
          </a:p>
        </p:txBody>
      </p:sp>
      <p:sp>
        <p:nvSpPr>
          <p:cNvPr id="34" name="TextBox 33">
            <a:extLst>
              <a:ext uri="{FF2B5EF4-FFF2-40B4-BE49-F238E27FC236}">
                <a16:creationId xmlns:a16="http://schemas.microsoft.com/office/drawing/2014/main" id="{29FE32E2-8FC7-0683-51B9-E1574FFF38A8}"/>
              </a:ext>
            </a:extLst>
          </p:cNvPr>
          <p:cNvSpPr txBox="1"/>
          <p:nvPr/>
        </p:nvSpPr>
        <p:spPr>
          <a:xfrm>
            <a:off x="6955069" y="2970492"/>
            <a:ext cx="4480560" cy="600164"/>
          </a:xfrm>
          <a:prstGeom prst="rect">
            <a:avLst/>
          </a:prstGeom>
          <a:noFill/>
        </p:spPr>
        <p:txBody>
          <a:bodyPr wrap="square" rtlCol="0">
            <a:spAutoFit/>
          </a:bodyPr>
          <a:lstStyle/>
          <a:p>
            <a:r>
              <a:rPr lang="en-US" sz="1100" b="0" i="0" u="none" strike="noStrike" dirty="0">
                <a:solidFill>
                  <a:srgbClr val="000000"/>
                </a:solidFill>
                <a:effectLst/>
                <a:latin typeface="OpenDyslexic" panose="00000500000000000000" pitchFamily="50" charset="0"/>
              </a:rPr>
              <a:t>The Anatomy Act puts an end to the need for body snatching by allowing practitioners to use unclaimed bodies.</a:t>
            </a:r>
          </a:p>
        </p:txBody>
      </p:sp>
      <p:sp>
        <p:nvSpPr>
          <p:cNvPr id="35" name="TextBox 34">
            <a:extLst>
              <a:ext uri="{FF2B5EF4-FFF2-40B4-BE49-F238E27FC236}">
                <a16:creationId xmlns:a16="http://schemas.microsoft.com/office/drawing/2014/main" id="{6B5952B2-27A2-DC93-89CD-5E684E0862F4}"/>
              </a:ext>
            </a:extLst>
          </p:cNvPr>
          <p:cNvSpPr txBox="1"/>
          <p:nvPr/>
        </p:nvSpPr>
        <p:spPr>
          <a:xfrm>
            <a:off x="6992457" y="3707099"/>
            <a:ext cx="4319556" cy="1107996"/>
          </a:xfrm>
          <a:prstGeom prst="rect">
            <a:avLst/>
          </a:prstGeom>
          <a:noFill/>
        </p:spPr>
        <p:txBody>
          <a:bodyPr wrap="square" rtlCol="0">
            <a:spAutoFit/>
          </a:bodyPr>
          <a:lstStyle/>
          <a:p>
            <a:pPr rtl="0">
              <a:spcBef>
                <a:spcPts val="0"/>
              </a:spcBef>
              <a:spcAft>
                <a:spcPts val="0"/>
              </a:spcAft>
            </a:pPr>
            <a:r>
              <a:rPr lang="en-US" sz="1100" b="0" i="0" u="none" strike="noStrike" dirty="0">
                <a:solidFill>
                  <a:srgbClr val="000000"/>
                </a:solidFill>
                <a:effectLst/>
                <a:latin typeface="OpenDyslexic" panose="00000500000000000000" pitchFamily="50" charset="0"/>
              </a:rPr>
              <a:t>The Littlejohn ‘Report on the Sanitary condition of Edinburgh’ notes that Greyfriars is overcrowded and there are too many bodies in the area of common </a:t>
            </a:r>
          </a:p>
          <a:p>
            <a:pPr rtl="0">
              <a:spcBef>
                <a:spcPts val="0"/>
              </a:spcBef>
              <a:spcAft>
                <a:spcPts val="0"/>
              </a:spcAft>
            </a:pPr>
            <a:r>
              <a:rPr lang="en-US" sz="1100" b="0" i="0" u="none" strike="noStrike" dirty="0">
                <a:solidFill>
                  <a:srgbClr val="000000"/>
                </a:solidFill>
                <a:effectLst/>
                <a:latin typeface="OpenDyslexic" panose="00000500000000000000" pitchFamily="50" charset="0"/>
              </a:rPr>
              <a:t>ground that is allocated </a:t>
            </a:r>
          </a:p>
          <a:p>
            <a:pPr rtl="0">
              <a:spcBef>
                <a:spcPts val="0"/>
              </a:spcBef>
              <a:spcAft>
                <a:spcPts val="0"/>
              </a:spcAft>
            </a:pPr>
            <a:r>
              <a:rPr lang="en-US" sz="1100" b="0" i="0" u="none" strike="noStrike" dirty="0">
                <a:solidFill>
                  <a:srgbClr val="000000"/>
                </a:solidFill>
                <a:effectLst/>
                <a:latin typeface="OpenDyslexic" panose="00000500000000000000" pitchFamily="50" charset="0"/>
              </a:rPr>
              <a:t>for burials of the poor. </a:t>
            </a:r>
          </a:p>
        </p:txBody>
      </p:sp>
      <p:sp>
        <p:nvSpPr>
          <p:cNvPr id="36" name="TextBox 35">
            <a:extLst>
              <a:ext uri="{FF2B5EF4-FFF2-40B4-BE49-F238E27FC236}">
                <a16:creationId xmlns:a16="http://schemas.microsoft.com/office/drawing/2014/main" id="{A9D892D7-BE07-7020-FBAC-7F1F577B57C9}"/>
              </a:ext>
            </a:extLst>
          </p:cNvPr>
          <p:cNvSpPr txBox="1"/>
          <p:nvPr/>
        </p:nvSpPr>
        <p:spPr>
          <a:xfrm>
            <a:off x="6992457" y="4910908"/>
            <a:ext cx="2138198" cy="430887"/>
          </a:xfrm>
          <a:prstGeom prst="rect">
            <a:avLst/>
          </a:prstGeom>
          <a:noFill/>
        </p:spPr>
        <p:txBody>
          <a:bodyPr wrap="square" rtlCol="0">
            <a:spAutoFit/>
          </a:bodyPr>
          <a:lstStyle/>
          <a:p>
            <a:pPr rtl="0">
              <a:spcBef>
                <a:spcPts val="0"/>
              </a:spcBef>
              <a:spcAft>
                <a:spcPts val="0"/>
              </a:spcAft>
            </a:pPr>
            <a:r>
              <a:rPr lang="en-US" sz="1100" b="0" i="0" u="none" strike="noStrike" dirty="0">
                <a:solidFill>
                  <a:srgbClr val="000000"/>
                </a:solidFill>
                <a:effectLst/>
                <a:latin typeface="OpenDyslexic" panose="00000500000000000000" pitchFamily="50" charset="0"/>
              </a:rPr>
              <a:t>Greyfriars is closed to all new burials</a:t>
            </a:r>
            <a:endParaRPr lang="en-US" sz="1100" b="0" dirty="0">
              <a:effectLst/>
              <a:latin typeface="OpenDyslexic" panose="00000500000000000000" pitchFamily="50" charset="0"/>
            </a:endParaRPr>
          </a:p>
        </p:txBody>
      </p:sp>
    </p:spTree>
    <p:extLst>
      <p:ext uri="{BB962C8B-B14F-4D97-AF65-F5344CB8AC3E}">
        <p14:creationId xmlns:p14="http://schemas.microsoft.com/office/powerpoint/2010/main" val="221348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1" presetClass="entr" presetSubtype="0" fill="hold" grpId="0" nodeType="afterEffect">
                                  <p:stCondLst>
                                    <p:cond delay="500"/>
                                  </p:stCondLst>
                                  <p:iterate type="lt">
                                    <p:tmAbs val="200"/>
                                  </p:iterate>
                                  <p:childTnLst>
                                    <p:set>
                                      <p:cBhvr>
                                        <p:cTn id="11" dur="1" fill="hold">
                                          <p:stCondLst>
                                            <p:cond delay="0"/>
                                          </p:stCondLst>
                                        </p:cTn>
                                        <p:tgtEl>
                                          <p:spTgt spid="13"/>
                                        </p:tgtEl>
                                        <p:attrNameLst>
                                          <p:attrName>style.visibility</p:attrName>
                                        </p:attrNameLst>
                                      </p:cBhvr>
                                      <p:to>
                                        <p:strVal val="visible"/>
                                      </p:to>
                                    </p:set>
                                  </p:childTnLst>
                                </p:cTn>
                              </p:par>
                            </p:childTnLst>
                          </p:cTn>
                        </p:par>
                        <p:par>
                          <p:cTn id="12" fill="hold">
                            <p:stCondLst>
                              <p:cond delay="1601"/>
                            </p:stCondLst>
                            <p:childTnLst>
                              <p:par>
                                <p:cTn id="13" presetID="1" presetClass="entr" presetSubtype="0" fill="hold" grpId="0" nodeType="afterEffect">
                                  <p:stCondLst>
                                    <p:cond delay="1000"/>
                                  </p:stCondLst>
                                  <p:iterate type="wd">
                                    <p:tmAbs val="300"/>
                                  </p:iterate>
                                  <p:childTnLst>
                                    <p:set>
                                      <p:cBhvr>
                                        <p:cTn id="14" dur="1" fill="hold">
                                          <p:stCondLst>
                                            <p:cond delay="0"/>
                                          </p:stCondLst>
                                        </p:cTn>
                                        <p:tgtEl>
                                          <p:spTgt spid="9"/>
                                        </p:tgtEl>
                                        <p:attrNameLst>
                                          <p:attrName>style.visibility</p:attrName>
                                        </p:attrNameLst>
                                      </p:cBhvr>
                                      <p:to>
                                        <p:strVal val="visible"/>
                                      </p:to>
                                    </p:set>
                                  </p:childTnLst>
                                </p:cTn>
                              </p:par>
                            </p:childTnLst>
                          </p:cTn>
                        </p:par>
                        <p:par>
                          <p:cTn id="15" fill="hold">
                            <p:stCondLst>
                              <p:cond delay="7102"/>
                            </p:stCondLst>
                            <p:childTnLst>
                              <p:par>
                                <p:cTn id="16" presetID="1" presetClass="entr" presetSubtype="0" fill="hold" grpId="0" nodeType="afterEffect">
                                  <p:stCondLst>
                                    <p:cond delay="1000"/>
                                  </p:stCondLst>
                                  <p:iterate type="lt">
                                    <p:tmAbs val="200"/>
                                  </p:iterate>
                                  <p:childTnLst>
                                    <p:set>
                                      <p:cBhvr>
                                        <p:cTn id="17" dur="1" fill="hold">
                                          <p:stCondLst>
                                            <p:cond delay="0"/>
                                          </p:stCondLst>
                                        </p:cTn>
                                        <p:tgtEl>
                                          <p:spTgt spid="23"/>
                                        </p:tgtEl>
                                        <p:attrNameLst>
                                          <p:attrName>style.visibility</p:attrName>
                                        </p:attrNameLst>
                                      </p:cBhvr>
                                      <p:to>
                                        <p:strVal val="visible"/>
                                      </p:to>
                                    </p:set>
                                  </p:childTnLst>
                                </p:cTn>
                              </p:par>
                            </p:childTnLst>
                          </p:cTn>
                        </p:par>
                        <p:par>
                          <p:cTn id="18" fill="hold">
                            <p:stCondLst>
                              <p:cond delay="8703"/>
                            </p:stCondLst>
                            <p:childTnLst>
                              <p:par>
                                <p:cTn id="19" presetID="1" presetClass="entr" presetSubtype="0" fill="hold" grpId="0" nodeType="afterEffect">
                                  <p:stCondLst>
                                    <p:cond delay="1000"/>
                                  </p:stCondLst>
                                  <p:iterate type="wd">
                                    <p:tmAbs val="300"/>
                                  </p:iterate>
                                  <p:childTnLst>
                                    <p:set>
                                      <p:cBhvr>
                                        <p:cTn id="20" dur="1" fill="hold">
                                          <p:stCondLst>
                                            <p:cond delay="0"/>
                                          </p:stCondLst>
                                        </p:cTn>
                                        <p:tgtEl>
                                          <p:spTgt spid="16"/>
                                        </p:tgtEl>
                                        <p:attrNameLst>
                                          <p:attrName>style.visibility</p:attrName>
                                        </p:attrNameLst>
                                      </p:cBhvr>
                                      <p:to>
                                        <p:strVal val="visible"/>
                                      </p:to>
                                    </p:set>
                                  </p:childTnLst>
                                </p:cTn>
                              </p:par>
                            </p:childTnLst>
                          </p:cTn>
                        </p:par>
                        <p:par>
                          <p:cTn id="21" fill="hold">
                            <p:stCondLst>
                              <p:cond delay="11504"/>
                            </p:stCondLst>
                            <p:childTnLst>
                              <p:par>
                                <p:cTn id="22" presetID="1" presetClass="entr" presetSubtype="0" fill="hold" grpId="0" nodeType="afterEffect">
                                  <p:stCondLst>
                                    <p:cond delay="1000"/>
                                  </p:stCondLst>
                                  <p:iterate type="lt">
                                    <p:tmAbs val="200"/>
                                  </p:iterate>
                                  <p:childTnLst>
                                    <p:set>
                                      <p:cBhvr>
                                        <p:cTn id="23" dur="1" fill="hold">
                                          <p:stCondLst>
                                            <p:cond delay="0"/>
                                          </p:stCondLst>
                                        </p:cTn>
                                        <p:tgtEl>
                                          <p:spTgt spid="24"/>
                                        </p:tgtEl>
                                        <p:attrNameLst>
                                          <p:attrName>style.visibility</p:attrName>
                                        </p:attrNameLst>
                                      </p:cBhvr>
                                      <p:to>
                                        <p:strVal val="visible"/>
                                      </p:to>
                                    </p:set>
                                  </p:childTnLst>
                                </p:cTn>
                              </p:par>
                            </p:childTnLst>
                          </p:cTn>
                        </p:par>
                        <p:par>
                          <p:cTn id="24" fill="hold">
                            <p:stCondLst>
                              <p:cond delay="13105"/>
                            </p:stCondLst>
                            <p:childTnLst>
                              <p:par>
                                <p:cTn id="25" presetID="1" presetClass="entr" presetSubtype="0" fill="hold" grpId="0" nodeType="afterEffect">
                                  <p:stCondLst>
                                    <p:cond delay="1000"/>
                                  </p:stCondLst>
                                  <p:iterate type="wd">
                                    <p:tmAbs val="300"/>
                                  </p:iterate>
                                  <p:childTnLst>
                                    <p:set>
                                      <p:cBhvr>
                                        <p:cTn id="26" dur="1" fill="hold">
                                          <p:stCondLst>
                                            <p:cond delay="0"/>
                                          </p:stCondLst>
                                        </p:cTn>
                                        <p:tgtEl>
                                          <p:spTgt spid="17"/>
                                        </p:tgtEl>
                                        <p:attrNameLst>
                                          <p:attrName>style.visibility</p:attrName>
                                        </p:attrNameLst>
                                      </p:cBhvr>
                                      <p:to>
                                        <p:strVal val="visible"/>
                                      </p:to>
                                    </p:set>
                                  </p:childTnLst>
                                </p:cTn>
                              </p:par>
                            </p:childTnLst>
                          </p:cTn>
                        </p:par>
                        <p:par>
                          <p:cTn id="27" fill="hold">
                            <p:stCondLst>
                              <p:cond delay="16206"/>
                            </p:stCondLst>
                            <p:childTnLst>
                              <p:par>
                                <p:cTn id="28" presetID="1" presetClass="entr" presetSubtype="0" fill="hold" grpId="0" nodeType="afterEffect">
                                  <p:stCondLst>
                                    <p:cond delay="1000"/>
                                  </p:stCondLst>
                                  <p:iterate type="lt">
                                    <p:tmAbs val="200"/>
                                  </p:iterate>
                                  <p:childTnLst>
                                    <p:set>
                                      <p:cBhvr>
                                        <p:cTn id="29" dur="1" fill="hold">
                                          <p:stCondLst>
                                            <p:cond delay="0"/>
                                          </p:stCondLst>
                                        </p:cTn>
                                        <p:tgtEl>
                                          <p:spTgt spid="25"/>
                                        </p:tgtEl>
                                        <p:attrNameLst>
                                          <p:attrName>style.visibility</p:attrName>
                                        </p:attrNameLst>
                                      </p:cBhvr>
                                      <p:to>
                                        <p:strVal val="visible"/>
                                      </p:to>
                                    </p:set>
                                  </p:childTnLst>
                                </p:cTn>
                              </p:par>
                            </p:childTnLst>
                          </p:cTn>
                        </p:par>
                        <p:par>
                          <p:cTn id="30" fill="hold">
                            <p:stCondLst>
                              <p:cond delay="17807"/>
                            </p:stCondLst>
                            <p:childTnLst>
                              <p:par>
                                <p:cTn id="31" presetID="1" presetClass="entr" presetSubtype="0" fill="hold" grpId="0" nodeType="afterEffect">
                                  <p:stCondLst>
                                    <p:cond delay="1000"/>
                                  </p:stCondLst>
                                  <p:iterate type="wd">
                                    <p:tmAbs val="300"/>
                                  </p:iterate>
                                  <p:childTnLst>
                                    <p:set>
                                      <p:cBhvr>
                                        <p:cTn id="32" dur="1" fill="hold">
                                          <p:stCondLst>
                                            <p:cond delay="0"/>
                                          </p:stCondLst>
                                        </p:cTn>
                                        <p:tgtEl>
                                          <p:spTgt spid="18"/>
                                        </p:tgtEl>
                                        <p:attrNameLst>
                                          <p:attrName>style.visibility</p:attrName>
                                        </p:attrNameLst>
                                      </p:cBhvr>
                                      <p:to>
                                        <p:strVal val="visible"/>
                                      </p:to>
                                    </p:set>
                                  </p:childTnLst>
                                </p:cTn>
                              </p:par>
                            </p:childTnLst>
                          </p:cTn>
                        </p:par>
                        <p:par>
                          <p:cTn id="33" fill="hold">
                            <p:stCondLst>
                              <p:cond delay="23608"/>
                            </p:stCondLst>
                            <p:childTnLst>
                              <p:par>
                                <p:cTn id="34" presetID="1" presetClass="entr" presetSubtype="0" fill="hold" grpId="0" nodeType="afterEffect">
                                  <p:stCondLst>
                                    <p:cond delay="1000"/>
                                  </p:stCondLst>
                                  <p:iterate type="lt">
                                    <p:tmAbs val="200"/>
                                  </p:iterate>
                                  <p:childTnLst>
                                    <p:set>
                                      <p:cBhvr>
                                        <p:cTn id="35" dur="1" fill="hold">
                                          <p:stCondLst>
                                            <p:cond delay="0"/>
                                          </p:stCondLst>
                                        </p:cTn>
                                        <p:tgtEl>
                                          <p:spTgt spid="26"/>
                                        </p:tgtEl>
                                        <p:attrNameLst>
                                          <p:attrName>style.visibility</p:attrName>
                                        </p:attrNameLst>
                                      </p:cBhvr>
                                      <p:to>
                                        <p:strVal val="visible"/>
                                      </p:to>
                                    </p:set>
                                  </p:childTnLst>
                                </p:cTn>
                              </p:par>
                            </p:childTnLst>
                          </p:cTn>
                        </p:par>
                        <p:par>
                          <p:cTn id="36" fill="hold">
                            <p:stCondLst>
                              <p:cond delay="25209"/>
                            </p:stCondLst>
                            <p:childTnLst>
                              <p:par>
                                <p:cTn id="37" presetID="1" presetClass="entr" presetSubtype="0" fill="hold" grpId="0" nodeType="afterEffect">
                                  <p:stCondLst>
                                    <p:cond delay="1000"/>
                                  </p:stCondLst>
                                  <p:iterate type="wd">
                                    <p:tmAbs val="300"/>
                                  </p:iterate>
                                  <p:childTnLst>
                                    <p:set>
                                      <p:cBhvr>
                                        <p:cTn id="38" dur="1" fill="hold">
                                          <p:stCondLst>
                                            <p:cond delay="0"/>
                                          </p:stCondLst>
                                        </p:cTn>
                                        <p:tgtEl>
                                          <p:spTgt spid="19"/>
                                        </p:tgtEl>
                                        <p:attrNameLst>
                                          <p:attrName>style.visibility</p:attrName>
                                        </p:attrNameLst>
                                      </p:cBhvr>
                                      <p:to>
                                        <p:strVal val="visible"/>
                                      </p:to>
                                    </p:set>
                                  </p:childTnLst>
                                </p:cTn>
                              </p:par>
                            </p:childTnLst>
                          </p:cTn>
                        </p:par>
                        <p:par>
                          <p:cTn id="39" fill="hold">
                            <p:stCondLst>
                              <p:cond delay="30110"/>
                            </p:stCondLst>
                            <p:childTnLst>
                              <p:par>
                                <p:cTn id="40" presetID="1" presetClass="entr" presetSubtype="0" fill="hold" grpId="0" nodeType="afterEffect">
                                  <p:stCondLst>
                                    <p:cond delay="1000"/>
                                  </p:stCondLst>
                                  <p:iterate type="lt">
                                    <p:tmAbs val="200"/>
                                  </p:iterate>
                                  <p:childTnLst>
                                    <p:set>
                                      <p:cBhvr>
                                        <p:cTn id="41" dur="1" fill="hold">
                                          <p:stCondLst>
                                            <p:cond delay="0"/>
                                          </p:stCondLst>
                                        </p:cTn>
                                        <p:tgtEl>
                                          <p:spTgt spid="27"/>
                                        </p:tgtEl>
                                        <p:attrNameLst>
                                          <p:attrName>style.visibility</p:attrName>
                                        </p:attrNameLst>
                                      </p:cBhvr>
                                      <p:to>
                                        <p:strVal val="visible"/>
                                      </p:to>
                                    </p:set>
                                  </p:childTnLst>
                                </p:cTn>
                              </p:par>
                            </p:childTnLst>
                          </p:cTn>
                        </p:par>
                        <p:par>
                          <p:cTn id="42" fill="hold">
                            <p:stCondLst>
                              <p:cond delay="31711"/>
                            </p:stCondLst>
                            <p:childTnLst>
                              <p:par>
                                <p:cTn id="43" presetID="1" presetClass="entr" presetSubtype="0" fill="hold" grpId="0" nodeType="afterEffect">
                                  <p:stCondLst>
                                    <p:cond delay="1000"/>
                                  </p:stCondLst>
                                  <p:iterate type="wd">
                                    <p:tmAbs val="300"/>
                                  </p:iterate>
                                  <p:childTnLst>
                                    <p:set>
                                      <p:cBhvr>
                                        <p:cTn id="44" dur="1" fill="hold">
                                          <p:stCondLst>
                                            <p:cond delay="0"/>
                                          </p:stCondLst>
                                        </p:cTn>
                                        <p:tgtEl>
                                          <p:spTgt spid="20"/>
                                        </p:tgtEl>
                                        <p:attrNameLst>
                                          <p:attrName>style.visibility</p:attrName>
                                        </p:attrNameLst>
                                      </p:cBhvr>
                                      <p:to>
                                        <p:strVal val="visible"/>
                                      </p:to>
                                    </p:set>
                                  </p:childTnLst>
                                </p:cTn>
                              </p:par>
                            </p:childTnLst>
                          </p:cTn>
                        </p:par>
                        <p:par>
                          <p:cTn id="45" fill="hold">
                            <p:stCondLst>
                              <p:cond delay="33912"/>
                            </p:stCondLst>
                            <p:childTnLst>
                              <p:par>
                                <p:cTn id="46" presetID="1" presetClass="entr" presetSubtype="0" fill="hold" grpId="0" nodeType="afterEffect">
                                  <p:stCondLst>
                                    <p:cond delay="1000"/>
                                  </p:stCondLst>
                                  <p:iterate type="lt">
                                    <p:tmAbs val="200"/>
                                  </p:iterate>
                                  <p:childTnLst>
                                    <p:set>
                                      <p:cBhvr>
                                        <p:cTn id="47" dur="1" fill="hold">
                                          <p:stCondLst>
                                            <p:cond delay="0"/>
                                          </p:stCondLst>
                                        </p:cTn>
                                        <p:tgtEl>
                                          <p:spTgt spid="22"/>
                                        </p:tgtEl>
                                        <p:attrNameLst>
                                          <p:attrName>style.visibility</p:attrName>
                                        </p:attrNameLst>
                                      </p:cBhvr>
                                      <p:to>
                                        <p:strVal val="visible"/>
                                      </p:to>
                                    </p:set>
                                  </p:childTnLst>
                                </p:cTn>
                              </p:par>
                            </p:childTnLst>
                          </p:cTn>
                        </p:par>
                        <p:par>
                          <p:cTn id="48" fill="hold">
                            <p:stCondLst>
                              <p:cond delay="35513"/>
                            </p:stCondLst>
                            <p:childTnLst>
                              <p:par>
                                <p:cTn id="49" presetID="1" presetClass="entr" presetSubtype="0" fill="hold" grpId="0" nodeType="afterEffect">
                                  <p:stCondLst>
                                    <p:cond delay="1000"/>
                                  </p:stCondLst>
                                  <p:iterate type="wd">
                                    <p:tmAbs val="300"/>
                                  </p:iterate>
                                  <p:childTnLst>
                                    <p:set>
                                      <p:cBhvr>
                                        <p:cTn id="50" dur="1" fill="hold">
                                          <p:stCondLst>
                                            <p:cond delay="0"/>
                                          </p:stCondLst>
                                        </p:cTn>
                                        <p:tgtEl>
                                          <p:spTgt spid="21"/>
                                        </p:tgtEl>
                                        <p:attrNameLst>
                                          <p:attrName>style.visibility</p:attrName>
                                        </p:attrNameLst>
                                      </p:cBhvr>
                                      <p:to>
                                        <p:strVal val="visible"/>
                                      </p:to>
                                    </p:set>
                                  </p:childTnLst>
                                </p:cTn>
                              </p:par>
                            </p:childTnLst>
                          </p:cTn>
                        </p:par>
                        <p:par>
                          <p:cTn id="51" fill="hold">
                            <p:stCondLst>
                              <p:cond delay="45814"/>
                            </p:stCondLst>
                            <p:childTnLst>
                              <p:par>
                                <p:cTn id="52" presetID="1" presetClass="entr" presetSubtype="0" fill="hold" grpId="0" nodeType="afterEffect">
                                  <p:stCondLst>
                                    <p:cond delay="1000"/>
                                  </p:stCondLst>
                                  <p:iterate type="lt">
                                    <p:tmAbs val="200"/>
                                  </p:iterate>
                                  <p:childTnLst>
                                    <p:set>
                                      <p:cBhvr>
                                        <p:cTn id="53" dur="1" fill="hold">
                                          <p:stCondLst>
                                            <p:cond delay="0"/>
                                          </p:stCondLst>
                                        </p:cTn>
                                        <p:tgtEl>
                                          <p:spTgt spid="28"/>
                                        </p:tgtEl>
                                        <p:attrNameLst>
                                          <p:attrName>style.visibility</p:attrName>
                                        </p:attrNameLst>
                                      </p:cBhvr>
                                      <p:to>
                                        <p:strVal val="visible"/>
                                      </p:to>
                                    </p:set>
                                  </p:childTnLst>
                                </p:cTn>
                              </p:par>
                            </p:childTnLst>
                          </p:cTn>
                        </p:par>
                        <p:par>
                          <p:cTn id="54" fill="hold">
                            <p:stCondLst>
                              <p:cond delay="47415"/>
                            </p:stCondLst>
                            <p:childTnLst>
                              <p:par>
                                <p:cTn id="55" presetID="1" presetClass="entr" presetSubtype="0" fill="hold" grpId="0" nodeType="afterEffect">
                                  <p:stCondLst>
                                    <p:cond delay="1000"/>
                                  </p:stCondLst>
                                  <p:iterate type="wd">
                                    <p:tmAbs val="300"/>
                                  </p:iterate>
                                  <p:childTnLst>
                                    <p:set>
                                      <p:cBhvr>
                                        <p:cTn id="56" dur="1" fill="hold">
                                          <p:stCondLst>
                                            <p:cond delay="0"/>
                                          </p:stCondLst>
                                        </p:cTn>
                                        <p:tgtEl>
                                          <p:spTgt spid="15"/>
                                        </p:tgtEl>
                                        <p:attrNameLst>
                                          <p:attrName>style.visibility</p:attrName>
                                        </p:attrNameLst>
                                      </p:cBhvr>
                                      <p:to>
                                        <p:strVal val="visible"/>
                                      </p:to>
                                    </p:set>
                                  </p:childTnLst>
                                </p:cTn>
                              </p:par>
                            </p:childTnLst>
                          </p:cTn>
                        </p:par>
                        <p:par>
                          <p:cTn id="57" fill="hold">
                            <p:stCondLst>
                              <p:cond delay="49916"/>
                            </p:stCondLst>
                            <p:childTnLst>
                              <p:par>
                                <p:cTn id="58" presetID="1" presetClass="entr" presetSubtype="0" fill="hold" grpId="0" nodeType="afterEffect">
                                  <p:stCondLst>
                                    <p:cond delay="1000"/>
                                  </p:stCondLst>
                                  <p:iterate type="lt">
                                    <p:tmAbs val="200"/>
                                  </p:iterate>
                                  <p:childTnLst>
                                    <p:set>
                                      <p:cBhvr>
                                        <p:cTn id="59" dur="1" fill="hold">
                                          <p:stCondLst>
                                            <p:cond delay="0"/>
                                          </p:stCondLst>
                                        </p:cTn>
                                        <p:tgtEl>
                                          <p:spTgt spid="14"/>
                                        </p:tgtEl>
                                        <p:attrNameLst>
                                          <p:attrName>style.visibility</p:attrName>
                                        </p:attrNameLst>
                                      </p:cBhvr>
                                      <p:to>
                                        <p:strVal val="visible"/>
                                      </p:to>
                                    </p:set>
                                  </p:childTnLst>
                                </p:cTn>
                              </p:par>
                            </p:childTnLst>
                          </p:cTn>
                        </p:par>
                        <p:par>
                          <p:cTn id="60" fill="hold">
                            <p:stCondLst>
                              <p:cond delay="51517"/>
                            </p:stCondLst>
                            <p:childTnLst>
                              <p:par>
                                <p:cTn id="61" presetID="1" presetClass="entr" presetSubtype="0" fill="hold" grpId="0" nodeType="afterEffect">
                                  <p:stCondLst>
                                    <p:cond delay="1000"/>
                                  </p:stCondLst>
                                  <p:iterate type="wd">
                                    <p:tmAbs val="300"/>
                                  </p:iterate>
                                  <p:childTnLst>
                                    <p:set>
                                      <p:cBhvr>
                                        <p:cTn id="62" dur="1" fill="hold">
                                          <p:stCondLst>
                                            <p:cond delay="0"/>
                                          </p:stCondLst>
                                        </p:cTn>
                                        <p:tgtEl>
                                          <p:spTgt spid="33"/>
                                        </p:tgtEl>
                                        <p:attrNameLst>
                                          <p:attrName>style.visibility</p:attrName>
                                        </p:attrNameLst>
                                      </p:cBhvr>
                                      <p:to>
                                        <p:strVal val="visible"/>
                                      </p:to>
                                    </p:set>
                                  </p:childTnLst>
                                </p:cTn>
                              </p:par>
                            </p:childTnLst>
                          </p:cTn>
                        </p:par>
                        <p:par>
                          <p:cTn id="63" fill="hold">
                            <p:stCondLst>
                              <p:cond delay="56118"/>
                            </p:stCondLst>
                            <p:childTnLst>
                              <p:par>
                                <p:cTn id="64" presetID="1" presetClass="entr" presetSubtype="0" fill="hold" grpId="0" nodeType="afterEffect">
                                  <p:stCondLst>
                                    <p:cond delay="1000"/>
                                  </p:stCondLst>
                                  <p:iterate type="lt">
                                    <p:tmAbs val="200"/>
                                  </p:iterate>
                                  <p:childTnLst>
                                    <p:set>
                                      <p:cBhvr>
                                        <p:cTn id="65" dur="1" fill="hold">
                                          <p:stCondLst>
                                            <p:cond delay="0"/>
                                          </p:stCondLst>
                                        </p:cTn>
                                        <p:tgtEl>
                                          <p:spTgt spid="30"/>
                                        </p:tgtEl>
                                        <p:attrNameLst>
                                          <p:attrName>style.visibility</p:attrName>
                                        </p:attrNameLst>
                                      </p:cBhvr>
                                      <p:to>
                                        <p:strVal val="visible"/>
                                      </p:to>
                                    </p:set>
                                  </p:childTnLst>
                                </p:cTn>
                              </p:par>
                            </p:childTnLst>
                          </p:cTn>
                        </p:par>
                        <p:par>
                          <p:cTn id="66" fill="hold">
                            <p:stCondLst>
                              <p:cond delay="57719"/>
                            </p:stCondLst>
                            <p:childTnLst>
                              <p:par>
                                <p:cTn id="67" presetID="1" presetClass="entr" presetSubtype="0" fill="hold" grpId="0" nodeType="afterEffect">
                                  <p:stCondLst>
                                    <p:cond delay="1000"/>
                                  </p:stCondLst>
                                  <p:iterate type="wd">
                                    <p:tmAbs val="300"/>
                                  </p:iterate>
                                  <p:childTnLst>
                                    <p:set>
                                      <p:cBhvr>
                                        <p:cTn id="68" dur="1" fill="hold">
                                          <p:stCondLst>
                                            <p:cond delay="0"/>
                                          </p:stCondLst>
                                        </p:cTn>
                                        <p:tgtEl>
                                          <p:spTgt spid="12"/>
                                        </p:tgtEl>
                                        <p:attrNameLst>
                                          <p:attrName>style.visibility</p:attrName>
                                        </p:attrNameLst>
                                      </p:cBhvr>
                                      <p:to>
                                        <p:strVal val="visible"/>
                                      </p:to>
                                    </p:set>
                                  </p:childTnLst>
                                </p:cTn>
                              </p:par>
                            </p:childTnLst>
                          </p:cTn>
                        </p:par>
                        <p:par>
                          <p:cTn id="69" fill="hold">
                            <p:stCondLst>
                              <p:cond delay="67420"/>
                            </p:stCondLst>
                            <p:childTnLst>
                              <p:par>
                                <p:cTn id="70" presetID="1" presetClass="entr" presetSubtype="0" fill="hold" grpId="0" nodeType="afterEffect">
                                  <p:stCondLst>
                                    <p:cond delay="1000"/>
                                  </p:stCondLst>
                                  <p:iterate type="lt">
                                    <p:tmAbs val="200"/>
                                  </p:iterate>
                                  <p:childTnLst>
                                    <p:set>
                                      <p:cBhvr>
                                        <p:cTn id="71" dur="1" fill="hold">
                                          <p:stCondLst>
                                            <p:cond delay="0"/>
                                          </p:stCondLst>
                                        </p:cTn>
                                        <p:tgtEl>
                                          <p:spTgt spid="31"/>
                                        </p:tgtEl>
                                        <p:attrNameLst>
                                          <p:attrName>style.visibility</p:attrName>
                                        </p:attrNameLst>
                                      </p:cBhvr>
                                      <p:to>
                                        <p:strVal val="visible"/>
                                      </p:to>
                                    </p:set>
                                  </p:childTnLst>
                                </p:cTn>
                              </p:par>
                            </p:childTnLst>
                          </p:cTn>
                        </p:par>
                        <p:par>
                          <p:cTn id="72" fill="hold">
                            <p:stCondLst>
                              <p:cond delay="69021"/>
                            </p:stCondLst>
                            <p:childTnLst>
                              <p:par>
                                <p:cTn id="73" presetID="1" presetClass="entr" presetSubtype="0" fill="hold" grpId="0" nodeType="afterEffect">
                                  <p:stCondLst>
                                    <p:cond delay="1000"/>
                                  </p:stCondLst>
                                  <p:iterate type="wd">
                                    <p:tmAbs val="300"/>
                                  </p:iterate>
                                  <p:childTnLst>
                                    <p:set>
                                      <p:cBhvr>
                                        <p:cTn id="74" dur="1" fill="hold">
                                          <p:stCondLst>
                                            <p:cond delay="0"/>
                                          </p:stCondLst>
                                        </p:cTn>
                                        <p:tgtEl>
                                          <p:spTgt spid="34"/>
                                        </p:tgtEl>
                                        <p:attrNameLst>
                                          <p:attrName>style.visibility</p:attrName>
                                        </p:attrNameLst>
                                      </p:cBhvr>
                                      <p:to>
                                        <p:strVal val="visible"/>
                                      </p:to>
                                    </p:set>
                                  </p:childTnLst>
                                </p:cTn>
                              </p:par>
                            </p:childTnLst>
                          </p:cTn>
                        </p:par>
                        <p:par>
                          <p:cTn id="75" fill="hold">
                            <p:stCondLst>
                              <p:cond delay="75722"/>
                            </p:stCondLst>
                            <p:childTnLst>
                              <p:par>
                                <p:cTn id="76" presetID="1" presetClass="entr" presetSubtype="0" fill="hold" grpId="0" nodeType="afterEffect">
                                  <p:stCondLst>
                                    <p:cond delay="1000"/>
                                  </p:stCondLst>
                                  <p:iterate type="lt">
                                    <p:tmAbs val="200"/>
                                  </p:iterate>
                                  <p:childTnLst>
                                    <p:set>
                                      <p:cBhvr>
                                        <p:cTn id="77" dur="1" fill="hold">
                                          <p:stCondLst>
                                            <p:cond delay="0"/>
                                          </p:stCondLst>
                                        </p:cTn>
                                        <p:tgtEl>
                                          <p:spTgt spid="32"/>
                                        </p:tgtEl>
                                        <p:attrNameLst>
                                          <p:attrName>style.visibility</p:attrName>
                                        </p:attrNameLst>
                                      </p:cBhvr>
                                      <p:to>
                                        <p:strVal val="visible"/>
                                      </p:to>
                                    </p:set>
                                  </p:childTnLst>
                                </p:cTn>
                              </p:par>
                            </p:childTnLst>
                          </p:cTn>
                        </p:par>
                        <p:par>
                          <p:cTn id="78" fill="hold">
                            <p:stCondLst>
                              <p:cond delay="77323"/>
                            </p:stCondLst>
                            <p:childTnLst>
                              <p:par>
                                <p:cTn id="79" presetID="1" presetClass="entr" presetSubtype="0" fill="hold" grpId="0" nodeType="afterEffect">
                                  <p:stCondLst>
                                    <p:cond delay="1000"/>
                                  </p:stCondLst>
                                  <p:iterate type="wd">
                                    <p:tmAbs val="300"/>
                                  </p:iterate>
                                  <p:childTnLst>
                                    <p:set>
                                      <p:cBhvr>
                                        <p:cTn id="80" dur="1" fill="hold">
                                          <p:stCondLst>
                                            <p:cond delay="0"/>
                                          </p:stCondLst>
                                        </p:cTn>
                                        <p:tgtEl>
                                          <p:spTgt spid="35"/>
                                        </p:tgtEl>
                                        <p:attrNameLst>
                                          <p:attrName>style.visibility</p:attrName>
                                        </p:attrNameLst>
                                      </p:cBhvr>
                                      <p:to>
                                        <p:strVal val="visible"/>
                                      </p:to>
                                    </p:set>
                                  </p:childTnLst>
                                </p:cTn>
                              </p:par>
                            </p:childTnLst>
                          </p:cTn>
                        </p:par>
                        <p:par>
                          <p:cTn id="81" fill="hold">
                            <p:stCondLst>
                              <p:cond delay="89124"/>
                            </p:stCondLst>
                            <p:childTnLst>
                              <p:par>
                                <p:cTn id="82" presetID="1" presetClass="entr" presetSubtype="0" fill="hold" grpId="0" nodeType="afterEffect">
                                  <p:stCondLst>
                                    <p:cond delay="1000"/>
                                  </p:stCondLst>
                                  <p:iterate type="lt">
                                    <p:tmAbs val="200"/>
                                  </p:iterate>
                                  <p:childTnLst>
                                    <p:set>
                                      <p:cBhvr>
                                        <p:cTn id="83" dur="1" fill="hold">
                                          <p:stCondLst>
                                            <p:cond delay="0"/>
                                          </p:stCondLst>
                                        </p:cTn>
                                        <p:tgtEl>
                                          <p:spTgt spid="29"/>
                                        </p:tgtEl>
                                        <p:attrNameLst>
                                          <p:attrName>style.visibility</p:attrName>
                                        </p:attrNameLst>
                                      </p:cBhvr>
                                      <p:to>
                                        <p:strVal val="visible"/>
                                      </p:to>
                                    </p:set>
                                  </p:childTnLst>
                                </p:cTn>
                              </p:par>
                            </p:childTnLst>
                          </p:cTn>
                        </p:par>
                        <p:par>
                          <p:cTn id="84" fill="hold">
                            <p:stCondLst>
                              <p:cond delay="91325"/>
                            </p:stCondLst>
                            <p:childTnLst>
                              <p:par>
                                <p:cTn id="85" presetID="1" presetClass="entr" presetSubtype="0" fill="hold" grpId="0" nodeType="afterEffect">
                                  <p:stCondLst>
                                    <p:cond delay="1000"/>
                                  </p:stCondLst>
                                  <p:iterate type="wd">
                                    <p:tmAbs val="300"/>
                                  </p:iterate>
                                  <p:childTnLst>
                                    <p:set>
                                      <p:cBhvr>
                                        <p:cTn id="8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p:bldP spid="33" grpId="0"/>
      <p:bldP spid="34" grpId="0"/>
      <p:bldP spid="35" grpId="0"/>
      <p:bldP spid="36" grpId="0"/>
    </p:bldLst>
  </p:timing>
</p:sld>
</file>

<file path=ppt/theme/theme1.xml><?xml version="1.0" encoding="utf-8"?>
<a:theme xmlns:a="http://schemas.openxmlformats.org/drawingml/2006/main" name="Office Them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507C7CF0E38BD4B8E4DD60ED7BCFE16" ma:contentTypeVersion="13" ma:contentTypeDescription="Create a new document." ma:contentTypeScope="" ma:versionID="13cf7631e237fc7cfd89d4dc8c12cdec">
  <xsd:schema xmlns:xsd="http://www.w3.org/2001/XMLSchema" xmlns:xs="http://www.w3.org/2001/XMLSchema" xmlns:p="http://schemas.microsoft.com/office/2006/metadata/properties" xmlns:ns2="ba583caf-eded-414f-bfd5-5cef799129a5" xmlns:ns3="f34e3a75-a05d-460d-911a-6ccc42a5de84" targetNamespace="http://schemas.microsoft.com/office/2006/metadata/properties" ma:root="true" ma:fieldsID="5aa6adad85973d9d10cad9e0202f53f9" ns2:_="" ns3:_="">
    <xsd:import namespace="ba583caf-eded-414f-bfd5-5cef799129a5"/>
    <xsd:import namespace="f34e3a75-a05d-460d-911a-6ccc42a5de8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preview"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583caf-eded-414f-bfd5-5cef799129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preview" ma:index="18" nillable="true" ma:displayName="preview" ma:format="Image" ma:internalName="preview">
      <xsd:complexType>
        <xsd:complexContent>
          <xsd:extension base="dms:URL">
            <xsd:sequence>
              <xsd:element name="Url" type="dms:ValidUrl" minOccurs="0" nillable="true"/>
              <xsd:element name="Description" type="xsd:string" nillable="true"/>
            </xsd:sequence>
          </xsd:extension>
        </xsd:complexContent>
      </xsd:complex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34e3a75-a05d-460d-911a-6ccc42a5de8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review xmlns="ba583caf-eded-414f-bfd5-5cef799129a5">
      <Url xsi:nil="true"/>
      <Description xsi:nil="true"/>
    </preview>
  </documentManagement>
</p:properties>
</file>

<file path=customXml/itemProps1.xml><?xml version="1.0" encoding="utf-8"?>
<ds:datastoreItem xmlns:ds="http://schemas.openxmlformats.org/officeDocument/2006/customXml" ds:itemID="{5A87E92B-9393-408B-9EA4-6F08F37980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583caf-eded-414f-bfd5-5cef799129a5"/>
    <ds:schemaRef ds:uri="f34e3a75-a05d-460d-911a-6ccc42a5de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9C331E1-0FB5-4A8F-BB51-0A828150FC8C}">
  <ds:schemaRefs>
    <ds:schemaRef ds:uri="http://schemas.microsoft.com/sharepoint/v3/contenttype/forms"/>
  </ds:schemaRefs>
</ds:datastoreItem>
</file>

<file path=customXml/itemProps3.xml><?xml version="1.0" encoding="utf-8"?>
<ds:datastoreItem xmlns:ds="http://schemas.openxmlformats.org/officeDocument/2006/customXml" ds:itemID="{1F75395E-8697-4CBA-A62F-7B68056BB7B1}">
  <ds:schemaRef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purl.org/dc/dcmitype/"/>
    <ds:schemaRef ds:uri="http://www.w3.org/XML/1998/namespace"/>
    <ds:schemaRef ds:uri="http://purl.org/dc/terms/"/>
    <ds:schemaRef ds:uri="ba583caf-eded-414f-bfd5-5cef799129a5"/>
    <ds:schemaRef ds:uri="http://schemas.openxmlformats.org/package/2006/metadata/core-properties"/>
    <ds:schemaRef ds:uri="f34e3a75-a05d-460d-911a-6ccc42a5de84"/>
  </ds:schemaRefs>
</ds:datastoreItem>
</file>

<file path=docProps/app.xml><?xml version="1.0" encoding="utf-8"?>
<Properties xmlns="http://schemas.openxmlformats.org/officeDocument/2006/extended-properties" xmlns:vt="http://schemas.openxmlformats.org/officeDocument/2006/docPropsVTypes">
  <Template>Office Theme</Template>
  <TotalTime>22114</TotalTime>
  <Words>1697</Words>
  <Application>Microsoft Office PowerPoint</Application>
  <PresentationFormat>Widescreen</PresentationFormat>
  <Paragraphs>253</Paragraphs>
  <Slides>29</Slides>
  <Notes>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29</vt:i4>
      </vt:variant>
    </vt:vector>
  </HeadingPairs>
  <TitlesOfParts>
    <vt:vector size="39" baseType="lpstr">
      <vt:lpstr>Archistico</vt:lpstr>
      <vt:lpstr>Arial</vt:lpstr>
      <vt:lpstr>Courier New</vt:lpstr>
      <vt:lpstr>Calibri</vt:lpstr>
      <vt:lpstr>OpenDyslexic</vt:lpstr>
      <vt:lpstr>Old printing press_FREE-version</vt:lpstr>
      <vt:lpstr>Calibri Light</vt:lpstr>
      <vt:lpstr>Wingdings</vt:lpstr>
      <vt:lpstr>Candara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Jane Miller</dc:creator>
  <cp:lastModifiedBy>Jane Miller</cp:lastModifiedBy>
  <cp:revision>1299</cp:revision>
  <dcterms:created xsi:type="dcterms:W3CDTF">2021-03-28T10:45:27Z</dcterms:created>
  <dcterms:modified xsi:type="dcterms:W3CDTF">2023-03-13T21:53:47Z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0x0101004507C7CF0E38BD4B8E4DD60ED7BCFE16</vt:lpwstr>
  </property>
</Properties>
</file>