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4" r:id="rId4"/>
  </p:sldMasterIdLst>
  <p:notesMasterIdLst>
    <p:notesMasterId r:id="rId17"/>
  </p:notesMasterIdLst>
  <p:sldIdLst>
    <p:sldId id="309" r:id="rId5"/>
    <p:sldId id="298" r:id="rId6"/>
    <p:sldId id="282" r:id="rId7"/>
    <p:sldId id="267" r:id="rId8"/>
    <p:sldId id="285" r:id="rId9"/>
    <p:sldId id="286" r:id="rId10"/>
    <p:sldId id="270" r:id="rId11"/>
    <p:sldId id="261" r:id="rId12"/>
    <p:sldId id="284" r:id="rId13"/>
    <p:sldId id="310" r:id="rId14"/>
    <p:sldId id="300" r:id="rId15"/>
    <p:sldId id="316" r:id="rId16"/>
  </p:sldIdLst>
  <p:sldSz cx="12192000" cy="6858000"/>
  <p:notesSz cx="6858000" cy="9144000"/>
  <p:embeddedFontLst>
    <p:embeddedFont>
      <p:font typeface="Archistico" panose="02040802050405020203" pitchFamily="18" charset="0"/>
      <p:regular r:id="rId18"/>
      <p:bold r:id="rId19"/>
    </p:embeddedFon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Candara" panose="020E0502030303020204" pitchFamily="34" charset="0"/>
      <p:regular r:id="rId26"/>
      <p:bold r:id="rId27"/>
      <p:italic r:id="rId28"/>
      <p:boldItalic r:id="rId29"/>
    </p:embeddedFont>
    <p:embeddedFont>
      <p:font typeface="Old printing press_FREE-version" panose="02000500000000000000" pitchFamily="2" charset="0"/>
      <p:regular r:id="rId30"/>
    </p:embeddedFont>
    <p:embeddedFont>
      <p:font typeface="OpenDyslexic" panose="00000500000000000000" pitchFamily="50" charset="0"/>
      <p:regular r:id="rId31"/>
      <p:bold r:id="rId32"/>
      <p: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7964"/>
    <a:srgbClr val="42986F"/>
    <a:srgbClr val="669900"/>
    <a:srgbClr val="95D280"/>
    <a:srgbClr val="A5BD79"/>
    <a:srgbClr val="80AB59"/>
    <a:srgbClr val="ACF29C"/>
    <a:srgbClr val="99FF33"/>
    <a:srgbClr val="F9ED07"/>
    <a:srgbClr val="7A95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D7B5F-2461-4556-B3AF-57CDB2E66DBB}" v="17" dt="2023-03-13T21:52:38.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94635" autoAdjust="0"/>
  </p:normalViewPr>
  <p:slideViewPr>
    <p:cSldViewPr snapToGrid="0">
      <p:cViewPr varScale="1">
        <p:scale>
          <a:sx n="65" d="100"/>
          <a:sy n="65" d="100"/>
        </p:scale>
        <p:origin x="48" y="2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schemas.microsoft.com/office/2015/10/relationships/revisionInfo" Target="revisionInfo.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Miller" userId="f2d5f9c8-6a8a-474e-90af-6cda4e6f755e" providerId="ADAL" clId="{BA7D7B5F-2461-4556-B3AF-57CDB2E66DBB}"/>
    <pc:docChg chg="custSel addSld delSld modSld">
      <pc:chgData name="Jane Miller" userId="f2d5f9c8-6a8a-474e-90af-6cda4e6f755e" providerId="ADAL" clId="{BA7D7B5F-2461-4556-B3AF-57CDB2E66DBB}" dt="2023-03-13T21:52:38.860" v="45"/>
      <pc:docMkLst>
        <pc:docMk/>
      </pc:docMkLst>
      <pc:sldChg chg="del">
        <pc:chgData name="Jane Miller" userId="f2d5f9c8-6a8a-474e-90af-6cda4e6f755e" providerId="ADAL" clId="{BA7D7B5F-2461-4556-B3AF-57CDB2E66DBB}" dt="2023-03-10T09:07:12.926" v="0" actId="2696"/>
        <pc:sldMkLst>
          <pc:docMk/>
          <pc:sldMk cId="109857222" sldId="256"/>
        </pc:sldMkLst>
      </pc:sldChg>
      <pc:sldChg chg="modSp mod">
        <pc:chgData name="Jane Miller" userId="f2d5f9c8-6a8a-474e-90af-6cda4e6f755e" providerId="ADAL" clId="{BA7D7B5F-2461-4556-B3AF-57CDB2E66DBB}" dt="2023-03-10T14:46:16.988" v="39" actId="207"/>
        <pc:sldMkLst>
          <pc:docMk/>
          <pc:sldMk cId="3923245066" sldId="270"/>
        </pc:sldMkLst>
        <pc:spChg chg="mod">
          <ac:chgData name="Jane Miller" userId="f2d5f9c8-6a8a-474e-90af-6cda4e6f755e" providerId="ADAL" clId="{BA7D7B5F-2461-4556-B3AF-57CDB2E66DBB}" dt="2023-03-10T14:45:56.248" v="38" actId="207"/>
          <ac:spMkLst>
            <pc:docMk/>
            <pc:sldMk cId="3923245066" sldId="270"/>
            <ac:spMk id="2" creationId="{B60CADBB-3CEE-497D-8C53-7BCE513C8E47}"/>
          </ac:spMkLst>
        </pc:spChg>
        <pc:spChg chg="mod">
          <ac:chgData name="Jane Miller" userId="f2d5f9c8-6a8a-474e-90af-6cda4e6f755e" providerId="ADAL" clId="{BA7D7B5F-2461-4556-B3AF-57CDB2E66DBB}" dt="2023-03-10T14:46:16.988" v="39" actId="207"/>
          <ac:spMkLst>
            <pc:docMk/>
            <pc:sldMk cId="3923245066" sldId="270"/>
            <ac:spMk id="3" creationId="{714A0B7F-6EC0-4271-AFE3-04252357BA27}"/>
          </ac:spMkLst>
        </pc:spChg>
      </pc:sldChg>
      <pc:sldChg chg="del">
        <pc:chgData name="Jane Miller" userId="f2d5f9c8-6a8a-474e-90af-6cda4e6f755e" providerId="ADAL" clId="{BA7D7B5F-2461-4556-B3AF-57CDB2E66DBB}" dt="2023-03-10T09:07:28.679" v="1" actId="2696"/>
        <pc:sldMkLst>
          <pc:docMk/>
          <pc:sldMk cId="2349043734" sldId="301"/>
        </pc:sldMkLst>
      </pc:sldChg>
      <pc:sldChg chg="del">
        <pc:chgData name="Jane Miller" userId="f2d5f9c8-6a8a-474e-90af-6cda4e6f755e" providerId="ADAL" clId="{BA7D7B5F-2461-4556-B3AF-57CDB2E66DBB}" dt="2023-03-13T21:52:19.623" v="43" actId="2696"/>
        <pc:sldMkLst>
          <pc:docMk/>
          <pc:sldMk cId="2356603707" sldId="302"/>
        </pc:sldMkLst>
      </pc:sldChg>
      <pc:sldChg chg="addSp delSp modSp mod">
        <pc:chgData name="Jane Miller" userId="f2d5f9c8-6a8a-474e-90af-6cda4e6f755e" providerId="ADAL" clId="{BA7D7B5F-2461-4556-B3AF-57CDB2E66DBB}" dt="2023-03-10T14:49:51.310" v="40" actId="1076"/>
        <pc:sldMkLst>
          <pc:docMk/>
          <pc:sldMk cId="2110686172" sldId="309"/>
        </pc:sldMkLst>
        <pc:picChg chg="mod">
          <ac:chgData name="Jane Miller" userId="f2d5f9c8-6a8a-474e-90af-6cda4e6f755e" providerId="ADAL" clId="{BA7D7B5F-2461-4556-B3AF-57CDB2E66DBB}" dt="2023-03-10T14:49:51.310" v="40" actId="1076"/>
          <ac:picMkLst>
            <pc:docMk/>
            <pc:sldMk cId="2110686172" sldId="309"/>
            <ac:picMk id="2" creationId="{5ADF1C6E-7CFC-B2DC-7833-E8C79FC8C60E}"/>
          </ac:picMkLst>
        </pc:picChg>
        <pc:picChg chg="add del mod">
          <ac:chgData name="Jane Miller" userId="f2d5f9c8-6a8a-474e-90af-6cda4e6f755e" providerId="ADAL" clId="{BA7D7B5F-2461-4556-B3AF-57CDB2E66DBB}" dt="2023-03-10T14:44:40.333" v="33" actId="478"/>
          <ac:picMkLst>
            <pc:docMk/>
            <pc:sldMk cId="2110686172" sldId="309"/>
            <ac:picMk id="5" creationId="{CE3190DD-F125-CB2B-ABD9-0055190AC4EE}"/>
          </ac:picMkLst>
        </pc:picChg>
        <pc:picChg chg="del">
          <ac:chgData name="Jane Miller" userId="f2d5f9c8-6a8a-474e-90af-6cda4e6f755e" providerId="ADAL" clId="{BA7D7B5F-2461-4556-B3AF-57CDB2E66DBB}" dt="2023-03-10T14:32:42.709" v="10" actId="478"/>
          <ac:picMkLst>
            <pc:docMk/>
            <pc:sldMk cId="2110686172" sldId="309"/>
            <ac:picMk id="7" creationId="{F6D165BF-9C1F-A7FC-CD3D-A35F48525B1C}"/>
          </ac:picMkLst>
        </pc:picChg>
        <pc:picChg chg="add mod ord modCrop">
          <ac:chgData name="Jane Miller" userId="f2d5f9c8-6a8a-474e-90af-6cda4e6f755e" providerId="ADAL" clId="{BA7D7B5F-2461-4556-B3AF-57CDB2E66DBB}" dt="2023-03-10T14:45:00.910" v="37" actId="14100"/>
          <ac:picMkLst>
            <pc:docMk/>
            <pc:sldMk cId="2110686172" sldId="309"/>
            <ac:picMk id="8" creationId="{2F2147BD-5CE7-35FB-C990-425A0281A564}"/>
          </ac:picMkLst>
        </pc:picChg>
      </pc:sldChg>
      <pc:sldChg chg="addSp delSp modSp mod">
        <pc:chgData name="Jane Miller" userId="f2d5f9c8-6a8a-474e-90af-6cda4e6f755e" providerId="ADAL" clId="{BA7D7B5F-2461-4556-B3AF-57CDB2E66DBB}" dt="2023-03-10T15:05:50.418" v="41" actId="207"/>
        <pc:sldMkLst>
          <pc:docMk/>
          <pc:sldMk cId="1095762851" sldId="310"/>
        </pc:sldMkLst>
        <pc:spChg chg="add mod">
          <ac:chgData name="Jane Miller" userId="f2d5f9c8-6a8a-474e-90af-6cda4e6f755e" providerId="ADAL" clId="{BA7D7B5F-2461-4556-B3AF-57CDB2E66DBB}" dt="2023-03-10T15:05:50.418" v="41" actId="207"/>
          <ac:spMkLst>
            <pc:docMk/>
            <pc:sldMk cId="1095762851" sldId="310"/>
            <ac:spMk id="5" creationId="{7D0ACCBF-6E0D-8067-87FD-90C56215954E}"/>
          </ac:spMkLst>
        </pc:spChg>
        <pc:picChg chg="mod">
          <ac:chgData name="Jane Miller" userId="f2d5f9c8-6a8a-474e-90af-6cda4e6f755e" providerId="ADAL" clId="{BA7D7B5F-2461-4556-B3AF-57CDB2E66DBB}" dt="2023-03-10T14:34:07.756" v="20" actId="166"/>
          <ac:picMkLst>
            <pc:docMk/>
            <pc:sldMk cId="1095762851" sldId="310"/>
            <ac:picMk id="2" creationId="{5ADF1C6E-7CFC-B2DC-7833-E8C79FC8C60E}"/>
          </ac:picMkLst>
        </pc:picChg>
        <pc:picChg chg="add mod">
          <ac:chgData name="Jane Miller" userId="f2d5f9c8-6a8a-474e-90af-6cda4e6f755e" providerId="ADAL" clId="{BA7D7B5F-2461-4556-B3AF-57CDB2E66DBB}" dt="2023-03-10T14:44:04.344" v="30"/>
          <ac:picMkLst>
            <pc:docMk/>
            <pc:sldMk cId="1095762851" sldId="310"/>
            <ac:picMk id="4" creationId="{6B9205DF-FBBE-C24C-EA6C-6B02DBC771A3}"/>
          </ac:picMkLst>
        </pc:picChg>
        <pc:picChg chg="del">
          <ac:chgData name="Jane Miller" userId="f2d5f9c8-6a8a-474e-90af-6cda4e6f755e" providerId="ADAL" clId="{BA7D7B5F-2461-4556-B3AF-57CDB2E66DBB}" dt="2023-03-10T14:33:57.974" v="18" actId="478"/>
          <ac:picMkLst>
            <pc:docMk/>
            <pc:sldMk cId="1095762851" sldId="310"/>
            <ac:picMk id="7" creationId="{F6D165BF-9C1F-A7FC-CD3D-A35F48525B1C}"/>
          </ac:picMkLst>
        </pc:picChg>
        <pc:cxnChg chg="del">
          <ac:chgData name="Jane Miller" userId="f2d5f9c8-6a8a-474e-90af-6cda4e6f755e" providerId="ADAL" clId="{BA7D7B5F-2461-4556-B3AF-57CDB2E66DBB}" dt="2023-03-10T10:51:30.589" v="2" actId="478"/>
          <ac:cxnSpMkLst>
            <pc:docMk/>
            <pc:sldMk cId="1095762851" sldId="310"/>
            <ac:cxnSpMk id="4" creationId="{27410EC1-8B36-1894-D86B-1B4E1C560FDF}"/>
          </ac:cxnSpMkLst>
        </pc:cxnChg>
      </pc:sldChg>
      <pc:sldChg chg="add setBg">
        <pc:chgData name="Jane Miller" userId="f2d5f9c8-6a8a-474e-90af-6cda4e6f755e" providerId="ADAL" clId="{BA7D7B5F-2461-4556-B3AF-57CDB2E66DBB}" dt="2023-03-13T21:52:38.860" v="45"/>
        <pc:sldMkLst>
          <pc:docMk/>
          <pc:sldMk cId="1124287705" sldId="31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B4C7CB-92DA-4DE5-9321-C91C349700D2}" type="datetimeFigureOut">
              <a:rPr lang="en-GB" smtClean="0"/>
              <a:t>13/03/2023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01C740-A13A-4B71-8DC2-67E947148E50}" type="slidenum">
              <a:rPr lang="en-GB" smtClean="0"/>
              <a:t>‹#›</a:t>
            </a:fld>
            <a:endParaRPr lang="en-GB"/>
          </a:p>
        </p:txBody>
      </p:sp>
    </p:spTree>
    <p:extLst>
      <p:ext uri="{BB962C8B-B14F-4D97-AF65-F5344CB8AC3E}">
        <p14:creationId xmlns:p14="http://schemas.microsoft.com/office/powerpoint/2010/main" val="242578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68DFF-4383-4A0C-ADCF-84502BB790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402C305-B6E0-4B23-88CE-445B7C106A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0FF262-C953-4FD8-BE63-DD0F366DEA45}"/>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a:extLst>
              <a:ext uri="{FF2B5EF4-FFF2-40B4-BE49-F238E27FC236}">
                <a16:creationId xmlns:a16="http://schemas.microsoft.com/office/drawing/2014/main" id="{8EC4AF38-5E98-42A8-95C6-22FD883F20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AC07CE-B3C5-4A7E-909A-870153401B7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2084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E75E6-29A2-491B-83ED-E81F1CC688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F846DE-13B4-4941-8A00-4AD2830B71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9B5C65-FF10-4155-B607-D19BD6A777DE}"/>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a:extLst>
              <a:ext uri="{FF2B5EF4-FFF2-40B4-BE49-F238E27FC236}">
                <a16:creationId xmlns:a16="http://schemas.microsoft.com/office/drawing/2014/main" id="{AEAD63EC-20BC-4B51-B282-19049942E8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9172D35-9E7E-4C96-B62A-06998E54D1A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49650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D6C726-F7AC-4DC3-B525-C454539CC9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670D71-45D4-4000-AE9C-2667D80FC3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89C799-EA4F-45F9-B2B8-F65E2209F56B}"/>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a:extLst>
              <a:ext uri="{FF2B5EF4-FFF2-40B4-BE49-F238E27FC236}">
                <a16:creationId xmlns:a16="http://schemas.microsoft.com/office/drawing/2014/main" id="{011D82A0-E354-4DAD-A4A3-351EB11FF7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A5EC84-B168-40DE-80CE-89FE8EC3316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2284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154B1-DB64-481B-8365-CF4178B70A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A13EB32-6C3C-4B02-A5D6-50CE0D0377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BC3CA6-A461-43B3-B122-9FA8A75A151D}"/>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a:extLst>
              <a:ext uri="{FF2B5EF4-FFF2-40B4-BE49-F238E27FC236}">
                <a16:creationId xmlns:a16="http://schemas.microsoft.com/office/drawing/2014/main" id="{73F45156-D472-4045-8E74-1D93C58FD2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584AFC-5721-4B44-8016-4BD6F30E41C8}"/>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5371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693A4-95FE-4999-9552-044A208887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44ECBC-9C35-48DB-976A-81F6E94890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A0D365-2A10-4EBE-A626-D3E979309D12}"/>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5" name="Footer Placeholder 4">
            <a:extLst>
              <a:ext uri="{FF2B5EF4-FFF2-40B4-BE49-F238E27FC236}">
                <a16:creationId xmlns:a16="http://schemas.microsoft.com/office/drawing/2014/main" id="{908B066D-81FE-4BAC-A229-983718E2CC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1D497C-A1FA-4459-8BE7-731AA90ADEC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61668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72BEC-7128-486F-A477-34537BF236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7BD451-40B2-4340-9727-7BD7F32532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57B879-6724-47B9-83EB-51DD76714F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CB682D6-7B22-4A92-BF6A-375E14A1AF85}"/>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6" name="Footer Placeholder 5">
            <a:extLst>
              <a:ext uri="{FF2B5EF4-FFF2-40B4-BE49-F238E27FC236}">
                <a16:creationId xmlns:a16="http://schemas.microsoft.com/office/drawing/2014/main" id="{2C4999A6-C105-44C4-AC03-6948E207DBD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D8B369-984D-4999-B988-429EBB62D648}"/>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5973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BDC0E-9AA1-484E-BC14-40C5BBC5B0B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4AB740-3B22-454E-A650-C438579074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BB1327-0776-4732-90D0-7783A29B98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4EDA71-B15E-42AD-B4DD-AEEDC426B9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509B30-61EB-4ABD-9750-6E109DC8F4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D97530-3CCC-488C-A714-5D57CF50726C}"/>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8" name="Footer Placeholder 7">
            <a:extLst>
              <a:ext uri="{FF2B5EF4-FFF2-40B4-BE49-F238E27FC236}">
                <a16:creationId xmlns:a16="http://schemas.microsoft.com/office/drawing/2014/main" id="{B9A20D4A-38AB-4B87-87CC-6D558954338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781D3CB-4915-41EB-81E7-DB8D606F8A8F}"/>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68661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BB95D-65DA-4E40-ACF9-F588E3C34CD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3159BC6-1761-4376-B513-8B549542CCF0}"/>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4" name="Footer Placeholder 3">
            <a:extLst>
              <a:ext uri="{FF2B5EF4-FFF2-40B4-BE49-F238E27FC236}">
                <a16:creationId xmlns:a16="http://schemas.microsoft.com/office/drawing/2014/main" id="{186185A4-1C89-4444-8944-B60E509FD74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09F640E-3BA5-41E5-A552-E7DD68F337E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3047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C2A551-5328-4ADA-A5F0-AC6D5FE935FA}"/>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3" name="Footer Placeholder 2">
            <a:extLst>
              <a:ext uri="{FF2B5EF4-FFF2-40B4-BE49-F238E27FC236}">
                <a16:creationId xmlns:a16="http://schemas.microsoft.com/office/drawing/2014/main" id="{9FF2748B-EED9-409E-84DF-EDABD7180D2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4F7B755-66DA-4228-8FA8-45CAB99E12E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74350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BEAF1-7195-485B-AC02-F530DDFAA6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DE43C2-B927-42BA-8E39-A20381FFE7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C8AA374-9610-470A-9564-1443EC1BD9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8E2DC9-B2B2-41B5-948C-30ED04912DE1}"/>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6" name="Footer Placeholder 5">
            <a:extLst>
              <a:ext uri="{FF2B5EF4-FFF2-40B4-BE49-F238E27FC236}">
                <a16:creationId xmlns:a16="http://schemas.microsoft.com/office/drawing/2014/main" id="{09EC4CF4-3BE2-4B47-8233-A1877C196E1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8E5CB6-B40B-4C44-A643-2EC7993FBC95}"/>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49780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D4AFF-7A7F-457F-B976-E2BE527731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B5527E9-1585-496D-B478-E89EE37FD5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9355A12-6BEE-4761-B9B0-F18D279BE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AB581E-D52A-4BF0-A516-4C5077C4233B}"/>
              </a:ext>
            </a:extLst>
          </p:cNvPr>
          <p:cNvSpPr>
            <a:spLocks noGrp="1"/>
          </p:cNvSpPr>
          <p:nvPr>
            <p:ph type="dt" sz="half" idx="10"/>
          </p:nvPr>
        </p:nvSpPr>
        <p:spPr/>
        <p:txBody>
          <a:bodyPr/>
          <a:lstStyle/>
          <a:p>
            <a:fld id="{C764DE79-268F-4C1A-8933-263129D2AF90}" type="datetimeFigureOut">
              <a:rPr lang="en-US" smtClean="0"/>
              <a:t>3/13/2023</a:t>
            </a:fld>
            <a:endParaRPr lang="en-US" dirty="0"/>
          </a:p>
        </p:txBody>
      </p:sp>
      <p:sp>
        <p:nvSpPr>
          <p:cNvPr id="6" name="Footer Placeholder 5">
            <a:extLst>
              <a:ext uri="{FF2B5EF4-FFF2-40B4-BE49-F238E27FC236}">
                <a16:creationId xmlns:a16="http://schemas.microsoft.com/office/drawing/2014/main" id="{622EAE05-EB95-48FD-A9DA-EFF6263F17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E7D2839-E22E-43CD-9039-3642BF1EFE30}"/>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3314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9EA771-31D9-4B1E-BE7D-594C20D87C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9338B9-DFB3-4DA1-B859-F8D4C9A3E4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ECDBB5-1092-4549-8A15-0116ECBFE4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3/13/2023</a:t>
            </a:fld>
            <a:endParaRPr lang="en-US" dirty="0"/>
          </a:p>
        </p:txBody>
      </p:sp>
      <p:sp>
        <p:nvSpPr>
          <p:cNvPr id="5" name="Footer Placeholder 4">
            <a:extLst>
              <a:ext uri="{FF2B5EF4-FFF2-40B4-BE49-F238E27FC236}">
                <a16:creationId xmlns:a16="http://schemas.microsoft.com/office/drawing/2014/main" id="{2AD6D514-9488-4CCE-9DFB-0C8F090F3F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7FF86D4-378B-4471-BE27-713E08D505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85616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jpg"/><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circuit, electronics&#10;&#10;Description automatically generated">
            <a:extLst>
              <a:ext uri="{FF2B5EF4-FFF2-40B4-BE49-F238E27FC236}">
                <a16:creationId xmlns:a16="http://schemas.microsoft.com/office/drawing/2014/main" id="{2F2147BD-5CE7-35FB-C990-425A0281A56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3000"/>
                    </a14:imgEffect>
                    <a14:imgEffect>
                      <a14:brightnessContrast contrast="-40000"/>
                    </a14:imgEffect>
                  </a14:imgLayer>
                </a14:imgProps>
              </a:ext>
              <a:ext uri="{28A0092B-C50C-407E-A947-70E740481C1C}">
                <a14:useLocalDpi xmlns:a14="http://schemas.microsoft.com/office/drawing/2010/main" val="0"/>
              </a:ext>
            </a:extLst>
          </a:blip>
          <a:srcRect t="1759"/>
          <a:stretch/>
        </p:blipFill>
        <p:spPr>
          <a:xfrm>
            <a:off x="7598445" y="0"/>
            <a:ext cx="4593555" cy="5052911"/>
          </a:xfrm>
          <a:prstGeom prst="rect">
            <a:avLst/>
          </a:prstGeom>
        </p:spPr>
      </p:pic>
      <p:sp>
        <p:nvSpPr>
          <p:cNvPr id="3" name="Subtitle 2"/>
          <p:cNvSpPr>
            <a:spLocks noGrp="1"/>
          </p:cNvSpPr>
          <p:nvPr>
            <p:ph type="subTitle" idx="1"/>
          </p:nvPr>
        </p:nvSpPr>
        <p:spPr>
          <a:xfrm>
            <a:off x="13549" y="3222748"/>
            <a:ext cx="7779225" cy="1781318"/>
          </a:xfrm>
        </p:spPr>
        <p:txBody>
          <a:bodyPr vert="horz" lIns="91440" tIns="45720" rIns="91440" bIns="45720" rtlCol="0" anchor="t">
            <a:noAutofit/>
          </a:bodyPr>
          <a:lstStyle/>
          <a:p>
            <a:pPr algn="ctr">
              <a:lnSpc>
                <a:spcPct val="107000"/>
              </a:lnSpc>
              <a:spcAft>
                <a:spcPts val="800"/>
              </a:spcAft>
            </a:pPr>
            <a:r>
              <a:rPr lang="en-US" sz="4800" dirty="0">
                <a:solidFill>
                  <a:schemeClr val="bg2">
                    <a:lumMod val="10000"/>
                  </a:schemeClr>
                </a:solidFill>
                <a:effectLst/>
                <a:latin typeface="Old printing press_FREE-version" panose="02000500000000000000" pitchFamily="2" charset="0"/>
                <a:ea typeface="Calibri" panose="020F0502020204030204" pitchFamily="34" charset="0"/>
                <a:cs typeface="Times New Roman" panose="02020603050405020304" pitchFamily="18" charset="0"/>
              </a:rPr>
              <a:t>Stories in Stone</a:t>
            </a:r>
            <a:endParaRPr lang="en-GB" sz="4800" dirty="0">
              <a:solidFill>
                <a:schemeClr val="bg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800" b="1" dirty="0">
                <a:solidFill>
                  <a:schemeClr val="bg2">
                    <a:lumMod val="10000"/>
                  </a:schemeClr>
                </a:solidFill>
                <a:latin typeface="OpenDyslexic" panose="00000500000000000000" pitchFamily="50" charset="0"/>
                <a:cs typeface="Cavolini" panose="03000502040302020204" pitchFamily="66" charset="0"/>
              </a:rPr>
              <a:t>Finding the Real Riddells</a:t>
            </a:r>
          </a:p>
        </p:txBody>
      </p:sp>
      <p:sp>
        <p:nvSpPr>
          <p:cNvPr id="6" name="Subtitle 2">
            <a:extLst>
              <a:ext uri="{FF2B5EF4-FFF2-40B4-BE49-F238E27FC236}">
                <a16:creationId xmlns:a16="http://schemas.microsoft.com/office/drawing/2014/main" id="{19A7B391-BFA9-4F55-B92E-0E250C783365}"/>
              </a:ext>
            </a:extLst>
          </p:cNvPr>
          <p:cNvSpPr txBox="1">
            <a:spLocks/>
          </p:cNvSpPr>
          <p:nvPr/>
        </p:nvSpPr>
        <p:spPr>
          <a:xfrm>
            <a:off x="2965802" y="4729431"/>
            <a:ext cx="1847619" cy="128004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7000"/>
              </a:lnSpc>
              <a:spcAft>
                <a:spcPts val="800"/>
              </a:spcAft>
            </a:pPr>
            <a:r>
              <a:rPr lang="en-US" sz="7200" b="1" dirty="0">
                <a:solidFill>
                  <a:schemeClr val="bg2">
                    <a:lumMod val="10000"/>
                  </a:schemeClr>
                </a:solidFill>
                <a:latin typeface="Archistico" panose="02040802050405020203" pitchFamily="18" charset="0"/>
                <a:cs typeface="Times New Roman" panose="02020603050405020304" pitchFamily="18" charset="0"/>
              </a:rPr>
              <a:t>2</a:t>
            </a:r>
            <a:endParaRPr lang="en-US" sz="7200" b="1" dirty="0">
              <a:solidFill>
                <a:schemeClr val="bg2">
                  <a:lumMod val="10000"/>
                </a:schemeClr>
              </a:solidFill>
              <a:latin typeface="Candara" panose="020E0502030303020204" pitchFamily="34" charset="0"/>
              <a:cs typeface="Cavolini" panose="03000502040302020204" pitchFamily="66" charset="0"/>
            </a:endParaRPr>
          </a:p>
        </p:txBody>
      </p:sp>
      <p:pic>
        <p:nvPicPr>
          <p:cNvPr id="12" name="Picture 11" descr="Logo&#10;&#10;Description automatically generated">
            <a:extLst>
              <a:ext uri="{FF2B5EF4-FFF2-40B4-BE49-F238E27FC236}">
                <a16:creationId xmlns:a16="http://schemas.microsoft.com/office/drawing/2014/main" id="{74B1689A-A6BC-A38D-F41A-43492FA5C3E5}"/>
              </a:ext>
            </a:extLst>
          </p:cNvPr>
          <p:cNvPicPr>
            <a:picLocks noChangeAspect="1"/>
          </p:cNvPicPr>
          <p:nvPr/>
        </p:nvPicPr>
        <p:blipFill>
          <a:blip r:embed="rId4">
            <a:biLevel thresh="75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555091" y="1021285"/>
            <a:ext cx="2669042" cy="1899043"/>
          </a:xfrm>
          <a:prstGeom prst="rect">
            <a:avLst/>
          </a:prstGeom>
        </p:spPr>
      </p:pic>
      <p:pic>
        <p:nvPicPr>
          <p:cNvPr id="2" name="Picture 3" descr="See the source image">
            <a:extLst>
              <a:ext uri="{FF2B5EF4-FFF2-40B4-BE49-F238E27FC236}">
                <a16:creationId xmlns:a16="http://schemas.microsoft.com/office/drawing/2014/main" id="{5ADF1C6E-7CFC-B2DC-7833-E8C79FC8C60E}"/>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rot="20865611">
            <a:off x="6850684" y="2524185"/>
            <a:ext cx="5572451" cy="3282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68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214549"/>
            <a:ext cx="7899400" cy="3353330"/>
          </a:xfrm>
        </p:spPr>
        <p:txBody>
          <a:bodyPr vert="horz" lIns="91440" tIns="45720" rIns="91440" bIns="45720" rtlCol="0" anchor="t">
            <a:noAutofit/>
          </a:bodyPr>
          <a:lstStyle/>
          <a:p>
            <a:pPr algn="ctr">
              <a:lnSpc>
                <a:spcPct val="107000"/>
              </a:lnSpc>
              <a:spcAft>
                <a:spcPts val="800"/>
              </a:spcAft>
            </a:pPr>
            <a:r>
              <a:rPr lang="en-US" sz="4800" dirty="0">
                <a:solidFill>
                  <a:schemeClr val="bg2">
                    <a:lumMod val="10000"/>
                  </a:schemeClr>
                </a:solidFill>
                <a:effectLst/>
                <a:latin typeface="Old printing press_FREE-version" panose="02000500000000000000" pitchFamily="2" charset="0"/>
                <a:ea typeface="Calibri" panose="020F0502020204030204" pitchFamily="34" charset="0"/>
                <a:cs typeface="Times New Roman" panose="02020603050405020304" pitchFamily="18" charset="0"/>
              </a:rPr>
              <a:t>Stories in Stone</a:t>
            </a:r>
            <a:endParaRPr lang="en-GB" sz="4800" dirty="0">
              <a:solidFill>
                <a:schemeClr val="bg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800" b="1" dirty="0">
                <a:solidFill>
                  <a:schemeClr val="bg2">
                    <a:lumMod val="10000"/>
                  </a:schemeClr>
                </a:solidFill>
                <a:latin typeface="OpenDyslexic" panose="00000500000000000000" pitchFamily="50" charset="0"/>
                <a:cs typeface="Cavolini" panose="03000502040302020204" pitchFamily="66" charset="0"/>
              </a:rPr>
              <a:t>Finding the Real Riddells</a:t>
            </a:r>
          </a:p>
          <a:p>
            <a:endParaRPr lang="en-US" sz="2800" b="1" dirty="0">
              <a:solidFill>
                <a:schemeClr val="bg2">
                  <a:lumMod val="10000"/>
                </a:schemeClr>
              </a:solidFill>
              <a:latin typeface="OpenDyslexic" panose="00000500000000000000" pitchFamily="50" charset="0"/>
              <a:cs typeface="Cavolini" panose="03000502040302020204" pitchFamily="66" charset="0"/>
            </a:endParaRPr>
          </a:p>
          <a:p>
            <a:endParaRPr lang="en-US" sz="2800" b="1" dirty="0">
              <a:solidFill>
                <a:schemeClr val="bg2">
                  <a:lumMod val="10000"/>
                </a:schemeClr>
              </a:solidFill>
              <a:latin typeface="OpenDyslexic" panose="00000500000000000000" pitchFamily="50" charset="0"/>
              <a:cs typeface="Cavolini" panose="03000502040302020204" pitchFamily="66" charset="0"/>
            </a:endParaRPr>
          </a:p>
          <a:p>
            <a:r>
              <a:rPr lang="en-US" sz="2800" b="1" dirty="0">
                <a:solidFill>
                  <a:schemeClr val="bg2">
                    <a:lumMod val="10000"/>
                  </a:schemeClr>
                </a:solidFill>
                <a:latin typeface="OpenDyslexic" panose="00000500000000000000" pitchFamily="50" charset="0"/>
                <a:cs typeface="Cavolini" panose="03000502040302020204" pitchFamily="66" charset="0"/>
              </a:rPr>
              <a:t>Extension Activity</a:t>
            </a:r>
          </a:p>
        </p:txBody>
      </p:sp>
      <p:sp>
        <p:nvSpPr>
          <p:cNvPr id="5" name="Star: 5 Points 4">
            <a:extLst>
              <a:ext uri="{FF2B5EF4-FFF2-40B4-BE49-F238E27FC236}">
                <a16:creationId xmlns:a16="http://schemas.microsoft.com/office/drawing/2014/main" id="{7D0ACCBF-6E0D-8067-87FD-90C56215954E}"/>
              </a:ext>
            </a:extLst>
          </p:cNvPr>
          <p:cNvSpPr/>
          <p:nvPr/>
        </p:nvSpPr>
        <p:spPr>
          <a:xfrm>
            <a:off x="3426048" y="3784061"/>
            <a:ext cx="739302" cy="622570"/>
          </a:xfrm>
          <a:prstGeom prst="star5">
            <a:avLst/>
          </a:prstGeom>
          <a:solidFill>
            <a:srgbClr val="217964">
              <a:alpha val="5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icture containing text, circuit, electronics&#10;&#10;Description automatically generated">
            <a:extLst>
              <a:ext uri="{FF2B5EF4-FFF2-40B4-BE49-F238E27FC236}">
                <a16:creationId xmlns:a16="http://schemas.microsoft.com/office/drawing/2014/main" id="{6B9205DF-FBBE-C24C-EA6C-6B02DBC771A3}"/>
              </a:ext>
            </a:extLst>
          </p:cNvPr>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598445" y="0"/>
            <a:ext cx="4593555" cy="5052911"/>
          </a:xfrm>
          <a:prstGeom prst="rect">
            <a:avLst/>
          </a:prstGeom>
        </p:spPr>
      </p:pic>
      <p:pic>
        <p:nvPicPr>
          <p:cNvPr id="2" name="Picture 3" descr="See the source image">
            <a:extLst>
              <a:ext uri="{FF2B5EF4-FFF2-40B4-BE49-F238E27FC236}">
                <a16:creationId xmlns:a16="http://schemas.microsoft.com/office/drawing/2014/main" id="{5ADF1C6E-7CFC-B2DC-7833-E8C79FC8C60E}"/>
              </a:ext>
            </a:extLst>
          </p:cNvPr>
          <p:cNvPicPr>
            <a:picLocks noChangeAspect="1" noChangeArrowheads="1"/>
          </p:cNvPicPr>
          <p:nvPr/>
        </p:nvPicPr>
        <p:blipFill>
          <a:blip r:embed="rId4" cstate="email">
            <a:extLst>
              <a:ext uri="{BEBA8EAE-BF5A-486C-A8C5-ECC9F3942E4B}">
                <a14:imgProps xmlns:a14="http://schemas.microsoft.com/office/drawing/2010/main">
                  <a14:imgLayer r:embed="rId5">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rot="20865611">
            <a:off x="6850683" y="2767928"/>
            <a:ext cx="5572451" cy="3282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76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3B29BCF-919D-4DC5-AA0B-D722F1F5917E}"/>
              </a:ext>
            </a:extLst>
          </p:cNvPr>
          <p:cNvSpPr txBox="1"/>
          <p:nvPr/>
        </p:nvSpPr>
        <p:spPr>
          <a:xfrm>
            <a:off x="1484376" y="1666105"/>
            <a:ext cx="9476232" cy="374276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120000"/>
              </a:lnSpc>
              <a:spcAft>
                <a:spcPts val="1600"/>
              </a:spcAft>
            </a:pPr>
            <a:r>
              <a:rPr lang="en-US" sz="2400" b="1" dirty="0">
                <a:latin typeface="OpenDyslexic" panose="00000500000000000000" pitchFamily="50" charset="0"/>
              </a:rPr>
              <a:t>Other Faiths</a:t>
            </a:r>
          </a:p>
          <a:p>
            <a:pPr>
              <a:lnSpc>
                <a:spcPct val="120000"/>
              </a:lnSpc>
              <a:spcAft>
                <a:spcPts val="1600"/>
              </a:spcAft>
            </a:pPr>
            <a:r>
              <a:rPr lang="en-US" sz="1400" dirty="0">
                <a:latin typeface="OpenDyslexic" panose="00000500000000000000" pitchFamily="50" charset="0"/>
              </a:rPr>
              <a:t>We have found the Riddell family in Greyfriars Kirkyard. Greyfriars is a Church of Scotland burial ground but it is important to consider how other faiths in Scotland deal with their dead. Some of you may not have experienced Church of Scotland traditions but will be more familiar with practices from other faiths. </a:t>
            </a:r>
          </a:p>
          <a:p>
            <a:pPr>
              <a:lnSpc>
                <a:spcPct val="120000"/>
              </a:lnSpc>
              <a:spcAft>
                <a:spcPts val="1600"/>
              </a:spcAft>
            </a:pPr>
            <a:r>
              <a:rPr lang="en-US" b="1" dirty="0">
                <a:latin typeface="OpenDyslexic" panose="00000500000000000000" pitchFamily="50" charset="0"/>
              </a:rPr>
              <a:t>Investigation</a:t>
            </a:r>
          </a:p>
          <a:p>
            <a:pPr>
              <a:lnSpc>
                <a:spcPct val="120000"/>
              </a:lnSpc>
              <a:spcAft>
                <a:spcPts val="1600"/>
              </a:spcAft>
            </a:pPr>
            <a:r>
              <a:rPr lang="en-US" sz="1400" dirty="0">
                <a:latin typeface="OpenDyslexic" panose="00000500000000000000" pitchFamily="50" charset="0"/>
              </a:rPr>
              <a:t>What can you find out about the traditions and practices of other faiths, for example Hinduism, Sikhism, Judaism, Islam or choose a religion that interests you.</a:t>
            </a:r>
          </a:p>
          <a:p>
            <a:pPr>
              <a:lnSpc>
                <a:spcPct val="120000"/>
              </a:lnSpc>
              <a:spcAft>
                <a:spcPts val="1600"/>
              </a:spcAft>
            </a:pPr>
            <a:r>
              <a:rPr lang="en-US" sz="1400" dirty="0">
                <a:latin typeface="OpenDyslexic" panose="00000500000000000000" pitchFamily="50" charset="0"/>
              </a:rPr>
              <a:t>Where are the places of importance for these groups in Edinburgh?</a:t>
            </a:r>
          </a:p>
        </p:txBody>
      </p:sp>
      <p:pic>
        <p:nvPicPr>
          <p:cNvPr id="15" name="Picture 14">
            <a:extLst>
              <a:ext uri="{FF2B5EF4-FFF2-40B4-BE49-F238E27FC236}">
                <a16:creationId xmlns:a16="http://schemas.microsoft.com/office/drawing/2014/main" id="{2AC8992E-0E85-AB33-3195-0EAB00752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9" y="6113678"/>
            <a:ext cx="12192000" cy="744322"/>
          </a:xfrm>
          <a:prstGeom prst="rect">
            <a:avLst/>
          </a:prstGeom>
        </p:spPr>
      </p:pic>
    </p:spTree>
    <p:extLst>
      <p:ext uri="{BB962C8B-B14F-4D97-AF65-F5344CB8AC3E}">
        <p14:creationId xmlns:p14="http://schemas.microsoft.com/office/powerpoint/2010/main" val="744747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AD371D67-00A3-3180-45A0-6B54B7715E3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95314" y="4477810"/>
            <a:ext cx="1801372" cy="1892812"/>
          </a:xfrm>
          <a:prstGeom prst="rect">
            <a:avLst/>
          </a:prstGeom>
        </p:spPr>
      </p:pic>
      <p:pic>
        <p:nvPicPr>
          <p:cNvPr id="9" name="Picture 8">
            <a:extLst>
              <a:ext uri="{FF2B5EF4-FFF2-40B4-BE49-F238E27FC236}">
                <a16:creationId xmlns:a16="http://schemas.microsoft.com/office/drawing/2014/main" id="{D189B9A2-26BC-716F-54FD-266A226AC9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8053" y="4987366"/>
            <a:ext cx="2299208" cy="873699"/>
          </a:xfrm>
          <a:prstGeom prst="rect">
            <a:avLst/>
          </a:prstGeom>
        </p:spPr>
      </p:pic>
      <p:pic>
        <p:nvPicPr>
          <p:cNvPr id="3" name="Picture 2" descr="Logo&#10;&#10;Description automatically generated">
            <a:extLst>
              <a:ext uri="{FF2B5EF4-FFF2-40B4-BE49-F238E27FC236}">
                <a16:creationId xmlns:a16="http://schemas.microsoft.com/office/drawing/2014/main" id="{7EA38798-A6E3-8BE7-AEA9-E3C0CB6FB7F3}"/>
              </a:ext>
            </a:extLst>
          </p:cNvPr>
          <p:cNvPicPr>
            <a:picLocks noChangeAspect="1"/>
          </p:cNvPicPr>
          <p:nvPr/>
        </p:nvPicPr>
        <p:blipFill>
          <a:blip r:embed="rId4">
            <a:biLevel thresh="75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649872" y="879369"/>
            <a:ext cx="4892255" cy="3480875"/>
          </a:xfrm>
          <a:prstGeom prst="rect">
            <a:avLst/>
          </a:prstGeom>
        </p:spPr>
      </p:pic>
      <p:pic>
        <p:nvPicPr>
          <p:cNvPr id="4" name="Picture 3" descr="Text&#10;&#10;Description automatically generated with low confidence">
            <a:extLst>
              <a:ext uri="{FF2B5EF4-FFF2-40B4-BE49-F238E27FC236}">
                <a16:creationId xmlns:a16="http://schemas.microsoft.com/office/drawing/2014/main" id="{AEBFBC5E-3951-6AD6-D20B-752D6D1B88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4739" y="4749800"/>
            <a:ext cx="2660731" cy="1228831"/>
          </a:xfrm>
          <a:prstGeom prst="rect">
            <a:avLst/>
          </a:prstGeom>
        </p:spPr>
      </p:pic>
    </p:spTree>
    <p:extLst>
      <p:ext uri="{BB962C8B-B14F-4D97-AF65-F5344CB8AC3E}">
        <p14:creationId xmlns:p14="http://schemas.microsoft.com/office/powerpoint/2010/main" val="112428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D95F2F3-390F-1C02-2E97-F9F310ED645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07" r="168" b="-2"/>
          <a:stretch/>
        </p:blipFill>
        <p:spPr>
          <a:xfrm flipH="1">
            <a:off x="7296652" y="573024"/>
            <a:ext cx="5382128" cy="559287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2" name="Subtitle 2">
            <a:extLst>
              <a:ext uri="{FF2B5EF4-FFF2-40B4-BE49-F238E27FC236}">
                <a16:creationId xmlns:a16="http://schemas.microsoft.com/office/drawing/2014/main" id="{E2449695-5A8E-91B6-DF44-F037647F07E7}"/>
              </a:ext>
            </a:extLst>
          </p:cNvPr>
          <p:cNvSpPr txBox="1">
            <a:spLocks/>
          </p:cNvSpPr>
          <p:nvPr/>
        </p:nvSpPr>
        <p:spPr>
          <a:xfrm>
            <a:off x="781457" y="931592"/>
            <a:ext cx="5314543" cy="52343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en-US" sz="2400" b="1" dirty="0">
                <a:latin typeface="OpenDyslexic" panose="00000500000000000000" pitchFamily="50" charset="0"/>
              </a:rPr>
              <a:t>Learning Intentions</a:t>
            </a:r>
          </a:p>
          <a:p>
            <a:pPr marL="0" indent="0">
              <a:spcBef>
                <a:spcPts val="0"/>
              </a:spcBef>
              <a:spcAft>
                <a:spcPts val="1200"/>
              </a:spcAft>
              <a:buNone/>
            </a:pPr>
            <a:endParaRPr lang="en-US" sz="1400" b="1" dirty="0">
              <a:latin typeface="OpenDyslexic" panose="00000500000000000000" pitchFamily="50" charset="0"/>
            </a:endParaRPr>
          </a:p>
          <a:p>
            <a:pPr marL="0" indent="0">
              <a:lnSpc>
                <a:spcPct val="120000"/>
              </a:lnSpc>
              <a:spcBef>
                <a:spcPts val="0"/>
              </a:spcBef>
              <a:spcAft>
                <a:spcPts val="1200"/>
              </a:spcAft>
              <a:buNone/>
            </a:pPr>
            <a:r>
              <a:rPr lang="en-US" sz="1200" b="1" dirty="0">
                <a:latin typeface="OpenDyslexic" panose="00000500000000000000" pitchFamily="50" charset="0"/>
              </a:rPr>
              <a:t>We are learning about Greyfriars Kirkyard and the Riddell gravestone to understand: </a:t>
            </a:r>
          </a:p>
          <a:p>
            <a:pPr marL="285750" indent="-285750" algn="l">
              <a:lnSpc>
                <a:spcPct val="15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how we can gather historical information about people in the past from gravestones.</a:t>
            </a:r>
          </a:p>
          <a:p>
            <a:pPr marL="285750" indent="-285750" algn="l">
              <a:lnSpc>
                <a:spcPct val="150000"/>
              </a:lnSpc>
              <a:spcBef>
                <a:spcPts val="0"/>
              </a:spcBef>
              <a:spcAft>
                <a:spcPts val="24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how we can share historical information in different ways to make it easier to understand. </a:t>
            </a:r>
            <a:endParaRPr lang="en-US" sz="1400" b="1" dirty="0">
              <a:latin typeface="OpenDyslexic" panose="00000500000000000000" pitchFamily="50" charset="0"/>
            </a:endParaRPr>
          </a:p>
          <a:p>
            <a:pPr marL="0" indent="0">
              <a:lnSpc>
                <a:spcPct val="120000"/>
              </a:lnSpc>
              <a:spcBef>
                <a:spcPts val="0"/>
              </a:spcBef>
              <a:spcAft>
                <a:spcPts val="1200"/>
              </a:spcAft>
              <a:buNone/>
            </a:pPr>
            <a:r>
              <a:rPr lang="en-US" sz="1400" b="1" dirty="0">
                <a:latin typeface="OpenDyslexic" panose="00000500000000000000" pitchFamily="50" charset="0"/>
              </a:rPr>
              <a:t>Success Criteria</a:t>
            </a:r>
          </a:p>
          <a:p>
            <a:pPr marL="285750" indent="-285750" algn="l">
              <a:lnSpc>
                <a:spcPct val="15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I can identify and give examples of the four different types of historical source.</a:t>
            </a:r>
          </a:p>
          <a:p>
            <a:pPr marL="285750" indent="-285750" algn="l">
              <a:lnSpc>
                <a:spcPct val="15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I can list the information a gravestone can give us about the person or people it’s dedicated to.</a:t>
            </a:r>
          </a:p>
          <a:p>
            <a:pPr marL="285750" indent="-285750" algn="l">
              <a:lnSpc>
                <a:spcPct val="150000"/>
              </a:lnSpc>
              <a:spcBef>
                <a:spcPts val="0"/>
              </a:spcBef>
              <a:spcAft>
                <a:spcPts val="1200"/>
              </a:spcAft>
              <a:buFont typeface="Wingdings" panose="05000000000000000000" pitchFamily="2" charset="2"/>
              <a:buChar char="v"/>
            </a:pPr>
            <a:r>
              <a:rPr lang="en-US" sz="1200" dirty="0">
                <a:solidFill>
                  <a:schemeClr val="tx1">
                    <a:lumMod val="75000"/>
                    <a:lumOff val="25000"/>
                  </a:schemeClr>
                </a:solidFill>
                <a:latin typeface="OpenDyslexic" panose="00000500000000000000" pitchFamily="50" charset="0"/>
                <a:cs typeface="Cavolini" panose="03000502040302020204" pitchFamily="66" charset="0"/>
              </a:rPr>
              <a:t>I can draw a family tree using information from the Riddell family gravestone.</a:t>
            </a:r>
            <a:endParaRPr lang="en-US" sz="2400" b="1" dirty="0">
              <a:solidFill>
                <a:schemeClr val="tx1">
                  <a:lumMod val="75000"/>
                  <a:lumOff val="25000"/>
                </a:schemeClr>
              </a:solidFill>
              <a:latin typeface="Candara" panose="020E0502030303020204" pitchFamily="34" charset="0"/>
              <a:cs typeface="Cavolini" panose="03000502040302020204" pitchFamily="66" charset="0"/>
            </a:endParaRPr>
          </a:p>
        </p:txBody>
      </p:sp>
    </p:spTree>
    <p:extLst>
      <p:ext uri="{BB962C8B-B14F-4D97-AF65-F5344CB8AC3E}">
        <p14:creationId xmlns:p14="http://schemas.microsoft.com/office/powerpoint/2010/main" val="361810400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4A0B7F-6EC0-4271-AFE3-04252357BA27}"/>
              </a:ext>
            </a:extLst>
          </p:cNvPr>
          <p:cNvSpPr txBox="1"/>
          <p:nvPr/>
        </p:nvSpPr>
        <p:spPr>
          <a:xfrm>
            <a:off x="856610" y="1251645"/>
            <a:ext cx="6855041" cy="279218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1200"/>
              </a:spcAft>
            </a:pPr>
            <a:r>
              <a:rPr lang="en-US" sz="2400" i="0" dirty="0">
                <a:effectLst/>
                <a:latin typeface="OpenDyslexic" panose="00000500000000000000" pitchFamily="50" charset="0"/>
              </a:rPr>
              <a:t>Who was the real Thomas Riddell?</a:t>
            </a:r>
          </a:p>
          <a:p>
            <a:pPr>
              <a:lnSpc>
                <a:spcPct val="120000"/>
              </a:lnSpc>
              <a:spcAft>
                <a:spcPts val="600"/>
              </a:spcAft>
            </a:pPr>
            <a:r>
              <a:rPr lang="en-US" dirty="0">
                <a:latin typeface="OpenDyslexic" panose="00000500000000000000" pitchFamily="50" charset="0"/>
              </a:rPr>
              <a:t>W</a:t>
            </a:r>
            <a:r>
              <a:rPr lang="en-US" i="0" dirty="0">
                <a:effectLst/>
                <a:latin typeface="OpenDyslexic" panose="00000500000000000000" pitchFamily="50" charset="0"/>
              </a:rPr>
              <a:t>e discovered that Harry Potter fans believe that Thomas Riddell was the inspiration behind the villainous character, Lord Voldemort. </a:t>
            </a:r>
          </a:p>
          <a:p>
            <a:pPr>
              <a:lnSpc>
                <a:spcPct val="120000"/>
              </a:lnSpc>
              <a:spcAft>
                <a:spcPts val="600"/>
              </a:spcAft>
            </a:pPr>
            <a:r>
              <a:rPr lang="en-US" i="0" dirty="0">
                <a:effectLst/>
                <a:latin typeface="OpenDyslexic" panose="00000500000000000000" pitchFamily="50" charset="0"/>
              </a:rPr>
              <a:t>But was it just a name they shared, or did they have anything else in common?</a:t>
            </a:r>
          </a:p>
        </p:txBody>
      </p:sp>
      <p:sp>
        <p:nvSpPr>
          <p:cNvPr id="8" name="TextBox 7">
            <a:extLst>
              <a:ext uri="{FF2B5EF4-FFF2-40B4-BE49-F238E27FC236}">
                <a16:creationId xmlns:a16="http://schemas.microsoft.com/office/drawing/2014/main" id="{4CE1FFD4-B928-4C8D-9EF8-723FBBD9254F}"/>
              </a:ext>
            </a:extLst>
          </p:cNvPr>
          <p:cNvSpPr txBox="1"/>
          <p:nvPr/>
        </p:nvSpPr>
        <p:spPr>
          <a:xfrm>
            <a:off x="3083371" y="3896206"/>
            <a:ext cx="4457700" cy="96945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600"/>
              </a:spcAft>
            </a:pPr>
            <a:r>
              <a:rPr lang="en-US" i="0" dirty="0">
                <a:effectLst/>
                <a:latin typeface="OpenDyslexic" panose="00000500000000000000" pitchFamily="50" charset="0"/>
              </a:rPr>
              <a:t>Time to do some historical detective work!</a:t>
            </a:r>
          </a:p>
        </p:txBody>
      </p:sp>
      <p:pic>
        <p:nvPicPr>
          <p:cNvPr id="4" name="Picture 3">
            <a:extLst>
              <a:ext uri="{FF2B5EF4-FFF2-40B4-BE49-F238E27FC236}">
                <a16:creationId xmlns:a16="http://schemas.microsoft.com/office/drawing/2014/main" id="{B985D588-740B-7C28-7B2B-41A032B9C0E0}"/>
              </a:ext>
            </a:extLst>
          </p:cNvPr>
          <p:cNvPicPr>
            <a:picLocks noChangeAspect="1"/>
          </p:cNvPicPr>
          <p:nvPr/>
        </p:nvPicPr>
        <p:blipFill rotWithShape="1">
          <a:blip r:embed="rId2">
            <a:extLst>
              <a:ext uri="{28A0092B-C50C-407E-A947-70E740481C1C}">
                <a14:useLocalDpi xmlns:a14="http://schemas.microsoft.com/office/drawing/2010/main" val="0"/>
              </a:ext>
            </a:extLst>
          </a:blip>
          <a:srcRect l="7105" t="8375"/>
          <a:stretch/>
        </p:blipFill>
        <p:spPr>
          <a:xfrm flipH="1">
            <a:off x="856610" y="4043831"/>
            <a:ext cx="1883527" cy="2048149"/>
          </a:xfrm>
          <a:prstGeom prst="rect">
            <a:avLst/>
          </a:prstGeom>
        </p:spPr>
      </p:pic>
      <p:pic>
        <p:nvPicPr>
          <p:cNvPr id="5" name="Picture 4" descr="A tombstone with writing on it&#10;&#10;Description automatically generated with medium confidence">
            <a:extLst>
              <a:ext uri="{FF2B5EF4-FFF2-40B4-BE49-F238E27FC236}">
                <a16:creationId xmlns:a16="http://schemas.microsoft.com/office/drawing/2014/main" id="{632A3ABD-B406-251D-0373-6E1DD8C0BB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1861" y="0"/>
            <a:ext cx="3220139" cy="6858000"/>
          </a:xfrm>
          <a:prstGeom prst="rect">
            <a:avLst/>
          </a:prstGeom>
        </p:spPr>
      </p:pic>
      <p:pic>
        <p:nvPicPr>
          <p:cNvPr id="9" name="Picture 3" descr="See the source image">
            <a:extLst>
              <a:ext uri="{FF2B5EF4-FFF2-40B4-BE49-F238E27FC236}">
                <a16:creationId xmlns:a16="http://schemas.microsoft.com/office/drawing/2014/main" id="{FBA8D4E7-0E59-4DFE-A220-42C84CA95F72}"/>
              </a:ext>
            </a:extLst>
          </p:cNvPr>
          <p:cNvPicPr>
            <a:picLocks noChangeAspect="1" noChangeArrowheads="1"/>
          </p:cNvPicPr>
          <p:nvPr/>
        </p:nvPicPr>
        <p:blipFill>
          <a:blip r:embed="rId4" cstate="email">
            <a:extLst>
              <a:ext uri="{BEBA8EAE-BF5A-486C-A8C5-ECC9F3942E4B}">
                <a14:imgProps xmlns:a14="http://schemas.microsoft.com/office/drawing/2010/main">
                  <a14:imgLayer r:embed="rId5">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a:off x="6914981" y="2961794"/>
            <a:ext cx="3024131" cy="17816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7C686C5-4A18-ACEB-1536-829B92A38551}"/>
              </a:ext>
            </a:extLst>
          </p:cNvPr>
          <p:cNvSpPr txBox="1"/>
          <p:nvPr/>
        </p:nvSpPr>
        <p:spPr>
          <a:xfrm>
            <a:off x="3083371" y="4888774"/>
            <a:ext cx="4457700" cy="166627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20000"/>
              </a:lnSpc>
              <a:spcAft>
                <a:spcPts val="600"/>
              </a:spcAft>
            </a:pPr>
            <a:r>
              <a:rPr lang="en-US" i="0" dirty="0">
                <a:effectLst/>
                <a:latin typeface="OpenDyslexic" panose="00000500000000000000" pitchFamily="50" charset="0"/>
              </a:rPr>
              <a:t>Let’s take a closer look at the Riddell family gravestones and other </a:t>
            </a:r>
            <a:r>
              <a:rPr lang="en-US" dirty="0">
                <a:latin typeface="OpenDyslexic" panose="00000500000000000000" pitchFamily="50" charset="0"/>
              </a:rPr>
              <a:t>historical sources to </a:t>
            </a:r>
            <a:r>
              <a:rPr lang="en-US" i="0" dirty="0">
                <a:effectLst/>
                <a:latin typeface="OpenDyslexic" panose="00000500000000000000" pitchFamily="50" charset="0"/>
              </a:rPr>
              <a:t>see what we can find out!</a:t>
            </a:r>
          </a:p>
        </p:txBody>
      </p:sp>
    </p:spTree>
    <p:extLst>
      <p:ext uri="{BB962C8B-B14F-4D97-AF65-F5344CB8AC3E}">
        <p14:creationId xmlns:p14="http://schemas.microsoft.com/office/powerpoint/2010/main" val="16691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nodeType="afterEffect">
                                  <p:stCondLst>
                                    <p:cond delay="100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1+#ppt_h/2"/>
                                          </p:val>
                                        </p:tav>
                                        <p:tav tm="100000">
                                          <p:val>
                                            <p:strVal val="#ppt_y"/>
                                          </p:val>
                                        </p:tav>
                                      </p:tavLst>
                                    </p:anim>
                                  </p:childTnLst>
                                </p:cTn>
                              </p:par>
                            </p:childTnLst>
                          </p:cTn>
                        </p:par>
                        <p:par>
                          <p:cTn id="12" fill="hold">
                            <p:stCondLst>
                              <p:cond delay="1500"/>
                            </p:stCondLst>
                            <p:childTnLst>
                              <p:par>
                                <p:cTn id="13" presetID="1" presetClass="entr" presetSubtype="0" fill="hold" grpId="0" nodeType="afterEffect">
                                  <p:stCondLst>
                                    <p:cond delay="100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Speech Bubble: Oval 31">
            <a:extLst>
              <a:ext uri="{FF2B5EF4-FFF2-40B4-BE49-F238E27FC236}">
                <a16:creationId xmlns:a16="http://schemas.microsoft.com/office/drawing/2014/main" id="{DD326A83-601F-4F2F-8794-D85E9664C525}"/>
              </a:ext>
            </a:extLst>
          </p:cNvPr>
          <p:cNvSpPr/>
          <p:nvPr/>
        </p:nvSpPr>
        <p:spPr>
          <a:xfrm>
            <a:off x="6512102" y="698572"/>
            <a:ext cx="5296141" cy="5052418"/>
          </a:xfrm>
          <a:custGeom>
            <a:avLst/>
            <a:gdLst>
              <a:gd name="connsiteX0" fmla="*/ -289752 w 5296141"/>
              <a:gd name="connsiteY0" fmla="*/ 5423973 h 5052418"/>
              <a:gd name="connsiteX1" fmla="*/ -41598 w 5296141"/>
              <a:gd name="connsiteY1" fmla="*/ 4955019 h 5052418"/>
              <a:gd name="connsiteX2" fmla="*/ 214232 w 5296141"/>
              <a:gd name="connsiteY2" fmla="*/ 4471561 h 5052418"/>
              <a:gd name="connsiteX3" fmla="*/ 477736 w 5296141"/>
              <a:gd name="connsiteY3" fmla="*/ 3973599 h 5052418"/>
              <a:gd name="connsiteX4" fmla="*/ 1021883 w 5296141"/>
              <a:gd name="connsiteY4" fmla="*/ 532458 h 5052418"/>
              <a:gd name="connsiteX5" fmla="*/ 4485763 w 5296141"/>
              <a:gd name="connsiteY5" fmla="*/ 707339 h 5052418"/>
              <a:gd name="connsiteX6" fmla="*/ 4642810 w 5296141"/>
              <a:gd name="connsiteY6" fmla="*/ 4187694 h 5052418"/>
              <a:gd name="connsiteX7" fmla="*/ 1204127 w 5296141"/>
              <a:gd name="connsiteY7" fmla="*/ 4643812 h 5052418"/>
              <a:gd name="connsiteX8" fmla="*/ 736045 w 5296141"/>
              <a:gd name="connsiteY8" fmla="*/ 4888262 h 5052418"/>
              <a:gd name="connsiteX9" fmla="*/ 253024 w 5296141"/>
              <a:gd name="connsiteY9" fmla="*/ 5140515 h 5052418"/>
              <a:gd name="connsiteX10" fmla="*/ -289752 w 5296141"/>
              <a:gd name="connsiteY10" fmla="*/ 5423973 h 505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6141" h="5052418" fill="none" extrusionOk="0">
                <a:moveTo>
                  <a:pt x="-289752" y="5423973"/>
                </a:moveTo>
                <a:cubicBezTo>
                  <a:pt x="-220215" y="5192740"/>
                  <a:pt x="-142704" y="5194514"/>
                  <a:pt x="-41598" y="4955019"/>
                </a:cubicBezTo>
                <a:cubicBezTo>
                  <a:pt x="59508" y="4715524"/>
                  <a:pt x="121873" y="4669187"/>
                  <a:pt x="214232" y="4471561"/>
                </a:cubicBezTo>
                <a:cubicBezTo>
                  <a:pt x="306591" y="4273934"/>
                  <a:pt x="396274" y="4181890"/>
                  <a:pt x="477736" y="3973599"/>
                </a:cubicBezTo>
                <a:cubicBezTo>
                  <a:pt x="-394945" y="2709422"/>
                  <a:pt x="-231401" y="1225971"/>
                  <a:pt x="1021883" y="532458"/>
                </a:cubicBezTo>
                <a:cubicBezTo>
                  <a:pt x="1965010" y="-383301"/>
                  <a:pt x="3469746" y="90065"/>
                  <a:pt x="4485763" y="707339"/>
                </a:cubicBezTo>
                <a:cubicBezTo>
                  <a:pt x="5392833" y="1312784"/>
                  <a:pt x="5628534" y="3161518"/>
                  <a:pt x="4642810" y="4187694"/>
                </a:cubicBezTo>
                <a:cubicBezTo>
                  <a:pt x="3813050" y="5141415"/>
                  <a:pt x="2126547" y="5337305"/>
                  <a:pt x="1204127" y="4643812"/>
                </a:cubicBezTo>
                <a:cubicBezTo>
                  <a:pt x="1060185" y="4786634"/>
                  <a:pt x="944431" y="4750330"/>
                  <a:pt x="736045" y="4888262"/>
                </a:cubicBezTo>
                <a:cubicBezTo>
                  <a:pt x="527660" y="5026194"/>
                  <a:pt x="340626" y="5069505"/>
                  <a:pt x="253024" y="5140515"/>
                </a:cubicBezTo>
                <a:cubicBezTo>
                  <a:pt x="165422" y="5211525"/>
                  <a:pt x="-121079" y="5278650"/>
                  <a:pt x="-289752" y="5423973"/>
                </a:cubicBezTo>
                <a:close/>
              </a:path>
              <a:path w="5296141" h="5052418" stroke="0" extrusionOk="0">
                <a:moveTo>
                  <a:pt x="-289752" y="5423973"/>
                </a:moveTo>
                <a:cubicBezTo>
                  <a:pt x="-237436" y="5316649"/>
                  <a:pt x="-114529" y="5146087"/>
                  <a:pt x="-41598" y="4955019"/>
                </a:cubicBezTo>
                <a:cubicBezTo>
                  <a:pt x="31333" y="4763951"/>
                  <a:pt x="151067" y="4680879"/>
                  <a:pt x="191207" y="4515072"/>
                </a:cubicBezTo>
                <a:cubicBezTo>
                  <a:pt x="231347" y="4349265"/>
                  <a:pt x="447908" y="4122795"/>
                  <a:pt x="477736" y="3973599"/>
                </a:cubicBezTo>
                <a:cubicBezTo>
                  <a:pt x="-412825" y="3041152"/>
                  <a:pt x="-87245" y="1638358"/>
                  <a:pt x="1021883" y="532458"/>
                </a:cubicBezTo>
                <a:cubicBezTo>
                  <a:pt x="1992870" y="-459965"/>
                  <a:pt x="3628939" y="-503359"/>
                  <a:pt x="4485763" y="707339"/>
                </a:cubicBezTo>
                <a:cubicBezTo>
                  <a:pt x="5354346" y="1545028"/>
                  <a:pt x="5719409" y="2932217"/>
                  <a:pt x="4642810" y="4187694"/>
                </a:cubicBezTo>
                <a:cubicBezTo>
                  <a:pt x="3719931" y="5184165"/>
                  <a:pt x="2588651" y="5379530"/>
                  <a:pt x="1204127" y="4643812"/>
                </a:cubicBezTo>
                <a:cubicBezTo>
                  <a:pt x="1000545" y="4769283"/>
                  <a:pt x="827813" y="4765926"/>
                  <a:pt x="676290" y="4919469"/>
                </a:cubicBezTo>
                <a:cubicBezTo>
                  <a:pt x="524767" y="5073012"/>
                  <a:pt x="266823" y="5122366"/>
                  <a:pt x="148453" y="5195126"/>
                </a:cubicBezTo>
                <a:cubicBezTo>
                  <a:pt x="30083" y="5267886"/>
                  <a:pt x="-107421" y="5274550"/>
                  <a:pt x="-289752" y="5423973"/>
                </a:cubicBezTo>
                <a:close/>
              </a:path>
            </a:pathLst>
          </a:custGeom>
          <a:solidFill>
            <a:srgbClr val="92D050">
              <a:alpha val="22000"/>
            </a:srgbClr>
          </a:solidFill>
          <a:ln w="104775">
            <a:solidFill>
              <a:schemeClr val="tx1"/>
            </a:solidFill>
            <a:extLst>
              <a:ext uri="{C807C97D-BFC1-408E-A445-0C87EB9F89A2}">
                <ask:lineSketchStyleProps xmlns:ask="http://schemas.microsoft.com/office/drawing/2018/sketchyshapes" sd="1219033472">
                  <a:prstGeom prst="wedgeEllipseCallout">
                    <a:avLst>
                      <a:gd name="adj1" fmla="val -55471"/>
                      <a:gd name="adj2" fmla="val 57354"/>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3B29BCF-919D-4DC5-AA0B-D722F1F5917E}"/>
              </a:ext>
            </a:extLst>
          </p:cNvPr>
          <p:cNvSpPr txBox="1"/>
          <p:nvPr/>
        </p:nvSpPr>
        <p:spPr>
          <a:xfrm>
            <a:off x="1509632" y="894515"/>
            <a:ext cx="4586368" cy="149641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To uncover the true story of Thomas Riddell and his family we’ll need to look for clues…</a:t>
            </a:r>
          </a:p>
        </p:txBody>
      </p:sp>
      <p:sp>
        <p:nvSpPr>
          <p:cNvPr id="7" name="TextBox 6">
            <a:extLst>
              <a:ext uri="{FF2B5EF4-FFF2-40B4-BE49-F238E27FC236}">
                <a16:creationId xmlns:a16="http://schemas.microsoft.com/office/drawing/2014/main" id="{F23154F0-5504-4752-A208-7FFD3FB21AF9}"/>
              </a:ext>
            </a:extLst>
          </p:cNvPr>
          <p:cNvSpPr txBox="1"/>
          <p:nvPr/>
        </p:nvSpPr>
        <p:spPr>
          <a:xfrm>
            <a:off x="2628502" y="2419763"/>
            <a:ext cx="4905973"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…in historic documents </a:t>
            </a:r>
          </a:p>
        </p:txBody>
      </p:sp>
      <p:sp>
        <p:nvSpPr>
          <p:cNvPr id="8" name="TextBox 7">
            <a:extLst>
              <a:ext uri="{FF2B5EF4-FFF2-40B4-BE49-F238E27FC236}">
                <a16:creationId xmlns:a16="http://schemas.microsoft.com/office/drawing/2014/main" id="{7DA34ADB-108F-4C99-A26E-7655626E9C8D}"/>
              </a:ext>
            </a:extLst>
          </p:cNvPr>
          <p:cNvSpPr txBox="1"/>
          <p:nvPr/>
        </p:nvSpPr>
        <p:spPr>
          <a:xfrm>
            <a:off x="2628502" y="4352271"/>
            <a:ext cx="4905973" cy="51163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…in paintings </a:t>
            </a:r>
          </a:p>
        </p:txBody>
      </p:sp>
      <p:sp>
        <p:nvSpPr>
          <p:cNvPr id="9" name="TextBox 8">
            <a:extLst>
              <a:ext uri="{FF2B5EF4-FFF2-40B4-BE49-F238E27FC236}">
                <a16:creationId xmlns:a16="http://schemas.microsoft.com/office/drawing/2014/main" id="{37FF5F3C-1777-4509-8EC8-EA79787F0C81}"/>
              </a:ext>
            </a:extLst>
          </p:cNvPr>
          <p:cNvSpPr txBox="1"/>
          <p:nvPr/>
        </p:nvSpPr>
        <p:spPr>
          <a:xfrm>
            <a:off x="2628502" y="3380986"/>
            <a:ext cx="4905973" cy="51163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…on historic maps</a:t>
            </a:r>
          </a:p>
        </p:txBody>
      </p:sp>
      <p:sp>
        <p:nvSpPr>
          <p:cNvPr id="11" name="TextBox 10">
            <a:extLst>
              <a:ext uri="{FF2B5EF4-FFF2-40B4-BE49-F238E27FC236}">
                <a16:creationId xmlns:a16="http://schemas.microsoft.com/office/drawing/2014/main" id="{5598676F-9317-40D2-AC4C-9842D7E11603}"/>
              </a:ext>
            </a:extLst>
          </p:cNvPr>
          <p:cNvSpPr txBox="1"/>
          <p:nvPr/>
        </p:nvSpPr>
        <p:spPr>
          <a:xfrm>
            <a:off x="2628502" y="5323556"/>
            <a:ext cx="4905973"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…on gravestones </a:t>
            </a:r>
          </a:p>
        </p:txBody>
      </p:sp>
      <p:pic>
        <p:nvPicPr>
          <p:cNvPr id="5" name="Picture 4" descr="A picture containing text, opener, weapon, knife&#10;&#10;Description automatically generated">
            <a:extLst>
              <a:ext uri="{FF2B5EF4-FFF2-40B4-BE49-F238E27FC236}">
                <a16:creationId xmlns:a16="http://schemas.microsoft.com/office/drawing/2014/main" id="{C418ADFB-BFB4-4697-8DC8-CD858ABDB7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9632" y="2301907"/>
            <a:ext cx="856732" cy="900000"/>
          </a:xfrm>
          <a:prstGeom prst="rect">
            <a:avLst/>
          </a:prstGeom>
        </p:spPr>
      </p:pic>
      <p:pic>
        <p:nvPicPr>
          <p:cNvPr id="14" name="Picture 13" descr="A picture containing text, helmet&#10;&#10;Description automatically generated">
            <a:extLst>
              <a:ext uri="{FF2B5EF4-FFF2-40B4-BE49-F238E27FC236}">
                <a16:creationId xmlns:a16="http://schemas.microsoft.com/office/drawing/2014/main" id="{8B54C3CA-8BFA-411F-8F7E-6B6646502E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2940" y="5112023"/>
            <a:ext cx="713794" cy="828000"/>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F5787F91-B06E-4C71-A562-1FA0ABCEA0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6706" y="3206094"/>
            <a:ext cx="926263" cy="900000"/>
          </a:xfrm>
          <a:prstGeom prst="rect">
            <a:avLst/>
          </a:prstGeom>
        </p:spPr>
      </p:pic>
      <p:pic>
        <p:nvPicPr>
          <p:cNvPr id="22" name="Picture 21" descr="A picture containing text, queen, vector graphics&#10;&#10;Description automatically generated">
            <a:extLst>
              <a:ext uri="{FF2B5EF4-FFF2-40B4-BE49-F238E27FC236}">
                <a16:creationId xmlns:a16="http://schemas.microsoft.com/office/drawing/2014/main" id="{6050B86D-F7BF-4202-95AE-FDABD253F2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904" y="4148444"/>
            <a:ext cx="767866" cy="828000"/>
          </a:xfrm>
          <a:prstGeom prst="rect">
            <a:avLst/>
          </a:prstGeom>
        </p:spPr>
      </p:pic>
      <p:pic>
        <p:nvPicPr>
          <p:cNvPr id="24" name="Picture 23" descr="A yellow smiley face&#10;&#10;Description automatically generated with low confidence">
            <a:extLst>
              <a:ext uri="{FF2B5EF4-FFF2-40B4-BE49-F238E27FC236}">
                <a16:creationId xmlns:a16="http://schemas.microsoft.com/office/drawing/2014/main" id="{5A621133-B546-43D1-95A5-591775F5B8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042689" y="2406391"/>
            <a:ext cx="1034716" cy="1082842"/>
          </a:xfrm>
          <a:prstGeom prst="rect">
            <a:avLst/>
          </a:prstGeom>
        </p:spPr>
      </p:pic>
      <p:sp>
        <p:nvSpPr>
          <p:cNvPr id="25" name="TextBox 24">
            <a:extLst>
              <a:ext uri="{FF2B5EF4-FFF2-40B4-BE49-F238E27FC236}">
                <a16:creationId xmlns:a16="http://schemas.microsoft.com/office/drawing/2014/main" id="{AFA0FF26-9290-4F96-A96B-46E50E92F79C}"/>
              </a:ext>
            </a:extLst>
          </p:cNvPr>
          <p:cNvSpPr txBox="1"/>
          <p:nvPr/>
        </p:nvSpPr>
        <p:spPr>
          <a:xfrm>
            <a:off x="7523547" y="1508227"/>
            <a:ext cx="3187257" cy="95074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What types of sources are these? </a:t>
            </a:r>
          </a:p>
        </p:txBody>
      </p:sp>
      <p:sp>
        <p:nvSpPr>
          <p:cNvPr id="26" name="TextBox 25">
            <a:extLst>
              <a:ext uri="{FF2B5EF4-FFF2-40B4-BE49-F238E27FC236}">
                <a16:creationId xmlns:a16="http://schemas.microsoft.com/office/drawing/2014/main" id="{0BE8F363-CBFA-4313-8A7F-997811F68AC8}"/>
              </a:ext>
            </a:extLst>
          </p:cNvPr>
          <p:cNvSpPr txBox="1"/>
          <p:nvPr/>
        </p:nvSpPr>
        <p:spPr>
          <a:xfrm>
            <a:off x="7131919" y="2478113"/>
            <a:ext cx="1496490" cy="59871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solidFill>
                  <a:srgbClr val="C00000"/>
                </a:solidFill>
                <a:latin typeface="OpenDyslexic" panose="00000500000000000000" pitchFamily="50" charset="0"/>
                <a:ea typeface="+mn-lt"/>
                <a:cs typeface="+mn-lt"/>
              </a:rPr>
              <a:t>material</a:t>
            </a:r>
          </a:p>
        </p:txBody>
      </p:sp>
      <p:sp>
        <p:nvSpPr>
          <p:cNvPr id="27" name="TextBox 26">
            <a:extLst>
              <a:ext uri="{FF2B5EF4-FFF2-40B4-BE49-F238E27FC236}">
                <a16:creationId xmlns:a16="http://schemas.microsoft.com/office/drawing/2014/main" id="{0891E90B-C18E-4A76-B07B-A60E4214694B}"/>
              </a:ext>
            </a:extLst>
          </p:cNvPr>
          <p:cNvSpPr txBox="1"/>
          <p:nvPr/>
        </p:nvSpPr>
        <p:spPr>
          <a:xfrm>
            <a:off x="7452265" y="2873797"/>
            <a:ext cx="1496490" cy="59871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solidFill>
                  <a:srgbClr val="C00000"/>
                </a:solidFill>
                <a:latin typeface="OpenDyslexic" panose="00000500000000000000" pitchFamily="50" charset="0"/>
                <a:ea typeface="+mn-lt"/>
                <a:cs typeface="+mn-lt"/>
              </a:rPr>
              <a:t>written</a:t>
            </a:r>
          </a:p>
        </p:txBody>
      </p:sp>
      <p:sp>
        <p:nvSpPr>
          <p:cNvPr id="28" name="TextBox 27">
            <a:extLst>
              <a:ext uri="{FF2B5EF4-FFF2-40B4-BE49-F238E27FC236}">
                <a16:creationId xmlns:a16="http://schemas.microsoft.com/office/drawing/2014/main" id="{B052E361-E971-4A00-893C-7778CFBB5BBA}"/>
              </a:ext>
            </a:extLst>
          </p:cNvPr>
          <p:cNvSpPr txBox="1"/>
          <p:nvPr/>
        </p:nvSpPr>
        <p:spPr>
          <a:xfrm>
            <a:off x="8699809" y="2514307"/>
            <a:ext cx="1496490" cy="59871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solidFill>
                  <a:srgbClr val="C00000"/>
                </a:solidFill>
                <a:latin typeface="OpenDyslexic" panose="00000500000000000000" pitchFamily="50" charset="0"/>
                <a:ea typeface="+mn-lt"/>
                <a:cs typeface="+mn-lt"/>
              </a:rPr>
              <a:t>visual</a:t>
            </a:r>
          </a:p>
        </p:txBody>
      </p:sp>
      <p:sp>
        <p:nvSpPr>
          <p:cNvPr id="29" name="TextBox 28">
            <a:extLst>
              <a:ext uri="{FF2B5EF4-FFF2-40B4-BE49-F238E27FC236}">
                <a16:creationId xmlns:a16="http://schemas.microsoft.com/office/drawing/2014/main" id="{0AB7E81D-FBC3-4ABD-984D-7466BD29DF2F}"/>
              </a:ext>
            </a:extLst>
          </p:cNvPr>
          <p:cNvSpPr txBox="1"/>
          <p:nvPr/>
        </p:nvSpPr>
        <p:spPr>
          <a:xfrm>
            <a:off x="9117176" y="2873797"/>
            <a:ext cx="1496490" cy="59871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solidFill>
                  <a:srgbClr val="C00000"/>
                </a:solidFill>
                <a:latin typeface="OpenDyslexic" panose="00000500000000000000" pitchFamily="50" charset="0"/>
                <a:ea typeface="+mn-lt"/>
                <a:cs typeface="+mn-lt"/>
              </a:rPr>
              <a:t>oral</a:t>
            </a:r>
          </a:p>
        </p:txBody>
      </p:sp>
      <p:sp>
        <p:nvSpPr>
          <p:cNvPr id="30" name="TextBox 29">
            <a:extLst>
              <a:ext uri="{FF2B5EF4-FFF2-40B4-BE49-F238E27FC236}">
                <a16:creationId xmlns:a16="http://schemas.microsoft.com/office/drawing/2014/main" id="{BEA4179F-0861-4E0D-B7E4-5A81297E3DE1}"/>
              </a:ext>
            </a:extLst>
          </p:cNvPr>
          <p:cNvSpPr txBox="1"/>
          <p:nvPr/>
        </p:nvSpPr>
        <p:spPr>
          <a:xfrm>
            <a:off x="7579867" y="3529443"/>
            <a:ext cx="3026229" cy="186895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What information do the different types of sources give us? </a:t>
            </a:r>
          </a:p>
        </p:txBody>
      </p:sp>
    </p:spTree>
    <p:extLst>
      <p:ext uri="{BB962C8B-B14F-4D97-AF65-F5344CB8AC3E}">
        <p14:creationId xmlns:p14="http://schemas.microsoft.com/office/powerpoint/2010/main" val="340303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0-#ppt_w/2"/>
                                          </p:val>
                                        </p:tav>
                                        <p:tav tm="100000">
                                          <p:val>
                                            <p:strVal val="#ppt_x"/>
                                          </p:val>
                                        </p:tav>
                                      </p:tavLst>
                                    </p:anim>
                                    <p:anim calcmode="lin" valueType="num">
                                      <p:cBhvr additive="base">
                                        <p:cTn id="2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0-#ppt_w/2"/>
                                          </p:val>
                                        </p:tav>
                                        <p:tav tm="100000">
                                          <p:val>
                                            <p:strVal val="#ppt_x"/>
                                          </p:val>
                                        </p:tav>
                                      </p:tavLst>
                                    </p:anim>
                                    <p:anim calcmode="lin" valueType="num">
                                      <p:cBhvr additive="base">
                                        <p:cTn id="35"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fade">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25" grpId="0"/>
      <p:bldP spid="26" grpId="0"/>
      <p:bldP spid="27" grpId="0"/>
      <p:bldP spid="28"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797427CA-EA26-4AAC-919A-53B9AEE4ED38}"/>
              </a:ext>
            </a:extLst>
          </p:cNvPr>
          <p:cNvSpPr/>
          <p:nvPr/>
        </p:nvSpPr>
        <p:spPr>
          <a:xfrm>
            <a:off x="3703437" y="3254158"/>
            <a:ext cx="1811170" cy="1596613"/>
          </a:xfrm>
          <a:custGeom>
            <a:avLst/>
            <a:gdLst>
              <a:gd name="connsiteX0" fmla="*/ 0 w 1811170"/>
              <a:gd name="connsiteY0" fmla="*/ 798307 h 1596613"/>
              <a:gd name="connsiteX1" fmla="*/ 905585 w 1811170"/>
              <a:gd name="connsiteY1" fmla="*/ 0 h 1596613"/>
              <a:gd name="connsiteX2" fmla="*/ 1811170 w 1811170"/>
              <a:gd name="connsiteY2" fmla="*/ 798307 h 1596613"/>
              <a:gd name="connsiteX3" fmla="*/ 905585 w 1811170"/>
              <a:gd name="connsiteY3" fmla="*/ 1596614 h 1596613"/>
              <a:gd name="connsiteX4" fmla="*/ 0 w 1811170"/>
              <a:gd name="connsiteY4" fmla="*/ 798307 h 1596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170" h="1596613" fill="none" extrusionOk="0">
                <a:moveTo>
                  <a:pt x="0" y="798307"/>
                </a:moveTo>
                <a:cubicBezTo>
                  <a:pt x="-94821" y="420721"/>
                  <a:pt x="307699" y="-101622"/>
                  <a:pt x="905585" y="0"/>
                </a:cubicBezTo>
                <a:cubicBezTo>
                  <a:pt x="1395109" y="14306"/>
                  <a:pt x="1724646" y="398936"/>
                  <a:pt x="1811170" y="798307"/>
                </a:cubicBezTo>
                <a:cubicBezTo>
                  <a:pt x="1821681" y="1224549"/>
                  <a:pt x="1413877" y="1672879"/>
                  <a:pt x="905585" y="1596614"/>
                </a:cubicBezTo>
                <a:cubicBezTo>
                  <a:pt x="382357" y="1538028"/>
                  <a:pt x="-28781" y="1210304"/>
                  <a:pt x="0" y="798307"/>
                </a:cubicBezTo>
                <a:close/>
              </a:path>
              <a:path w="1811170" h="1596613" stroke="0" extrusionOk="0">
                <a:moveTo>
                  <a:pt x="0" y="798307"/>
                </a:moveTo>
                <a:cubicBezTo>
                  <a:pt x="62301" y="265960"/>
                  <a:pt x="468741" y="109852"/>
                  <a:pt x="905585" y="0"/>
                </a:cubicBezTo>
                <a:cubicBezTo>
                  <a:pt x="1283795" y="49803"/>
                  <a:pt x="1927390" y="351183"/>
                  <a:pt x="1811170" y="798307"/>
                </a:cubicBezTo>
                <a:cubicBezTo>
                  <a:pt x="1801493" y="1230733"/>
                  <a:pt x="1412103" y="1635790"/>
                  <a:pt x="905585" y="1596614"/>
                </a:cubicBezTo>
                <a:cubicBezTo>
                  <a:pt x="441171" y="1517033"/>
                  <a:pt x="-63862" y="1312687"/>
                  <a:pt x="0" y="798307"/>
                </a:cubicBezTo>
                <a:close/>
              </a:path>
            </a:pathLst>
          </a:custGeom>
          <a:solidFill>
            <a:schemeClr val="accent4">
              <a:lumMod val="20000"/>
              <a:lumOff val="80000"/>
            </a:schemeClr>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469C31C-33FE-4177-9EDE-6AE23D73E7AD}"/>
              </a:ext>
            </a:extLst>
          </p:cNvPr>
          <p:cNvSpPr/>
          <p:nvPr/>
        </p:nvSpPr>
        <p:spPr>
          <a:xfrm>
            <a:off x="6765057" y="3360022"/>
            <a:ext cx="1760388" cy="1596613"/>
          </a:xfrm>
          <a:custGeom>
            <a:avLst/>
            <a:gdLst>
              <a:gd name="connsiteX0" fmla="*/ 0 w 1760388"/>
              <a:gd name="connsiteY0" fmla="*/ 798307 h 1596613"/>
              <a:gd name="connsiteX1" fmla="*/ 880194 w 1760388"/>
              <a:gd name="connsiteY1" fmla="*/ 0 h 1596613"/>
              <a:gd name="connsiteX2" fmla="*/ 1760388 w 1760388"/>
              <a:gd name="connsiteY2" fmla="*/ 798307 h 1596613"/>
              <a:gd name="connsiteX3" fmla="*/ 880194 w 1760388"/>
              <a:gd name="connsiteY3" fmla="*/ 1596614 h 1596613"/>
              <a:gd name="connsiteX4" fmla="*/ 0 w 1760388"/>
              <a:gd name="connsiteY4" fmla="*/ 798307 h 1596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388" h="1596613" fill="none" extrusionOk="0">
                <a:moveTo>
                  <a:pt x="0" y="798307"/>
                </a:moveTo>
                <a:cubicBezTo>
                  <a:pt x="-73137" y="406244"/>
                  <a:pt x="386586" y="-7787"/>
                  <a:pt x="880194" y="0"/>
                </a:cubicBezTo>
                <a:cubicBezTo>
                  <a:pt x="1355695" y="14306"/>
                  <a:pt x="1673864" y="398936"/>
                  <a:pt x="1760388" y="798307"/>
                </a:cubicBezTo>
                <a:cubicBezTo>
                  <a:pt x="1821031" y="1154668"/>
                  <a:pt x="1380026" y="1724933"/>
                  <a:pt x="880194" y="1596614"/>
                </a:cubicBezTo>
                <a:cubicBezTo>
                  <a:pt x="370989" y="1538028"/>
                  <a:pt x="-28781" y="1210304"/>
                  <a:pt x="0" y="798307"/>
                </a:cubicBezTo>
                <a:close/>
              </a:path>
              <a:path w="1760388" h="1596613" stroke="0" extrusionOk="0">
                <a:moveTo>
                  <a:pt x="0" y="798307"/>
                </a:moveTo>
                <a:cubicBezTo>
                  <a:pt x="73684" y="249250"/>
                  <a:pt x="430938" y="63974"/>
                  <a:pt x="880194" y="0"/>
                </a:cubicBezTo>
                <a:cubicBezTo>
                  <a:pt x="1244381" y="49803"/>
                  <a:pt x="1876608" y="351183"/>
                  <a:pt x="1760388" y="798307"/>
                </a:cubicBezTo>
                <a:cubicBezTo>
                  <a:pt x="1688516" y="1176316"/>
                  <a:pt x="1378405" y="1670909"/>
                  <a:pt x="880194" y="1596614"/>
                </a:cubicBezTo>
                <a:cubicBezTo>
                  <a:pt x="429803" y="1517033"/>
                  <a:pt x="-63862" y="1312687"/>
                  <a:pt x="0" y="798307"/>
                </a:cubicBezTo>
                <a:close/>
              </a:path>
            </a:pathLst>
          </a:custGeom>
          <a:solidFill>
            <a:schemeClr val="accent4">
              <a:lumMod val="20000"/>
              <a:lumOff val="80000"/>
            </a:schemeClr>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654C9F88-237B-4060-A5E0-81292F684EBA}"/>
              </a:ext>
            </a:extLst>
          </p:cNvPr>
          <p:cNvSpPr/>
          <p:nvPr/>
        </p:nvSpPr>
        <p:spPr>
          <a:xfrm>
            <a:off x="4983320" y="4530185"/>
            <a:ext cx="2225358" cy="1748696"/>
          </a:xfrm>
          <a:custGeom>
            <a:avLst/>
            <a:gdLst>
              <a:gd name="connsiteX0" fmla="*/ 0 w 2225358"/>
              <a:gd name="connsiteY0" fmla="*/ 874348 h 1748696"/>
              <a:gd name="connsiteX1" fmla="*/ 1112679 w 2225358"/>
              <a:gd name="connsiteY1" fmla="*/ 0 h 1748696"/>
              <a:gd name="connsiteX2" fmla="*/ 2225358 w 2225358"/>
              <a:gd name="connsiteY2" fmla="*/ 874348 h 1748696"/>
              <a:gd name="connsiteX3" fmla="*/ 1112679 w 2225358"/>
              <a:gd name="connsiteY3" fmla="*/ 1748696 h 1748696"/>
              <a:gd name="connsiteX4" fmla="*/ 0 w 2225358"/>
              <a:gd name="connsiteY4" fmla="*/ 874348 h 174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358" h="1748696" fill="none" extrusionOk="0">
                <a:moveTo>
                  <a:pt x="0" y="874348"/>
                </a:moveTo>
                <a:cubicBezTo>
                  <a:pt x="-74702" y="441334"/>
                  <a:pt x="384353" y="-118325"/>
                  <a:pt x="1112679" y="0"/>
                </a:cubicBezTo>
                <a:cubicBezTo>
                  <a:pt x="1714960" y="16486"/>
                  <a:pt x="2174274" y="415974"/>
                  <a:pt x="2225358" y="874348"/>
                </a:cubicBezTo>
                <a:cubicBezTo>
                  <a:pt x="2289992" y="1267142"/>
                  <a:pt x="1741324" y="1880893"/>
                  <a:pt x="1112679" y="1748696"/>
                </a:cubicBezTo>
                <a:cubicBezTo>
                  <a:pt x="484079" y="1712956"/>
                  <a:pt x="-30775" y="1326338"/>
                  <a:pt x="0" y="874348"/>
                </a:cubicBezTo>
                <a:close/>
              </a:path>
              <a:path w="2225358" h="1748696" stroke="0" extrusionOk="0">
                <a:moveTo>
                  <a:pt x="0" y="874348"/>
                </a:moveTo>
                <a:cubicBezTo>
                  <a:pt x="18145" y="364823"/>
                  <a:pt x="563163" y="112808"/>
                  <a:pt x="1112679" y="0"/>
                </a:cubicBezTo>
                <a:cubicBezTo>
                  <a:pt x="1679858" y="19335"/>
                  <a:pt x="2256831" y="389772"/>
                  <a:pt x="2225358" y="874348"/>
                </a:cubicBezTo>
                <a:cubicBezTo>
                  <a:pt x="2112085" y="1258128"/>
                  <a:pt x="1734359" y="1792712"/>
                  <a:pt x="1112679" y="1748696"/>
                </a:cubicBezTo>
                <a:cubicBezTo>
                  <a:pt x="549126" y="1635175"/>
                  <a:pt x="-73148" y="1441410"/>
                  <a:pt x="0" y="874348"/>
                </a:cubicBezTo>
                <a:close/>
              </a:path>
            </a:pathLst>
          </a:custGeom>
          <a:solidFill>
            <a:schemeClr val="accent4">
              <a:lumMod val="20000"/>
              <a:lumOff val="80000"/>
            </a:schemeClr>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80DBEA2D-6A06-428C-8953-98ECDFC99C15}"/>
              </a:ext>
            </a:extLst>
          </p:cNvPr>
          <p:cNvSpPr/>
          <p:nvPr/>
        </p:nvSpPr>
        <p:spPr>
          <a:xfrm>
            <a:off x="5029200" y="1856784"/>
            <a:ext cx="2173930" cy="1932188"/>
          </a:xfrm>
          <a:custGeom>
            <a:avLst/>
            <a:gdLst>
              <a:gd name="connsiteX0" fmla="*/ 0 w 2173930"/>
              <a:gd name="connsiteY0" fmla="*/ 966094 h 1932188"/>
              <a:gd name="connsiteX1" fmla="*/ 1086965 w 2173930"/>
              <a:gd name="connsiteY1" fmla="*/ 0 h 1932188"/>
              <a:gd name="connsiteX2" fmla="*/ 2173930 w 2173930"/>
              <a:gd name="connsiteY2" fmla="*/ 966094 h 1932188"/>
              <a:gd name="connsiteX3" fmla="*/ 1086965 w 2173930"/>
              <a:gd name="connsiteY3" fmla="*/ 1932188 h 1932188"/>
              <a:gd name="connsiteX4" fmla="*/ 0 w 2173930"/>
              <a:gd name="connsiteY4" fmla="*/ 966094 h 193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30" h="1932188" fill="none" extrusionOk="0">
                <a:moveTo>
                  <a:pt x="0" y="966094"/>
                </a:moveTo>
                <a:cubicBezTo>
                  <a:pt x="-126505" y="516995"/>
                  <a:pt x="390514" y="-99950"/>
                  <a:pt x="1086965" y="0"/>
                </a:cubicBezTo>
                <a:cubicBezTo>
                  <a:pt x="1606840" y="108390"/>
                  <a:pt x="2041607" y="496035"/>
                  <a:pt x="2173930" y="966094"/>
                </a:cubicBezTo>
                <a:cubicBezTo>
                  <a:pt x="2259624" y="1380202"/>
                  <a:pt x="1702555" y="2075122"/>
                  <a:pt x="1086965" y="1932188"/>
                </a:cubicBezTo>
                <a:cubicBezTo>
                  <a:pt x="463132" y="1872506"/>
                  <a:pt x="-107256" y="1391967"/>
                  <a:pt x="0" y="966094"/>
                </a:cubicBezTo>
                <a:close/>
              </a:path>
              <a:path w="2173930" h="1932188" stroke="0" extrusionOk="0">
                <a:moveTo>
                  <a:pt x="0" y="966094"/>
                </a:moveTo>
                <a:cubicBezTo>
                  <a:pt x="31338" y="386533"/>
                  <a:pt x="522992" y="63070"/>
                  <a:pt x="1086965" y="0"/>
                </a:cubicBezTo>
                <a:cubicBezTo>
                  <a:pt x="1584189" y="42107"/>
                  <a:pt x="2219760" y="430078"/>
                  <a:pt x="2173930" y="966094"/>
                </a:cubicBezTo>
                <a:cubicBezTo>
                  <a:pt x="2107739" y="1441739"/>
                  <a:pt x="1704653" y="2038932"/>
                  <a:pt x="1086965" y="1932188"/>
                </a:cubicBezTo>
                <a:cubicBezTo>
                  <a:pt x="548959" y="1793397"/>
                  <a:pt x="-72977" y="1583630"/>
                  <a:pt x="0" y="966094"/>
                </a:cubicBezTo>
                <a:close/>
              </a:path>
            </a:pathLst>
          </a:custGeom>
          <a:solidFill>
            <a:schemeClr val="accent4">
              <a:lumMod val="20000"/>
              <a:lumOff val="80000"/>
            </a:schemeClr>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3154F0-5504-4752-A208-7FFD3FB21AF9}"/>
              </a:ext>
            </a:extLst>
          </p:cNvPr>
          <p:cNvSpPr txBox="1"/>
          <p:nvPr/>
        </p:nvSpPr>
        <p:spPr>
          <a:xfrm>
            <a:off x="5342302" y="2842483"/>
            <a:ext cx="1595061" cy="77617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r>
              <a:rPr lang="en-US" dirty="0">
                <a:latin typeface="OpenDyslexic" panose="00000500000000000000" pitchFamily="50" charset="0"/>
                <a:ea typeface="+mn-lt"/>
                <a:cs typeface="+mn-lt"/>
              </a:rPr>
              <a:t>historic </a:t>
            </a:r>
          </a:p>
          <a:p>
            <a:pPr algn="ctr">
              <a:lnSpc>
                <a:spcPct val="140000"/>
              </a:lnSpc>
              <a:spcAft>
                <a:spcPts val="1600"/>
              </a:spcAft>
            </a:pPr>
            <a:r>
              <a:rPr lang="en-US" dirty="0">
                <a:latin typeface="OpenDyslexic" panose="00000500000000000000" pitchFamily="50" charset="0"/>
                <a:ea typeface="+mn-lt"/>
                <a:cs typeface="+mn-lt"/>
              </a:rPr>
              <a:t>documents </a:t>
            </a:r>
          </a:p>
        </p:txBody>
      </p:sp>
      <p:sp>
        <p:nvSpPr>
          <p:cNvPr id="8" name="TextBox 7">
            <a:extLst>
              <a:ext uri="{FF2B5EF4-FFF2-40B4-BE49-F238E27FC236}">
                <a16:creationId xmlns:a16="http://schemas.microsoft.com/office/drawing/2014/main" id="{7DA34ADB-108F-4C99-A26E-7655626E9C8D}"/>
              </a:ext>
            </a:extLst>
          </p:cNvPr>
          <p:cNvSpPr txBox="1"/>
          <p:nvPr/>
        </p:nvSpPr>
        <p:spPr>
          <a:xfrm>
            <a:off x="6966891" y="4296164"/>
            <a:ext cx="1532018" cy="51163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paintings </a:t>
            </a:r>
          </a:p>
        </p:txBody>
      </p:sp>
      <p:sp>
        <p:nvSpPr>
          <p:cNvPr id="9" name="TextBox 8">
            <a:extLst>
              <a:ext uri="{FF2B5EF4-FFF2-40B4-BE49-F238E27FC236}">
                <a16:creationId xmlns:a16="http://schemas.microsoft.com/office/drawing/2014/main" id="{37FF5F3C-1777-4509-8EC8-EA79787F0C81}"/>
              </a:ext>
            </a:extLst>
          </p:cNvPr>
          <p:cNvSpPr txBox="1"/>
          <p:nvPr/>
        </p:nvSpPr>
        <p:spPr>
          <a:xfrm>
            <a:off x="3956574" y="4062778"/>
            <a:ext cx="1304896" cy="81144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r>
              <a:rPr lang="en-US" dirty="0">
                <a:latin typeface="OpenDyslexic" panose="00000500000000000000" pitchFamily="50" charset="0"/>
                <a:ea typeface="+mn-lt"/>
                <a:cs typeface="+mn-lt"/>
              </a:rPr>
              <a:t>historic </a:t>
            </a:r>
          </a:p>
          <a:p>
            <a:pPr algn="ctr">
              <a:lnSpc>
                <a:spcPct val="140000"/>
              </a:lnSpc>
              <a:spcAft>
                <a:spcPts val="1600"/>
              </a:spcAft>
            </a:pPr>
            <a:r>
              <a:rPr lang="en-US" dirty="0">
                <a:latin typeface="OpenDyslexic" panose="00000500000000000000" pitchFamily="50" charset="0"/>
                <a:ea typeface="+mn-lt"/>
                <a:cs typeface="+mn-lt"/>
              </a:rPr>
              <a:t>maps</a:t>
            </a:r>
          </a:p>
        </p:txBody>
      </p:sp>
      <p:sp>
        <p:nvSpPr>
          <p:cNvPr id="11" name="TextBox 10">
            <a:extLst>
              <a:ext uri="{FF2B5EF4-FFF2-40B4-BE49-F238E27FC236}">
                <a16:creationId xmlns:a16="http://schemas.microsoft.com/office/drawing/2014/main" id="{5598676F-9317-40D2-AC4C-9842D7E11603}"/>
              </a:ext>
            </a:extLst>
          </p:cNvPr>
          <p:cNvSpPr txBox="1"/>
          <p:nvPr/>
        </p:nvSpPr>
        <p:spPr>
          <a:xfrm>
            <a:off x="5254284" y="5540770"/>
            <a:ext cx="1913018"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gravestones </a:t>
            </a:r>
          </a:p>
        </p:txBody>
      </p:sp>
      <p:pic>
        <p:nvPicPr>
          <p:cNvPr id="5" name="Picture 4" descr="A picture containing text, opener, weapon, knife&#10;&#10;Description automatically generated">
            <a:extLst>
              <a:ext uri="{FF2B5EF4-FFF2-40B4-BE49-F238E27FC236}">
                <a16:creationId xmlns:a16="http://schemas.microsoft.com/office/drawing/2014/main" id="{C418ADFB-BFB4-4697-8DC8-CD858ABDB7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1466" y="2038134"/>
            <a:ext cx="856732" cy="900000"/>
          </a:xfrm>
          <a:prstGeom prst="rect">
            <a:avLst/>
          </a:prstGeom>
        </p:spPr>
      </p:pic>
      <p:pic>
        <p:nvPicPr>
          <p:cNvPr id="14" name="Picture 13" descr="A picture containing text, helmet&#10;&#10;Description automatically generated">
            <a:extLst>
              <a:ext uri="{FF2B5EF4-FFF2-40B4-BE49-F238E27FC236}">
                <a16:creationId xmlns:a16="http://schemas.microsoft.com/office/drawing/2014/main" id="{8B54C3CA-8BFA-411F-8F7E-6B6646502E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9102" y="4712770"/>
            <a:ext cx="713794" cy="828000"/>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F5787F91-B06E-4C71-A562-1FA0ABCEA0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0206" y="3286870"/>
            <a:ext cx="926263" cy="900000"/>
          </a:xfrm>
          <a:prstGeom prst="rect">
            <a:avLst/>
          </a:prstGeom>
        </p:spPr>
      </p:pic>
      <p:pic>
        <p:nvPicPr>
          <p:cNvPr id="22" name="Picture 21" descr="A picture containing text, queen, vector graphics&#10;&#10;Description automatically generated">
            <a:extLst>
              <a:ext uri="{FF2B5EF4-FFF2-40B4-BE49-F238E27FC236}">
                <a16:creationId xmlns:a16="http://schemas.microsoft.com/office/drawing/2014/main" id="{6050B86D-F7BF-4202-95AE-FDABD253F2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43859" y="3549973"/>
            <a:ext cx="767866" cy="828000"/>
          </a:xfrm>
          <a:prstGeom prst="rect">
            <a:avLst/>
          </a:prstGeom>
        </p:spPr>
      </p:pic>
      <p:pic>
        <p:nvPicPr>
          <p:cNvPr id="24" name="Picture 23" descr="A yellow smiley face&#10;&#10;Description automatically generated with low confidence">
            <a:extLst>
              <a:ext uri="{FF2B5EF4-FFF2-40B4-BE49-F238E27FC236}">
                <a16:creationId xmlns:a16="http://schemas.microsoft.com/office/drawing/2014/main" id="{5A621133-B546-43D1-95A5-591775F5B8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589612" y="3571122"/>
            <a:ext cx="1034716" cy="1082842"/>
          </a:xfrm>
          <a:prstGeom prst="rect">
            <a:avLst/>
          </a:prstGeom>
        </p:spPr>
      </p:pic>
      <p:sp>
        <p:nvSpPr>
          <p:cNvPr id="30" name="TextBox 29">
            <a:extLst>
              <a:ext uri="{FF2B5EF4-FFF2-40B4-BE49-F238E27FC236}">
                <a16:creationId xmlns:a16="http://schemas.microsoft.com/office/drawing/2014/main" id="{BEA4179F-0861-4E0D-B7E4-5A81297E3DE1}"/>
              </a:ext>
            </a:extLst>
          </p:cNvPr>
          <p:cNvSpPr txBox="1"/>
          <p:nvPr/>
        </p:nvSpPr>
        <p:spPr>
          <a:xfrm>
            <a:off x="914392" y="768497"/>
            <a:ext cx="9649420" cy="66833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b="1" dirty="0">
                <a:latin typeface="OpenDyslexic" panose="00000500000000000000" pitchFamily="50" charset="0"/>
                <a:ea typeface="+mn-lt"/>
                <a:cs typeface="+mn-lt"/>
              </a:rPr>
              <a:t>Where would you uncover the following information?</a:t>
            </a:r>
          </a:p>
        </p:txBody>
      </p:sp>
      <p:sp>
        <p:nvSpPr>
          <p:cNvPr id="33" name="Oval 32">
            <a:extLst>
              <a:ext uri="{FF2B5EF4-FFF2-40B4-BE49-F238E27FC236}">
                <a16:creationId xmlns:a16="http://schemas.microsoft.com/office/drawing/2014/main" id="{6134E742-3AC4-4FB7-96E3-76553B164A38}"/>
              </a:ext>
            </a:extLst>
          </p:cNvPr>
          <p:cNvSpPr/>
          <p:nvPr/>
        </p:nvSpPr>
        <p:spPr>
          <a:xfrm>
            <a:off x="1211408" y="1576998"/>
            <a:ext cx="2745165" cy="1013259"/>
          </a:xfrm>
          <a:custGeom>
            <a:avLst/>
            <a:gdLst>
              <a:gd name="connsiteX0" fmla="*/ 0 w 2745165"/>
              <a:gd name="connsiteY0" fmla="*/ 506630 h 1013259"/>
              <a:gd name="connsiteX1" fmla="*/ 1372583 w 2745165"/>
              <a:gd name="connsiteY1" fmla="*/ 0 h 1013259"/>
              <a:gd name="connsiteX2" fmla="*/ 2745166 w 2745165"/>
              <a:gd name="connsiteY2" fmla="*/ 506630 h 1013259"/>
              <a:gd name="connsiteX3" fmla="*/ 1372583 w 2745165"/>
              <a:gd name="connsiteY3" fmla="*/ 1013260 h 1013259"/>
              <a:gd name="connsiteX4" fmla="*/ 0 w 2745165"/>
              <a:gd name="connsiteY4" fmla="*/ 506630 h 1013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5165" h="1013259" extrusionOk="0">
                <a:moveTo>
                  <a:pt x="0" y="506630"/>
                </a:moveTo>
                <a:cubicBezTo>
                  <a:pt x="96443" y="85253"/>
                  <a:pt x="699211" y="146972"/>
                  <a:pt x="1372583" y="0"/>
                </a:cubicBezTo>
                <a:cubicBezTo>
                  <a:pt x="2061950" y="28057"/>
                  <a:pt x="2788613" y="224497"/>
                  <a:pt x="2745166" y="506630"/>
                </a:cubicBezTo>
                <a:cubicBezTo>
                  <a:pt x="2707100" y="753128"/>
                  <a:pt x="2147756" y="1118414"/>
                  <a:pt x="1372583" y="1013260"/>
                </a:cubicBezTo>
                <a:cubicBezTo>
                  <a:pt x="627174" y="985086"/>
                  <a:pt x="-46265" y="839672"/>
                  <a:pt x="0" y="506630"/>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C810F10A-B794-4482-B420-A2E611B68939}"/>
              </a:ext>
            </a:extLst>
          </p:cNvPr>
          <p:cNvSpPr/>
          <p:nvPr/>
        </p:nvSpPr>
        <p:spPr>
          <a:xfrm>
            <a:off x="712132" y="3428999"/>
            <a:ext cx="2776304" cy="1101185"/>
          </a:xfrm>
          <a:custGeom>
            <a:avLst/>
            <a:gdLst>
              <a:gd name="connsiteX0" fmla="*/ 0 w 2776304"/>
              <a:gd name="connsiteY0" fmla="*/ 550593 h 1101185"/>
              <a:gd name="connsiteX1" fmla="*/ 1388152 w 2776304"/>
              <a:gd name="connsiteY1" fmla="*/ 0 h 1101185"/>
              <a:gd name="connsiteX2" fmla="*/ 2776304 w 2776304"/>
              <a:gd name="connsiteY2" fmla="*/ 550593 h 1101185"/>
              <a:gd name="connsiteX3" fmla="*/ 1388152 w 2776304"/>
              <a:gd name="connsiteY3" fmla="*/ 1101186 h 1101185"/>
              <a:gd name="connsiteX4" fmla="*/ 0 w 2776304"/>
              <a:gd name="connsiteY4" fmla="*/ 550593 h 110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304" h="1101185" extrusionOk="0">
                <a:moveTo>
                  <a:pt x="0" y="550593"/>
                </a:moveTo>
                <a:cubicBezTo>
                  <a:pt x="40246" y="187430"/>
                  <a:pt x="644978" y="40751"/>
                  <a:pt x="1388152" y="0"/>
                </a:cubicBezTo>
                <a:cubicBezTo>
                  <a:pt x="2090069" y="26442"/>
                  <a:pt x="2865078" y="241750"/>
                  <a:pt x="2776304" y="550593"/>
                </a:cubicBezTo>
                <a:cubicBezTo>
                  <a:pt x="2683859" y="773792"/>
                  <a:pt x="2174995" y="1225218"/>
                  <a:pt x="1388152" y="1101186"/>
                </a:cubicBezTo>
                <a:cubicBezTo>
                  <a:pt x="646239" y="1046074"/>
                  <a:pt x="-40993" y="901849"/>
                  <a:pt x="0" y="550593"/>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86ADDBDF-18BC-4FDE-A2E3-4BAFFC6DF508}"/>
              </a:ext>
            </a:extLst>
          </p:cNvPr>
          <p:cNvSpPr/>
          <p:nvPr/>
        </p:nvSpPr>
        <p:spPr>
          <a:xfrm>
            <a:off x="420961" y="5071949"/>
            <a:ext cx="3806577" cy="1481299"/>
          </a:xfrm>
          <a:custGeom>
            <a:avLst/>
            <a:gdLst>
              <a:gd name="connsiteX0" fmla="*/ 0 w 3806577"/>
              <a:gd name="connsiteY0" fmla="*/ 740650 h 1481299"/>
              <a:gd name="connsiteX1" fmla="*/ 1903289 w 3806577"/>
              <a:gd name="connsiteY1" fmla="*/ 0 h 1481299"/>
              <a:gd name="connsiteX2" fmla="*/ 3806578 w 3806577"/>
              <a:gd name="connsiteY2" fmla="*/ 740650 h 1481299"/>
              <a:gd name="connsiteX3" fmla="*/ 1903289 w 3806577"/>
              <a:gd name="connsiteY3" fmla="*/ 1481300 h 1481299"/>
              <a:gd name="connsiteX4" fmla="*/ 0 w 3806577"/>
              <a:gd name="connsiteY4" fmla="*/ 740650 h 1481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6577" h="1481299" extrusionOk="0">
                <a:moveTo>
                  <a:pt x="0" y="740650"/>
                </a:moveTo>
                <a:cubicBezTo>
                  <a:pt x="137210" y="130183"/>
                  <a:pt x="865499" y="23199"/>
                  <a:pt x="1903289" y="0"/>
                </a:cubicBezTo>
                <a:cubicBezTo>
                  <a:pt x="2944610" y="4017"/>
                  <a:pt x="3867245" y="328347"/>
                  <a:pt x="3806578" y="740650"/>
                </a:cubicBezTo>
                <a:cubicBezTo>
                  <a:pt x="3762206" y="1110876"/>
                  <a:pt x="2969865" y="1576028"/>
                  <a:pt x="1903289" y="1481300"/>
                </a:cubicBezTo>
                <a:cubicBezTo>
                  <a:pt x="889037" y="1399095"/>
                  <a:pt x="-18440" y="1170919"/>
                  <a:pt x="0" y="740650"/>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562CAF25-CCCD-4D4D-ACD0-CC86350796CC}"/>
              </a:ext>
            </a:extLst>
          </p:cNvPr>
          <p:cNvSpPr txBox="1"/>
          <p:nvPr/>
        </p:nvSpPr>
        <p:spPr>
          <a:xfrm>
            <a:off x="1333864" y="1838535"/>
            <a:ext cx="2622709"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A person’s name </a:t>
            </a:r>
          </a:p>
        </p:txBody>
      </p:sp>
      <p:sp>
        <p:nvSpPr>
          <p:cNvPr id="37" name="TextBox 36">
            <a:extLst>
              <a:ext uri="{FF2B5EF4-FFF2-40B4-BE49-F238E27FC236}">
                <a16:creationId xmlns:a16="http://schemas.microsoft.com/office/drawing/2014/main" id="{991A0C93-1CCB-4AB6-B9AA-978D5140035D}"/>
              </a:ext>
            </a:extLst>
          </p:cNvPr>
          <p:cNvSpPr txBox="1"/>
          <p:nvPr/>
        </p:nvSpPr>
        <p:spPr>
          <a:xfrm>
            <a:off x="817208" y="3571122"/>
            <a:ext cx="2407692" cy="69220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The year they were born</a:t>
            </a:r>
          </a:p>
        </p:txBody>
      </p:sp>
      <p:sp>
        <p:nvSpPr>
          <p:cNvPr id="38" name="TextBox 37">
            <a:extLst>
              <a:ext uri="{FF2B5EF4-FFF2-40B4-BE49-F238E27FC236}">
                <a16:creationId xmlns:a16="http://schemas.microsoft.com/office/drawing/2014/main" id="{882243A1-76DA-42E2-A244-DAF82BFFCA63}"/>
              </a:ext>
            </a:extLst>
          </p:cNvPr>
          <p:cNvSpPr txBox="1"/>
          <p:nvPr/>
        </p:nvSpPr>
        <p:spPr>
          <a:xfrm>
            <a:off x="712132" y="5285613"/>
            <a:ext cx="3408074" cy="138248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The name of the place where they lived</a:t>
            </a:r>
          </a:p>
        </p:txBody>
      </p:sp>
      <p:sp>
        <p:nvSpPr>
          <p:cNvPr id="39" name="TextBox 38">
            <a:extLst>
              <a:ext uri="{FF2B5EF4-FFF2-40B4-BE49-F238E27FC236}">
                <a16:creationId xmlns:a16="http://schemas.microsoft.com/office/drawing/2014/main" id="{D80D7BC4-3AA9-490A-80DC-C1B57CAB0B24}"/>
              </a:ext>
            </a:extLst>
          </p:cNvPr>
          <p:cNvSpPr txBox="1"/>
          <p:nvPr/>
        </p:nvSpPr>
        <p:spPr>
          <a:xfrm>
            <a:off x="8687998" y="1576998"/>
            <a:ext cx="2538055"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endParaRPr lang="en-US" dirty="0">
              <a:latin typeface="OpenDyslexic" panose="00000500000000000000" pitchFamily="50" charset="0"/>
              <a:ea typeface="+mn-lt"/>
              <a:cs typeface="+mn-lt"/>
            </a:endParaRPr>
          </a:p>
        </p:txBody>
      </p:sp>
      <p:sp>
        <p:nvSpPr>
          <p:cNvPr id="40" name="TextBox 39">
            <a:extLst>
              <a:ext uri="{FF2B5EF4-FFF2-40B4-BE49-F238E27FC236}">
                <a16:creationId xmlns:a16="http://schemas.microsoft.com/office/drawing/2014/main" id="{EA08C1A3-C081-42ED-AC28-B637911444DC}"/>
              </a:ext>
            </a:extLst>
          </p:cNvPr>
          <p:cNvSpPr txBox="1"/>
          <p:nvPr/>
        </p:nvSpPr>
        <p:spPr>
          <a:xfrm>
            <a:off x="9077456" y="3487340"/>
            <a:ext cx="2237304" cy="1118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What they looked like</a:t>
            </a:r>
          </a:p>
        </p:txBody>
      </p:sp>
      <p:sp>
        <p:nvSpPr>
          <p:cNvPr id="41" name="TextBox 40">
            <a:extLst>
              <a:ext uri="{FF2B5EF4-FFF2-40B4-BE49-F238E27FC236}">
                <a16:creationId xmlns:a16="http://schemas.microsoft.com/office/drawing/2014/main" id="{913D1ED9-430E-487D-99D6-C8F809A44E40}"/>
              </a:ext>
            </a:extLst>
          </p:cNvPr>
          <p:cNvSpPr txBox="1"/>
          <p:nvPr/>
        </p:nvSpPr>
        <p:spPr>
          <a:xfrm>
            <a:off x="8454567" y="5476602"/>
            <a:ext cx="2901114"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What job they did</a:t>
            </a:r>
          </a:p>
        </p:txBody>
      </p:sp>
      <p:sp>
        <p:nvSpPr>
          <p:cNvPr id="42" name="Oval 41">
            <a:extLst>
              <a:ext uri="{FF2B5EF4-FFF2-40B4-BE49-F238E27FC236}">
                <a16:creationId xmlns:a16="http://schemas.microsoft.com/office/drawing/2014/main" id="{F53E989B-391B-4767-989E-8CC674552024}"/>
              </a:ext>
            </a:extLst>
          </p:cNvPr>
          <p:cNvSpPr/>
          <p:nvPr/>
        </p:nvSpPr>
        <p:spPr>
          <a:xfrm>
            <a:off x="8235429" y="1082041"/>
            <a:ext cx="2776304" cy="1588664"/>
          </a:xfrm>
          <a:custGeom>
            <a:avLst/>
            <a:gdLst>
              <a:gd name="connsiteX0" fmla="*/ 0 w 2776304"/>
              <a:gd name="connsiteY0" fmla="*/ 794332 h 1588664"/>
              <a:gd name="connsiteX1" fmla="*/ 1388152 w 2776304"/>
              <a:gd name="connsiteY1" fmla="*/ 0 h 1588664"/>
              <a:gd name="connsiteX2" fmla="*/ 2776304 w 2776304"/>
              <a:gd name="connsiteY2" fmla="*/ 794332 h 1588664"/>
              <a:gd name="connsiteX3" fmla="*/ 1388152 w 2776304"/>
              <a:gd name="connsiteY3" fmla="*/ 1588664 h 1588664"/>
              <a:gd name="connsiteX4" fmla="*/ 0 w 2776304"/>
              <a:gd name="connsiteY4" fmla="*/ 794332 h 158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304" h="1588664" extrusionOk="0">
                <a:moveTo>
                  <a:pt x="0" y="794332"/>
                </a:moveTo>
                <a:cubicBezTo>
                  <a:pt x="89707" y="223951"/>
                  <a:pt x="717500" y="166615"/>
                  <a:pt x="1388152" y="0"/>
                </a:cubicBezTo>
                <a:cubicBezTo>
                  <a:pt x="2106118" y="19887"/>
                  <a:pt x="2906904" y="348633"/>
                  <a:pt x="2776304" y="794332"/>
                </a:cubicBezTo>
                <a:cubicBezTo>
                  <a:pt x="2747953" y="1208223"/>
                  <a:pt x="2185966" y="1780098"/>
                  <a:pt x="1388152" y="1588664"/>
                </a:cubicBezTo>
                <a:cubicBezTo>
                  <a:pt x="630372" y="1568896"/>
                  <a:pt x="-61836" y="1304185"/>
                  <a:pt x="0" y="794332"/>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F2D6D7FF-4038-4017-9C11-0A9049DA97B1}"/>
              </a:ext>
            </a:extLst>
          </p:cNvPr>
          <p:cNvSpPr/>
          <p:nvPr/>
        </p:nvSpPr>
        <p:spPr>
          <a:xfrm>
            <a:off x="9057331" y="3410299"/>
            <a:ext cx="2257428" cy="1097957"/>
          </a:xfrm>
          <a:custGeom>
            <a:avLst/>
            <a:gdLst>
              <a:gd name="connsiteX0" fmla="*/ 0 w 2257428"/>
              <a:gd name="connsiteY0" fmla="*/ 548979 h 1097957"/>
              <a:gd name="connsiteX1" fmla="*/ 1128714 w 2257428"/>
              <a:gd name="connsiteY1" fmla="*/ 0 h 1097957"/>
              <a:gd name="connsiteX2" fmla="*/ 2257428 w 2257428"/>
              <a:gd name="connsiteY2" fmla="*/ 548979 h 1097957"/>
              <a:gd name="connsiteX3" fmla="*/ 1128714 w 2257428"/>
              <a:gd name="connsiteY3" fmla="*/ 1097958 h 1097957"/>
              <a:gd name="connsiteX4" fmla="*/ 0 w 2257428"/>
              <a:gd name="connsiteY4" fmla="*/ 548979 h 1097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8" h="1097957" extrusionOk="0">
                <a:moveTo>
                  <a:pt x="0" y="548979"/>
                </a:moveTo>
                <a:cubicBezTo>
                  <a:pt x="39095" y="188397"/>
                  <a:pt x="580442" y="130337"/>
                  <a:pt x="1128714" y="0"/>
                </a:cubicBezTo>
                <a:cubicBezTo>
                  <a:pt x="1670586" y="33289"/>
                  <a:pt x="2325597" y="242131"/>
                  <a:pt x="2257428" y="548979"/>
                </a:cubicBezTo>
                <a:cubicBezTo>
                  <a:pt x="2207562" y="808541"/>
                  <a:pt x="1778407" y="1259664"/>
                  <a:pt x="1128714" y="1097958"/>
                </a:cubicBezTo>
                <a:cubicBezTo>
                  <a:pt x="508755" y="1090355"/>
                  <a:pt x="-4209" y="857016"/>
                  <a:pt x="0" y="548979"/>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F8946C43-92BE-4163-8888-E9377B735F1B}"/>
              </a:ext>
            </a:extLst>
          </p:cNvPr>
          <p:cNvSpPr/>
          <p:nvPr/>
        </p:nvSpPr>
        <p:spPr>
          <a:xfrm>
            <a:off x="8169835" y="5200148"/>
            <a:ext cx="3204957" cy="1029827"/>
          </a:xfrm>
          <a:custGeom>
            <a:avLst/>
            <a:gdLst>
              <a:gd name="connsiteX0" fmla="*/ 0 w 3204957"/>
              <a:gd name="connsiteY0" fmla="*/ 514914 h 1029827"/>
              <a:gd name="connsiteX1" fmla="*/ 1602479 w 3204957"/>
              <a:gd name="connsiteY1" fmla="*/ 0 h 1029827"/>
              <a:gd name="connsiteX2" fmla="*/ 3204958 w 3204957"/>
              <a:gd name="connsiteY2" fmla="*/ 514914 h 1029827"/>
              <a:gd name="connsiteX3" fmla="*/ 1602479 w 3204957"/>
              <a:gd name="connsiteY3" fmla="*/ 1029828 h 1029827"/>
              <a:gd name="connsiteX4" fmla="*/ 0 w 3204957"/>
              <a:gd name="connsiteY4" fmla="*/ 514914 h 1029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4957" h="1029827" extrusionOk="0">
                <a:moveTo>
                  <a:pt x="0" y="514914"/>
                </a:moveTo>
                <a:cubicBezTo>
                  <a:pt x="45613" y="163578"/>
                  <a:pt x="821659" y="180850"/>
                  <a:pt x="1602479" y="0"/>
                </a:cubicBezTo>
                <a:cubicBezTo>
                  <a:pt x="2452225" y="14410"/>
                  <a:pt x="3252947" y="227962"/>
                  <a:pt x="3204958" y="514914"/>
                </a:cubicBezTo>
                <a:cubicBezTo>
                  <a:pt x="3152076" y="753024"/>
                  <a:pt x="2493276" y="1065290"/>
                  <a:pt x="1602479" y="1029828"/>
                </a:cubicBezTo>
                <a:cubicBezTo>
                  <a:pt x="726664" y="1009313"/>
                  <a:pt x="-28686" y="832303"/>
                  <a:pt x="0" y="514914"/>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FFCA80CC-6C3A-4B67-B5BB-E126736791B9}"/>
              </a:ext>
            </a:extLst>
          </p:cNvPr>
          <p:cNvCxnSpPr>
            <a:cxnSpLocks/>
          </p:cNvCxnSpPr>
          <p:nvPr/>
        </p:nvCxnSpPr>
        <p:spPr>
          <a:xfrm>
            <a:off x="3942252" y="2137892"/>
            <a:ext cx="1333539" cy="350242"/>
          </a:xfrm>
          <a:prstGeom prst="straightConnector1">
            <a:avLst/>
          </a:prstGeom>
          <a:ln w="57150">
            <a:solidFill>
              <a:srgbClr val="C00000"/>
            </a:solidFill>
            <a:tailEnd type="triangle"/>
          </a:ln>
        </p:spPr>
        <p:style>
          <a:lnRef idx="3">
            <a:schemeClr val="accent2"/>
          </a:lnRef>
          <a:fillRef idx="0">
            <a:schemeClr val="accent2"/>
          </a:fillRef>
          <a:effectRef idx="2">
            <a:schemeClr val="accent2"/>
          </a:effectRef>
          <a:fontRef idx="minor">
            <a:schemeClr val="tx1"/>
          </a:fontRef>
        </p:style>
      </p:cxnSp>
      <p:cxnSp>
        <p:nvCxnSpPr>
          <p:cNvPr id="47" name="Straight Arrow Connector 46">
            <a:extLst>
              <a:ext uri="{FF2B5EF4-FFF2-40B4-BE49-F238E27FC236}">
                <a16:creationId xmlns:a16="http://schemas.microsoft.com/office/drawing/2014/main" id="{31D0A9A9-AF76-4090-B06A-6DAA1BE485CA}"/>
              </a:ext>
            </a:extLst>
          </p:cNvPr>
          <p:cNvCxnSpPr>
            <a:cxnSpLocks/>
          </p:cNvCxnSpPr>
          <p:nvPr/>
        </p:nvCxnSpPr>
        <p:spPr>
          <a:xfrm>
            <a:off x="3793885" y="2313013"/>
            <a:ext cx="1917581" cy="2374365"/>
          </a:xfrm>
          <a:prstGeom prst="straightConnector1">
            <a:avLst/>
          </a:prstGeom>
          <a:ln w="57150">
            <a:solidFill>
              <a:srgbClr val="C00000"/>
            </a:solidFill>
            <a:tailEnd type="triangle"/>
          </a:ln>
        </p:spPr>
        <p:style>
          <a:lnRef idx="3">
            <a:schemeClr val="accent2"/>
          </a:lnRef>
          <a:fillRef idx="0">
            <a:schemeClr val="accent2"/>
          </a:fillRef>
          <a:effectRef idx="2">
            <a:schemeClr val="accent2"/>
          </a:effectRef>
          <a:fontRef idx="minor">
            <a:schemeClr val="tx1"/>
          </a:fontRef>
        </p:style>
      </p:cxnSp>
      <p:cxnSp>
        <p:nvCxnSpPr>
          <p:cNvPr id="48" name="Straight Arrow Connector 47">
            <a:extLst>
              <a:ext uri="{FF2B5EF4-FFF2-40B4-BE49-F238E27FC236}">
                <a16:creationId xmlns:a16="http://schemas.microsoft.com/office/drawing/2014/main" id="{0D275FC6-1F4D-4AC2-BCF5-393AA3BCD14A}"/>
              </a:ext>
            </a:extLst>
          </p:cNvPr>
          <p:cNvCxnSpPr>
            <a:cxnSpLocks/>
          </p:cNvCxnSpPr>
          <p:nvPr/>
        </p:nvCxnSpPr>
        <p:spPr>
          <a:xfrm flipV="1">
            <a:off x="3446434" y="2803922"/>
            <a:ext cx="1815036" cy="985050"/>
          </a:xfrm>
          <a:prstGeom prst="straightConnector1">
            <a:avLst/>
          </a:prstGeom>
          <a:ln w="57150">
            <a:solidFill>
              <a:srgbClr val="FFC000"/>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50" name="Straight Arrow Connector 49">
            <a:extLst>
              <a:ext uri="{FF2B5EF4-FFF2-40B4-BE49-F238E27FC236}">
                <a16:creationId xmlns:a16="http://schemas.microsoft.com/office/drawing/2014/main" id="{02C09BD6-17D0-486F-BF81-011A0F40D707}"/>
              </a:ext>
            </a:extLst>
          </p:cNvPr>
          <p:cNvCxnSpPr>
            <a:cxnSpLocks/>
          </p:cNvCxnSpPr>
          <p:nvPr/>
        </p:nvCxnSpPr>
        <p:spPr>
          <a:xfrm>
            <a:off x="3446434" y="4101216"/>
            <a:ext cx="1704231" cy="1339174"/>
          </a:xfrm>
          <a:prstGeom prst="straightConnector1">
            <a:avLst/>
          </a:prstGeom>
          <a:ln w="57150">
            <a:solidFill>
              <a:srgbClr val="FFC000"/>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52" name="Straight Arrow Connector 51">
            <a:extLst>
              <a:ext uri="{FF2B5EF4-FFF2-40B4-BE49-F238E27FC236}">
                <a16:creationId xmlns:a16="http://schemas.microsoft.com/office/drawing/2014/main" id="{7C207192-559F-4566-A507-B51E7344C60C}"/>
              </a:ext>
            </a:extLst>
          </p:cNvPr>
          <p:cNvCxnSpPr>
            <a:cxnSpLocks/>
            <a:stCxn id="35" idx="6"/>
          </p:cNvCxnSpPr>
          <p:nvPr/>
        </p:nvCxnSpPr>
        <p:spPr>
          <a:xfrm flipV="1">
            <a:off x="4227538" y="5606449"/>
            <a:ext cx="1026746" cy="206150"/>
          </a:xfrm>
          <a:prstGeom prst="straightConnector1">
            <a:avLst/>
          </a:prstGeom>
          <a:ln w="57150">
            <a:solidFill>
              <a:srgbClr val="F9ED07"/>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54" name="Straight Arrow Connector 53">
            <a:extLst>
              <a:ext uri="{FF2B5EF4-FFF2-40B4-BE49-F238E27FC236}">
                <a16:creationId xmlns:a16="http://schemas.microsoft.com/office/drawing/2014/main" id="{BEEC4A6D-8C4F-49CC-8806-D4A9EB5C6B22}"/>
              </a:ext>
            </a:extLst>
          </p:cNvPr>
          <p:cNvCxnSpPr>
            <a:cxnSpLocks/>
          </p:cNvCxnSpPr>
          <p:nvPr/>
        </p:nvCxnSpPr>
        <p:spPr>
          <a:xfrm flipV="1">
            <a:off x="4137251" y="3198208"/>
            <a:ext cx="1257762" cy="2355777"/>
          </a:xfrm>
          <a:prstGeom prst="straightConnector1">
            <a:avLst/>
          </a:prstGeom>
          <a:ln w="57150">
            <a:solidFill>
              <a:srgbClr val="F9ED07"/>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58" name="Straight Arrow Connector 57">
            <a:extLst>
              <a:ext uri="{FF2B5EF4-FFF2-40B4-BE49-F238E27FC236}">
                <a16:creationId xmlns:a16="http://schemas.microsoft.com/office/drawing/2014/main" id="{922635B2-BAF1-417E-8970-69DD26D97B6A}"/>
              </a:ext>
            </a:extLst>
          </p:cNvPr>
          <p:cNvCxnSpPr>
            <a:cxnSpLocks/>
          </p:cNvCxnSpPr>
          <p:nvPr/>
        </p:nvCxnSpPr>
        <p:spPr>
          <a:xfrm flipH="1">
            <a:off x="6830558" y="2038134"/>
            <a:ext cx="1404871" cy="397802"/>
          </a:xfrm>
          <a:prstGeom prst="straightConnector1">
            <a:avLst/>
          </a:prstGeom>
          <a:ln w="57150">
            <a:solidFill>
              <a:srgbClr val="92D050"/>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67" name="Straight Arrow Connector 66">
            <a:extLst>
              <a:ext uri="{FF2B5EF4-FFF2-40B4-BE49-F238E27FC236}">
                <a16:creationId xmlns:a16="http://schemas.microsoft.com/office/drawing/2014/main" id="{51CAD71F-82F3-4794-B598-A094D5BAA87A}"/>
              </a:ext>
            </a:extLst>
          </p:cNvPr>
          <p:cNvCxnSpPr>
            <a:cxnSpLocks/>
          </p:cNvCxnSpPr>
          <p:nvPr/>
        </p:nvCxnSpPr>
        <p:spPr>
          <a:xfrm flipH="1">
            <a:off x="6424121" y="2232009"/>
            <a:ext cx="1886522" cy="2511911"/>
          </a:xfrm>
          <a:prstGeom prst="straightConnector1">
            <a:avLst/>
          </a:prstGeom>
          <a:ln w="57150">
            <a:solidFill>
              <a:srgbClr val="92D050"/>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68" name="Straight Arrow Connector 67">
            <a:extLst>
              <a:ext uri="{FF2B5EF4-FFF2-40B4-BE49-F238E27FC236}">
                <a16:creationId xmlns:a16="http://schemas.microsoft.com/office/drawing/2014/main" id="{525D55FE-EA23-4FF6-B70E-CAB0FF5D0802}"/>
              </a:ext>
            </a:extLst>
          </p:cNvPr>
          <p:cNvCxnSpPr>
            <a:cxnSpLocks/>
            <a:stCxn id="43" idx="2"/>
          </p:cNvCxnSpPr>
          <p:nvPr/>
        </p:nvCxnSpPr>
        <p:spPr>
          <a:xfrm flipH="1">
            <a:off x="8255553" y="3959278"/>
            <a:ext cx="801778" cy="161322"/>
          </a:xfrm>
          <a:prstGeom prst="straightConnector1">
            <a:avLst/>
          </a:prstGeom>
          <a:ln w="57150">
            <a:solidFill>
              <a:schemeClr val="accent1"/>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69" name="Straight Arrow Connector 68">
            <a:extLst>
              <a:ext uri="{FF2B5EF4-FFF2-40B4-BE49-F238E27FC236}">
                <a16:creationId xmlns:a16="http://schemas.microsoft.com/office/drawing/2014/main" id="{A678A2D1-E0DC-4176-96CF-1070B56937A0}"/>
              </a:ext>
            </a:extLst>
          </p:cNvPr>
          <p:cNvCxnSpPr>
            <a:cxnSpLocks/>
            <a:stCxn id="44" idx="2"/>
          </p:cNvCxnSpPr>
          <p:nvPr/>
        </p:nvCxnSpPr>
        <p:spPr>
          <a:xfrm flipH="1" flipV="1">
            <a:off x="6937363" y="5611736"/>
            <a:ext cx="1232472" cy="103326"/>
          </a:xfrm>
          <a:prstGeom prst="straightConnector1">
            <a:avLst/>
          </a:prstGeom>
          <a:ln w="57150">
            <a:solidFill>
              <a:srgbClr val="7030A0"/>
            </a:solidFill>
            <a:tailEnd type="triangle"/>
          </a:ln>
          <a:effectLst/>
        </p:spPr>
        <p:style>
          <a:lnRef idx="3">
            <a:schemeClr val="accent2"/>
          </a:lnRef>
          <a:fillRef idx="0">
            <a:schemeClr val="accent2"/>
          </a:fillRef>
          <a:effectRef idx="2">
            <a:schemeClr val="accent2"/>
          </a:effectRef>
          <a:fontRef idx="minor">
            <a:schemeClr val="tx1"/>
          </a:fontRef>
        </p:style>
      </p:cxnSp>
      <p:sp>
        <p:nvSpPr>
          <p:cNvPr id="70" name="TextBox 69">
            <a:extLst>
              <a:ext uri="{FF2B5EF4-FFF2-40B4-BE49-F238E27FC236}">
                <a16:creationId xmlns:a16="http://schemas.microsoft.com/office/drawing/2014/main" id="{4B6F368D-19AB-4C90-93D9-188FFC4334B4}"/>
              </a:ext>
            </a:extLst>
          </p:cNvPr>
          <p:cNvSpPr txBox="1"/>
          <p:nvPr/>
        </p:nvSpPr>
        <p:spPr>
          <a:xfrm>
            <a:off x="8369822" y="1351816"/>
            <a:ext cx="2691653" cy="130478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Names of other members of their family</a:t>
            </a:r>
          </a:p>
        </p:txBody>
      </p:sp>
      <p:cxnSp>
        <p:nvCxnSpPr>
          <p:cNvPr id="88" name="Straight Arrow Connector 87">
            <a:extLst>
              <a:ext uri="{FF2B5EF4-FFF2-40B4-BE49-F238E27FC236}">
                <a16:creationId xmlns:a16="http://schemas.microsoft.com/office/drawing/2014/main" id="{1B2C7465-DD0F-47A0-9280-16CE84CA0E3F}"/>
              </a:ext>
            </a:extLst>
          </p:cNvPr>
          <p:cNvCxnSpPr>
            <a:cxnSpLocks/>
          </p:cNvCxnSpPr>
          <p:nvPr/>
        </p:nvCxnSpPr>
        <p:spPr>
          <a:xfrm flipH="1" flipV="1">
            <a:off x="6855353" y="3082293"/>
            <a:ext cx="1380076" cy="2471692"/>
          </a:xfrm>
          <a:prstGeom prst="straightConnector1">
            <a:avLst/>
          </a:prstGeom>
          <a:ln w="57150">
            <a:solidFill>
              <a:srgbClr val="7030A0"/>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91" name="Straight Arrow Connector 90">
            <a:extLst>
              <a:ext uri="{FF2B5EF4-FFF2-40B4-BE49-F238E27FC236}">
                <a16:creationId xmlns:a16="http://schemas.microsoft.com/office/drawing/2014/main" id="{F42E5583-C236-4E00-8CEB-64A651C0E5E5}"/>
              </a:ext>
            </a:extLst>
          </p:cNvPr>
          <p:cNvCxnSpPr>
            <a:cxnSpLocks/>
          </p:cNvCxnSpPr>
          <p:nvPr/>
        </p:nvCxnSpPr>
        <p:spPr>
          <a:xfrm flipV="1">
            <a:off x="3966468" y="4437225"/>
            <a:ext cx="153738" cy="965824"/>
          </a:xfrm>
          <a:prstGeom prst="straightConnector1">
            <a:avLst/>
          </a:prstGeom>
          <a:ln w="57150">
            <a:solidFill>
              <a:srgbClr val="F9ED07"/>
            </a:solidFill>
            <a:tailEnd type="triangle"/>
          </a:ln>
          <a:effectLst/>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960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500"/>
                                        <p:tgtEl>
                                          <p:spTgt spid="7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fade">
                                      <p:cBhvr>
                                        <p:cTn id="57" dur="500"/>
                                        <p:tgtEl>
                                          <p:spTgt spid="9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fade">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fade">
                                      <p:cBhvr>
                                        <p:cTn id="67" dur="500"/>
                                        <p:tgtEl>
                                          <p:spTgt spid="5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fade">
                                      <p:cBhvr>
                                        <p:cTn id="72" dur="500"/>
                                        <p:tgtEl>
                                          <p:spTgt spid="5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67"/>
                                        </p:tgtEl>
                                        <p:attrNameLst>
                                          <p:attrName>style.visibility</p:attrName>
                                        </p:attrNameLst>
                                      </p:cBhvr>
                                      <p:to>
                                        <p:strVal val="visible"/>
                                      </p:to>
                                    </p:set>
                                    <p:animEffect transition="in" filter="fade">
                                      <p:cBhvr>
                                        <p:cTn id="77" dur="500"/>
                                        <p:tgtEl>
                                          <p:spTgt spid="6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68"/>
                                        </p:tgtEl>
                                        <p:attrNameLst>
                                          <p:attrName>style.visibility</p:attrName>
                                        </p:attrNameLst>
                                      </p:cBhvr>
                                      <p:to>
                                        <p:strVal val="visible"/>
                                      </p:to>
                                    </p:set>
                                    <p:animEffect transition="in" filter="fade">
                                      <p:cBhvr>
                                        <p:cTn id="82" dur="500"/>
                                        <p:tgtEl>
                                          <p:spTgt spid="6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88"/>
                                        </p:tgtEl>
                                        <p:attrNameLst>
                                          <p:attrName>style.visibility</p:attrName>
                                        </p:attrNameLst>
                                      </p:cBhvr>
                                      <p:to>
                                        <p:strVal val="visible"/>
                                      </p:to>
                                    </p:set>
                                    <p:animEffect transition="in" filter="fade">
                                      <p:cBhvr>
                                        <p:cTn id="87" dur="500"/>
                                        <p:tgtEl>
                                          <p:spTgt spid="8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69"/>
                                        </p:tgtEl>
                                        <p:attrNameLst>
                                          <p:attrName>style.visibility</p:attrName>
                                        </p:attrNameLst>
                                      </p:cBhvr>
                                      <p:to>
                                        <p:strVal val="visible"/>
                                      </p:to>
                                    </p:set>
                                    <p:animEffect transition="in" filter="fade">
                                      <p:cBhvr>
                                        <p:cTn id="92" dur="500"/>
                                        <p:tgtEl>
                                          <p:spTgt spid="69"/>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nodePh="1">
                                  <p:stCondLst>
                                    <p:cond delay="0"/>
                                  </p:stCondLst>
                                  <p:endCondLst>
                                    <p:cond evt="begin" delay="0">
                                      <p:tn val="95"/>
                                    </p:cond>
                                  </p:endCondLst>
                                  <p:childTnLst>
                                    <p:set>
                                      <p:cBhvr>
                                        <p:cTn id="96" dur="1" fill="hold">
                                          <p:stCondLst>
                                            <p:cond delay="0"/>
                                          </p:stCondLst>
                                        </p:cTn>
                                        <p:tgtEl>
                                          <p:spTgt spid="39"/>
                                        </p:tgtEl>
                                        <p:attrNameLst>
                                          <p:attrName>style.visibility</p:attrName>
                                        </p:attrNameLst>
                                      </p:cBhvr>
                                      <p:to>
                                        <p:strVal val="visible"/>
                                      </p:to>
                                    </p:set>
                                    <p:animEffect transition="in" filter="fade">
                                      <p:cBhvr>
                                        <p:cTn id="9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7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797427CA-EA26-4AAC-919A-53B9AEE4ED38}"/>
              </a:ext>
            </a:extLst>
          </p:cNvPr>
          <p:cNvSpPr/>
          <p:nvPr/>
        </p:nvSpPr>
        <p:spPr>
          <a:xfrm>
            <a:off x="3703437" y="3254158"/>
            <a:ext cx="1811170" cy="1596613"/>
          </a:xfrm>
          <a:custGeom>
            <a:avLst/>
            <a:gdLst>
              <a:gd name="connsiteX0" fmla="*/ 0 w 1811170"/>
              <a:gd name="connsiteY0" fmla="*/ 798307 h 1596613"/>
              <a:gd name="connsiteX1" fmla="*/ 905585 w 1811170"/>
              <a:gd name="connsiteY1" fmla="*/ 0 h 1596613"/>
              <a:gd name="connsiteX2" fmla="*/ 1811170 w 1811170"/>
              <a:gd name="connsiteY2" fmla="*/ 798307 h 1596613"/>
              <a:gd name="connsiteX3" fmla="*/ 905585 w 1811170"/>
              <a:gd name="connsiteY3" fmla="*/ 1596614 h 1596613"/>
              <a:gd name="connsiteX4" fmla="*/ 0 w 1811170"/>
              <a:gd name="connsiteY4" fmla="*/ 798307 h 1596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170" h="1596613" fill="none" extrusionOk="0">
                <a:moveTo>
                  <a:pt x="0" y="798307"/>
                </a:moveTo>
                <a:cubicBezTo>
                  <a:pt x="-94821" y="420721"/>
                  <a:pt x="307699" y="-101622"/>
                  <a:pt x="905585" y="0"/>
                </a:cubicBezTo>
                <a:cubicBezTo>
                  <a:pt x="1395109" y="14306"/>
                  <a:pt x="1724646" y="398936"/>
                  <a:pt x="1811170" y="798307"/>
                </a:cubicBezTo>
                <a:cubicBezTo>
                  <a:pt x="1821681" y="1224549"/>
                  <a:pt x="1413877" y="1672879"/>
                  <a:pt x="905585" y="1596614"/>
                </a:cubicBezTo>
                <a:cubicBezTo>
                  <a:pt x="382357" y="1538028"/>
                  <a:pt x="-28781" y="1210304"/>
                  <a:pt x="0" y="798307"/>
                </a:cubicBezTo>
                <a:close/>
              </a:path>
              <a:path w="1811170" h="1596613" stroke="0" extrusionOk="0">
                <a:moveTo>
                  <a:pt x="0" y="798307"/>
                </a:moveTo>
                <a:cubicBezTo>
                  <a:pt x="62301" y="265960"/>
                  <a:pt x="468741" y="109852"/>
                  <a:pt x="905585" y="0"/>
                </a:cubicBezTo>
                <a:cubicBezTo>
                  <a:pt x="1283795" y="49803"/>
                  <a:pt x="1927390" y="351183"/>
                  <a:pt x="1811170" y="798307"/>
                </a:cubicBezTo>
                <a:cubicBezTo>
                  <a:pt x="1801493" y="1230733"/>
                  <a:pt x="1412103" y="1635790"/>
                  <a:pt x="905585" y="1596614"/>
                </a:cubicBezTo>
                <a:cubicBezTo>
                  <a:pt x="441171" y="1517033"/>
                  <a:pt x="-63862" y="1312687"/>
                  <a:pt x="0" y="798307"/>
                </a:cubicBezTo>
                <a:close/>
              </a:path>
            </a:pathLst>
          </a:custGeom>
          <a:solidFill>
            <a:schemeClr val="bg1"/>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469C31C-33FE-4177-9EDE-6AE23D73E7AD}"/>
              </a:ext>
            </a:extLst>
          </p:cNvPr>
          <p:cNvSpPr/>
          <p:nvPr/>
        </p:nvSpPr>
        <p:spPr>
          <a:xfrm>
            <a:off x="6765057" y="3360022"/>
            <a:ext cx="1760388" cy="1596613"/>
          </a:xfrm>
          <a:custGeom>
            <a:avLst/>
            <a:gdLst>
              <a:gd name="connsiteX0" fmla="*/ 0 w 1760388"/>
              <a:gd name="connsiteY0" fmla="*/ 798307 h 1596613"/>
              <a:gd name="connsiteX1" fmla="*/ 880194 w 1760388"/>
              <a:gd name="connsiteY1" fmla="*/ 0 h 1596613"/>
              <a:gd name="connsiteX2" fmla="*/ 1760388 w 1760388"/>
              <a:gd name="connsiteY2" fmla="*/ 798307 h 1596613"/>
              <a:gd name="connsiteX3" fmla="*/ 880194 w 1760388"/>
              <a:gd name="connsiteY3" fmla="*/ 1596614 h 1596613"/>
              <a:gd name="connsiteX4" fmla="*/ 0 w 1760388"/>
              <a:gd name="connsiteY4" fmla="*/ 798307 h 1596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388" h="1596613" fill="none" extrusionOk="0">
                <a:moveTo>
                  <a:pt x="0" y="798307"/>
                </a:moveTo>
                <a:cubicBezTo>
                  <a:pt x="-73137" y="406244"/>
                  <a:pt x="386586" y="-7787"/>
                  <a:pt x="880194" y="0"/>
                </a:cubicBezTo>
                <a:cubicBezTo>
                  <a:pt x="1355695" y="14306"/>
                  <a:pt x="1673864" y="398936"/>
                  <a:pt x="1760388" y="798307"/>
                </a:cubicBezTo>
                <a:cubicBezTo>
                  <a:pt x="1821031" y="1154668"/>
                  <a:pt x="1380026" y="1724933"/>
                  <a:pt x="880194" y="1596614"/>
                </a:cubicBezTo>
                <a:cubicBezTo>
                  <a:pt x="370989" y="1538028"/>
                  <a:pt x="-28781" y="1210304"/>
                  <a:pt x="0" y="798307"/>
                </a:cubicBezTo>
                <a:close/>
              </a:path>
              <a:path w="1760388" h="1596613" stroke="0" extrusionOk="0">
                <a:moveTo>
                  <a:pt x="0" y="798307"/>
                </a:moveTo>
                <a:cubicBezTo>
                  <a:pt x="73684" y="249250"/>
                  <a:pt x="430938" y="63974"/>
                  <a:pt x="880194" y="0"/>
                </a:cubicBezTo>
                <a:cubicBezTo>
                  <a:pt x="1244381" y="49803"/>
                  <a:pt x="1876608" y="351183"/>
                  <a:pt x="1760388" y="798307"/>
                </a:cubicBezTo>
                <a:cubicBezTo>
                  <a:pt x="1688516" y="1176316"/>
                  <a:pt x="1378405" y="1670909"/>
                  <a:pt x="880194" y="1596614"/>
                </a:cubicBezTo>
                <a:cubicBezTo>
                  <a:pt x="429803" y="1517033"/>
                  <a:pt x="-63862" y="1312687"/>
                  <a:pt x="0" y="798307"/>
                </a:cubicBezTo>
                <a:close/>
              </a:path>
            </a:pathLst>
          </a:custGeom>
          <a:solidFill>
            <a:schemeClr val="bg1"/>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654C9F88-237B-4060-A5E0-81292F684EBA}"/>
              </a:ext>
            </a:extLst>
          </p:cNvPr>
          <p:cNvSpPr/>
          <p:nvPr/>
        </p:nvSpPr>
        <p:spPr>
          <a:xfrm>
            <a:off x="4983320" y="4530185"/>
            <a:ext cx="2225358" cy="1748696"/>
          </a:xfrm>
          <a:custGeom>
            <a:avLst/>
            <a:gdLst>
              <a:gd name="connsiteX0" fmla="*/ 0 w 2225358"/>
              <a:gd name="connsiteY0" fmla="*/ 874348 h 1748696"/>
              <a:gd name="connsiteX1" fmla="*/ 1112679 w 2225358"/>
              <a:gd name="connsiteY1" fmla="*/ 0 h 1748696"/>
              <a:gd name="connsiteX2" fmla="*/ 2225358 w 2225358"/>
              <a:gd name="connsiteY2" fmla="*/ 874348 h 1748696"/>
              <a:gd name="connsiteX3" fmla="*/ 1112679 w 2225358"/>
              <a:gd name="connsiteY3" fmla="*/ 1748696 h 1748696"/>
              <a:gd name="connsiteX4" fmla="*/ 0 w 2225358"/>
              <a:gd name="connsiteY4" fmla="*/ 874348 h 174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358" h="1748696" fill="none" extrusionOk="0">
                <a:moveTo>
                  <a:pt x="0" y="874348"/>
                </a:moveTo>
                <a:cubicBezTo>
                  <a:pt x="-74702" y="441334"/>
                  <a:pt x="384353" y="-118325"/>
                  <a:pt x="1112679" y="0"/>
                </a:cubicBezTo>
                <a:cubicBezTo>
                  <a:pt x="1714960" y="16486"/>
                  <a:pt x="2174274" y="415974"/>
                  <a:pt x="2225358" y="874348"/>
                </a:cubicBezTo>
                <a:cubicBezTo>
                  <a:pt x="2289992" y="1267142"/>
                  <a:pt x="1741324" y="1880893"/>
                  <a:pt x="1112679" y="1748696"/>
                </a:cubicBezTo>
                <a:cubicBezTo>
                  <a:pt x="484079" y="1712956"/>
                  <a:pt x="-30775" y="1326338"/>
                  <a:pt x="0" y="874348"/>
                </a:cubicBezTo>
                <a:close/>
              </a:path>
              <a:path w="2225358" h="1748696" stroke="0" extrusionOk="0">
                <a:moveTo>
                  <a:pt x="0" y="874348"/>
                </a:moveTo>
                <a:cubicBezTo>
                  <a:pt x="18145" y="364823"/>
                  <a:pt x="563163" y="112808"/>
                  <a:pt x="1112679" y="0"/>
                </a:cubicBezTo>
                <a:cubicBezTo>
                  <a:pt x="1679858" y="19335"/>
                  <a:pt x="2256831" y="389772"/>
                  <a:pt x="2225358" y="874348"/>
                </a:cubicBezTo>
                <a:cubicBezTo>
                  <a:pt x="2112085" y="1258128"/>
                  <a:pt x="1734359" y="1792712"/>
                  <a:pt x="1112679" y="1748696"/>
                </a:cubicBezTo>
                <a:cubicBezTo>
                  <a:pt x="549126" y="1635175"/>
                  <a:pt x="-73148" y="1441410"/>
                  <a:pt x="0" y="874348"/>
                </a:cubicBezTo>
                <a:close/>
              </a:path>
            </a:pathLst>
          </a:custGeom>
          <a:solidFill>
            <a:schemeClr val="accent4">
              <a:lumMod val="20000"/>
              <a:lumOff val="80000"/>
            </a:schemeClr>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80DBEA2D-6A06-428C-8953-98ECDFC99C15}"/>
              </a:ext>
            </a:extLst>
          </p:cNvPr>
          <p:cNvSpPr/>
          <p:nvPr/>
        </p:nvSpPr>
        <p:spPr>
          <a:xfrm>
            <a:off x="5029200" y="1856784"/>
            <a:ext cx="2173930" cy="1932188"/>
          </a:xfrm>
          <a:custGeom>
            <a:avLst/>
            <a:gdLst>
              <a:gd name="connsiteX0" fmla="*/ 0 w 2173930"/>
              <a:gd name="connsiteY0" fmla="*/ 966094 h 1932188"/>
              <a:gd name="connsiteX1" fmla="*/ 1086965 w 2173930"/>
              <a:gd name="connsiteY1" fmla="*/ 0 h 1932188"/>
              <a:gd name="connsiteX2" fmla="*/ 2173930 w 2173930"/>
              <a:gd name="connsiteY2" fmla="*/ 966094 h 1932188"/>
              <a:gd name="connsiteX3" fmla="*/ 1086965 w 2173930"/>
              <a:gd name="connsiteY3" fmla="*/ 1932188 h 1932188"/>
              <a:gd name="connsiteX4" fmla="*/ 0 w 2173930"/>
              <a:gd name="connsiteY4" fmla="*/ 966094 h 193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3930" h="1932188" fill="none" extrusionOk="0">
                <a:moveTo>
                  <a:pt x="0" y="966094"/>
                </a:moveTo>
                <a:cubicBezTo>
                  <a:pt x="-126505" y="516995"/>
                  <a:pt x="390514" y="-99950"/>
                  <a:pt x="1086965" y="0"/>
                </a:cubicBezTo>
                <a:cubicBezTo>
                  <a:pt x="1606840" y="108390"/>
                  <a:pt x="2041607" y="496035"/>
                  <a:pt x="2173930" y="966094"/>
                </a:cubicBezTo>
                <a:cubicBezTo>
                  <a:pt x="2259624" y="1380202"/>
                  <a:pt x="1702555" y="2075122"/>
                  <a:pt x="1086965" y="1932188"/>
                </a:cubicBezTo>
                <a:cubicBezTo>
                  <a:pt x="463132" y="1872506"/>
                  <a:pt x="-107256" y="1391967"/>
                  <a:pt x="0" y="966094"/>
                </a:cubicBezTo>
                <a:close/>
              </a:path>
              <a:path w="2173930" h="1932188" stroke="0" extrusionOk="0">
                <a:moveTo>
                  <a:pt x="0" y="966094"/>
                </a:moveTo>
                <a:cubicBezTo>
                  <a:pt x="31338" y="386533"/>
                  <a:pt x="522992" y="63070"/>
                  <a:pt x="1086965" y="0"/>
                </a:cubicBezTo>
                <a:cubicBezTo>
                  <a:pt x="1584189" y="42107"/>
                  <a:pt x="2219760" y="430078"/>
                  <a:pt x="2173930" y="966094"/>
                </a:cubicBezTo>
                <a:cubicBezTo>
                  <a:pt x="2107739" y="1441739"/>
                  <a:pt x="1704653" y="2038932"/>
                  <a:pt x="1086965" y="1932188"/>
                </a:cubicBezTo>
                <a:cubicBezTo>
                  <a:pt x="548959" y="1793397"/>
                  <a:pt x="-72977" y="1583630"/>
                  <a:pt x="0" y="966094"/>
                </a:cubicBezTo>
                <a:close/>
              </a:path>
            </a:pathLst>
          </a:custGeom>
          <a:solidFill>
            <a:schemeClr val="bg1"/>
          </a:solid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3154F0-5504-4752-A208-7FFD3FB21AF9}"/>
              </a:ext>
            </a:extLst>
          </p:cNvPr>
          <p:cNvSpPr txBox="1"/>
          <p:nvPr/>
        </p:nvSpPr>
        <p:spPr>
          <a:xfrm>
            <a:off x="5342302" y="2842483"/>
            <a:ext cx="1595061" cy="77617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r>
              <a:rPr lang="en-US" dirty="0">
                <a:latin typeface="OpenDyslexic" panose="00000500000000000000" pitchFamily="50" charset="0"/>
                <a:ea typeface="+mn-lt"/>
                <a:cs typeface="+mn-lt"/>
              </a:rPr>
              <a:t>historic </a:t>
            </a:r>
          </a:p>
          <a:p>
            <a:pPr algn="ctr">
              <a:lnSpc>
                <a:spcPct val="140000"/>
              </a:lnSpc>
              <a:spcAft>
                <a:spcPts val="1600"/>
              </a:spcAft>
            </a:pPr>
            <a:r>
              <a:rPr lang="en-US" dirty="0">
                <a:latin typeface="OpenDyslexic" panose="00000500000000000000" pitchFamily="50" charset="0"/>
                <a:ea typeface="+mn-lt"/>
                <a:cs typeface="+mn-lt"/>
              </a:rPr>
              <a:t>documents </a:t>
            </a:r>
          </a:p>
        </p:txBody>
      </p:sp>
      <p:sp>
        <p:nvSpPr>
          <p:cNvPr id="8" name="TextBox 7">
            <a:extLst>
              <a:ext uri="{FF2B5EF4-FFF2-40B4-BE49-F238E27FC236}">
                <a16:creationId xmlns:a16="http://schemas.microsoft.com/office/drawing/2014/main" id="{7DA34ADB-108F-4C99-A26E-7655626E9C8D}"/>
              </a:ext>
            </a:extLst>
          </p:cNvPr>
          <p:cNvSpPr txBox="1"/>
          <p:nvPr/>
        </p:nvSpPr>
        <p:spPr>
          <a:xfrm>
            <a:off x="6966891" y="4296164"/>
            <a:ext cx="1532018" cy="51163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paintings </a:t>
            </a:r>
          </a:p>
        </p:txBody>
      </p:sp>
      <p:sp>
        <p:nvSpPr>
          <p:cNvPr id="11" name="TextBox 10">
            <a:extLst>
              <a:ext uri="{FF2B5EF4-FFF2-40B4-BE49-F238E27FC236}">
                <a16:creationId xmlns:a16="http://schemas.microsoft.com/office/drawing/2014/main" id="{5598676F-9317-40D2-AC4C-9842D7E11603}"/>
              </a:ext>
            </a:extLst>
          </p:cNvPr>
          <p:cNvSpPr txBox="1"/>
          <p:nvPr/>
        </p:nvSpPr>
        <p:spPr>
          <a:xfrm>
            <a:off x="5288747" y="5564138"/>
            <a:ext cx="1913018"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gravestones </a:t>
            </a:r>
          </a:p>
        </p:txBody>
      </p:sp>
      <p:pic>
        <p:nvPicPr>
          <p:cNvPr id="5" name="Picture 4" descr="A picture containing text, opener, weapon, knife&#10;&#10;Description automatically generated">
            <a:extLst>
              <a:ext uri="{FF2B5EF4-FFF2-40B4-BE49-F238E27FC236}">
                <a16:creationId xmlns:a16="http://schemas.microsoft.com/office/drawing/2014/main" id="{C418ADFB-BFB4-4697-8DC8-CD858ABDB7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1466" y="2038134"/>
            <a:ext cx="856732" cy="900000"/>
          </a:xfrm>
          <a:prstGeom prst="rect">
            <a:avLst/>
          </a:prstGeom>
        </p:spPr>
      </p:pic>
      <p:pic>
        <p:nvPicPr>
          <p:cNvPr id="14" name="Picture 13" descr="A picture containing text, helmet&#10;&#10;Description automatically generated">
            <a:extLst>
              <a:ext uri="{FF2B5EF4-FFF2-40B4-BE49-F238E27FC236}">
                <a16:creationId xmlns:a16="http://schemas.microsoft.com/office/drawing/2014/main" id="{8B54C3CA-8BFA-411F-8F7E-6B6646502E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9102" y="4712770"/>
            <a:ext cx="713794" cy="828000"/>
          </a:xfrm>
          <a:prstGeom prst="rect">
            <a:avLst/>
          </a:prstGeom>
        </p:spPr>
      </p:pic>
      <p:sp>
        <p:nvSpPr>
          <p:cNvPr id="30" name="TextBox 29">
            <a:extLst>
              <a:ext uri="{FF2B5EF4-FFF2-40B4-BE49-F238E27FC236}">
                <a16:creationId xmlns:a16="http://schemas.microsoft.com/office/drawing/2014/main" id="{BEA4179F-0861-4E0D-B7E4-5A81297E3DE1}"/>
              </a:ext>
            </a:extLst>
          </p:cNvPr>
          <p:cNvSpPr txBox="1"/>
          <p:nvPr/>
        </p:nvSpPr>
        <p:spPr>
          <a:xfrm>
            <a:off x="745194" y="401146"/>
            <a:ext cx="10475628" cy="116137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600"/>
              </a:spcAft>
            </a:pPr>
            <a:r>
              <a:rPr lang="en-US" b="1" dirty="0">
                <a:latin typeface="OpenDyslexic" panose="00000500000000000000" pitchFamily="50" charset="0"/>
                <a:ea typeface="+mn-lt"/>
                <a:cs typeface="+mn-lt"/>
              </a:rPr>
              <a:t>Look how much information we can get from gravestones!</a:t>
            </a:r>
          </a:p>
          <a:p>
            <a:pPr>
              <a:lnSpc>
                <a:spcPct val="140000"/>
              </a:lnSpc>
              <a:spcAft>
                <a:spcPts val="1600"/>
              </a:spcAft>
            </a:pPr>
            <a:r>
              <a:rPr lang="en-US" sz="1600" dirty="0">
                <a:latin typeface="OpenDyslexic" panose="00000500000000000000" pitchFamily="50" charset="0"/>
                <a:ea typeface="+mn-lt"/>
                <a:cs typeface="+mn-lt"/>
              </a:rPr>
              <a:t>We don’t always get all this information but sometimes we get even more. Some gravestones have pictures or sculptures of the person carved onto them.</a:t>
            </a:r>
          </a:p>
        </p:txBody>
      </p:sp>
      <p:sp>
        <p:nvSpPr>
          <p:cNvPr id="33" name="Oval 32">
            <a:extLst>
              <a:ext uri="{FF2B5EF4-FFF2-40B4-BE49-F238E27FC236}">
                <a16:creationId xmlns:a16="http://schemas.microsoft.com/office/drawing/2014/main" id="{6134E742-3AC4-4FB7-96E3-76553B164A38}"/>
              </a:ext>
            </a:extLst>
          </p:cNvPr>
          <p:cNvSpPr/>
          <p:nvPr/>
        </p:nvSpPr>
        <p:spPr>
          <a:xfrm>
            <a:off x="987365" y="2126046"/>
            <a:ext cx="2745165" cy="1013259"/>
          </a:xfrm>
          <a:custGeom>
            <a:avLst/>
            <a:gdLst>
              <a:gd name="connsiteX0" fmla="*/ 0 w 2745165"/>
              <a:gd name="connsiteY0" fmla="*/ 506630 h 1013259"/>
              <a:gd name="connsiteX1" fmla="*/ 1372583 w 2745165"/>
              <a:gd name="connsiteY1" fmla="*/ 0 h 1013259"/>
              <a:gd name="connsiteX2" fmla="*/ 2745166 w 2745165"/>
              <a:gd name="connsiteY2" fmla="*/ 506630 h 1013259"/>
              <a:gd name="connsiteX3" fmla="*/ 1372583 w 2745165"/>
              <a:gd name="connsiteY3" fmla="*/ 1013260 h 1013259"/>
              <a:gd name="connsiteX4" fmla="*/ 0 w 2745165"/>
              <a:gd name="connsiteY4" fmla="*/ 506630 h 1013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5165" h="1013259" extrusionOk="0">
                <a:moveTo>
                  <a:pt x="0" y="506630"/>
                </a:moveTo>
                <a:cubicBezTo>
                  <a:pt x="96443" y="85253"/>
                  <a:pt x="699211" y="146972"/>
                  <a:pt x="1372583" y="0"/>
                </a:cubicBezTo>
                <a:cubicBezTo>
                  <a:pt x="2061950" y="28057"/>
                  <a:pt x="2788613" y="224497"/>
                  <a:pt x="2745166" y="506630"/>
                </a:cubicBezTo>
                <a:cubicBezTo>
                  <a:pt x="2707100" y="753128"/>
                  <a:pt x="2147756" y="1118414"/>
                  <a:pt x="1372583" y="1013260"/>
                </a:cubicBezTo>
                <a:cubicBezTo>
                  <a:pt x="627174" y="985086"/>
                  <a:pt x="-46265" y="839672"/>
                  <a:pt x="0" y="506630"/>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C810F10A-B794-4482-B420-A2E611B68939}"/>
              </a:ext>
            </a:extLst>
          </p:cNvPr>
          <p:cNvSpPr/>
          <p:nvPr/>
        </p:nvSpPr>
        <p:spPr>
          <a:xfrm>
            <a:off x="622118" y="3488010"/>
            <a:ext cx="2776304" cy="1101185"/>
          </a:xfrm>
          <a:custGeom>
            <a:avLst/>
            <a:gdLst>
              <a:gd name="connsiteX0" fmla="*/ 0 w 2776304"/>
              <a:gd name="connsiteY0" fmla="*/ 550593 h 1101185"/>
              <a:gd name="connsiteX1" fmla="*/ 1388152 w 2776304"/>
              <a:gd name="connsiteY1" fmla="*/ 0 h 1101185"/>
              <a:gd name="connsiteX2" fmla="*/ 2776304 w 2776304"/>
              <a:gd name="connsiteY2" fmla="*/ 550593 h 1101185"/>
              <a:gd name="connsiteX3" fmla="*/ 1388152 w 2776304"/>
              <a:gd name="connsiteY3" fmla="*/ 1101186 h 1101185"/>
              <a:gd name="connsiteX4" fmla="*/ 0 w 2776304"/>
              <a:gd name="connsiteY4" fmla="*/ 550593 h 110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304" h="1101185" extrusionOk="0">
                <a:moveTo>
                  <a:pt x="0" y="550593"/>
                </a:moveTo>
                <a:cubicBezTo>
                  <a:pt x="40246" y="187430"/>
                  <a:pt x="644978" y="40751"/>
                  <a:pt x="1388152" y="0"/>
                </a:cubicBezTo>
                <a:cubicBezTo>
                  <a:pt x="2090069" y="26442"/>
                  <a:pt x="2865078" y="241750"/>
                  <a:pt x="2776304" y="550593"/>
                </a:cubicBezTo>
                <a:cubicBezTo>
                  <a:pt x="2683859" y="773792"/>
                  <a:pt x="2174995" y="1225218"/>
                  <a:pt x="1388152" y="1101186"/>
                </a:cubicBezTo>
                <a:cubicBezTo>
                  <a:pt x="646239" y="1046074"/>
                  <a:pt x="-40993" y="901849"/>
                  <a:pt x="0" y="550593"/>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86ADDBDF-18BC-4FDE-A2E3-4BAFFC6DF508}"/>
              </a:ext>
            </a:extLst>
          </p:cNvPr>
          <p:cNvSpPr/>
          <p:nvPr/>
        </p:nvSpPr>
        <p:spPr>
          <a:xfrm>
            <a:off x="664522" y="4929384"/>
            <a:ext cx="3806577" cy="1481299"/>
          </a:xfrm>
          <a:custGeom>
            <a:avLst/>
            <a:gdLst>
              <a:gd name="connsiteX0" fmla="*/ 0 w 3806577"/>
              <a:gd name="connsiteY0" fmla="*/ 740650 h 1481299"/>
              <a:gd name="connsiteX1" fmla="*/ 1903289 w 3806577"/>
              <a:gd name="connsiteY1" fmla="*/ 0 h 1481299"/>
              <a:gd name="connsiteX2" fmla="*/ 3806578 w 3806577"/>
              <a:gd name="connsiteY2" fmla="*/ 740650 h 1481299"/>
              <a:gd name="connsiteX3" fmla="*/ 1903289 w 3806577"/>
              <a:gd name="connsiteY3" fmla="*/ 1481300 h 1481299"/>
              <a:gd name="connsiteX4" fmla="*/ 0 w 3806577"/>
              <a:gd name="connsiteY4" fmla="*/ 740650 h 1481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6577" h="1481299" extrusionOk="0">
                <a:moveTo>
                  <a:pt x="0" y="740650"/>
                </a:moveTo>
                <a:cubicBezTo>
                  <a:pt x="137210" y="130183"/>
                  <a:pt x="865499" y="23199"/>
                  <a:pt x="1903289" y="0"/>
                </a:cubicBezTo>
                <a:cubicBezTo>
                  <a:pt x="2944610" y="4017"/>
                  <a:pt x="3867245" y="328347"/>
                  <a:pt x="3806578" y="740650"/>
                </a:cubicBezTo>
                <a:cubicBezTo>
                  <a:pt x="3762206" y="1110876"/>
                  <a:pt x="2969865" y="1576028"/>
                  <a:pt x="1903289" y="1481300"/>
                </a:cubicBezTo>
                <a:cubicBezTo>
                  <a:pt x="889037" y="1399095"/>
                  <a:pt x="-18440" y="1170919"/>
                  <a:pt x="0" y="740650"/>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562CAF25-CCCD-4D4D-ACD0-CC86350796CC}"/>
              </a:ext>
            </a:extLst>
          </p:cNvPr>
          <p:cNvSpPr txBox="1"/>
          <p:nvPr/>
        </p:nvSpPr>
        <p:spPr>
          <a:xfrm>
            <a:off x="1053579" y="2370528"/>
            <a:ext cx="2622709"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A person’s name </a:t>
            </a:r>
          </a:p>
        </p:txBody>
      </p:sp>
      <p:sp>
        <p:nvSpPr>
          <p:cNvPr id="37" name="TextBox 36">
            <a:extLst>
              <a:ext uri="{FF2B5EF4-FFF2-40B4-BE49-F238E27FC236}">
                <a16:creationId xmlns:a16="http://schemas.microsoft.com/office/drawing/2014/main" id="{991A0C93-1CCB-4AB6-B9AA-978D5140035D}"/>
              </a:ext>
            </a:extLst>
          </p:cNvPr>
          <p:cNvSpPr txBox="1"/>
          <p:nvPr/>
        </p:nvSpPr>
        <p:spPr>
          <a:xfrm>
            <a:off x="796221" y="3640940"/>
            <a:ext cx="2407692" cy="69220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The year they were born</a:t>
            </a:r>
          </a:p>
        </p:txBody>
      </p:sp>
      <p:sp>
        <p:nvSpPr>
          <p:cNvPr id="38" name="TextBox 37">
            <a:extLst>
              <a:ext uri="{FF2B5EF4-FFF2-40B4-BE49-F238E27FC236}">
                <a16:creationId xmlns:a16="http://schemas.microsoft.com/office/drawing/2014/main" id="{882243A1-76DA-42E2-A244-DAF82BFFCA63}"/>
              </a:ext>
            </a:extLst>
          </p:cNvPr>
          <p:cNvSpPr txBox="1"/>
          <p:nvPr/>
        </p:nvSpPr>
        <p:spPr>
          <a:xfrm>
            <a:off x="860871" y="5180642"/>
            <a:ext cx="3408074" cy="138248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The name of the place where they lived</a:t>
            </a:r>
          </a:p>
        </p:txBody>
      </p:sp>
      <p:sp>
        <p:nvSpPr>
          <p:cNvPr id="39" name="TextBox 38">
            <a:extLst>
              <a:ext uri="{FF2B5EF4-FFF2-40B4-BE49-F238E27FC236}">
                <a16:creationId xmlns:a16="http://schemas.microsoft.com/office/drawing/2014/main" id="{D80D7BC4-3AA9-490A-80DC-C1B57CAB0B24}"/>
              </a:ext>
            </a:extLst>
          </p:cNvPr>
          <p:cNvSpPr txBox="1"/>
          <p:nvPr/>
        </p:nvSpPr>
        <p:spPr>
          <a:xfrm>
            <a:off x="8725157" y="1633296"/>
            <a:ext cx="2538055"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endParaRPr lang="en-US" dirty="0">
              <a:latin typeface="OpenDyslexic" panose="00000500000000000000" pitchFamily="50" charset="0"/>
              <a:ea typeface="+mn-lt"/>
              <a:cs typeface="+mn-lt"/>
            </a:endParaRPr>
          </a:p>
        </p:txBody>
      </p:sp>
      <p:sp>
        <p:nvSpPr>
          <p:cNvPr id="40" name="TextBox 39">
            <a:extLst>
              <a:ext uri="{FF2B5EF4-FFF2-40B4-BE49-F238E27FC236}">
                <a16:creationId xmlns:a16="http://schemas.microsoft.com/office/drawing/2014/main" id="{EA08C1A3-C081-42ED-AC28-B637911444DC}"/>
              </a:ext>
            </a:extLst>
          </p:cNvPr>
          <p:cNvSpPr txBox="1"/>
          <p:nvPr/>
        </p:nvSpPr>
        <p:spPr>
          <a:xfrm>
            <a:off x="9200157" y="3838006"/>
            <a:ext cx="2161518" cy="1118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What they looked like</a:t>
            </a:r>
          </a:p>
        </p:txBody>
      </p:sp>
      <p:sp>
        <p:nvSpPr>
          <p:cNvPr id="41" name="TextBox 40">
            <a:extLst>
              <a:ext uri="{FF2B5EF4-FFF2-40B4-BE49-F238E27FC236}">
                <a16:creationId xmlns:a16="http://schemas.microsoft.com/office/drawing/2014/main" id="{913D1ED9-430E-487D-99D6-C8F809A44E40}"/>
              </a:ext>
            </a:extLst>
          </p:cNvPr>
          <p:cNvSpPr txBox="1"/>
          <p:nvPr/>
        </p:nvSpPr>
        <p:spPr>
          <a:xfrm>
            <a:off x="8382113" y="5522438"/>
            <a:ext cx="2901114" cy="59871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dirty="0">
                <a:latin typeface="OpenDyslexic" panose="00000500000000000000" pitchFamily="50" charset="0"/>
                <a:ea typeface="+mn-lt"/>
                <a:cs typeface="+mn-lt"/>
              </a:rPr>
              <a:t>What job they did</a:t>
            </a:r>
          </a:p>
        </p:txBody>
      </p:sp>
      <p:sp>
        <p:nvSpPr>
          <p:cNvPr id="42" name="Oval 41">
            <a:extLst>
              <a:ext uri="{FF2B5EF4-FFF2-40B4-BE49-F238E27FC236}">
                <a16:creationId xmlns:a16="http://schemas.microsoft.com/office/drawing/2014/main" id="{F53E989B-391B-4767-989E-8CC674552024}"/>
              </a:ext>
            </a:extLst>
          </p:cNvPr>
          <p:cNvSpPr/>
          <p:nvPr/>
        </p:nvSpPr>
        <p:spPr>
          <a:xfrm>
            <a:off x="8444518" y="1896201"/>
            <a:ext cx="2776304" cy="1588664"/>
          </a:xfrm>
          <a:custGeom>
            <a:avLst/>
            <a:gdLst>
              <a:gd name="connsiteX0" fmla="*/ 0 w 2776304"/>
              <a:gd name="connsiteY0" fmla="*/ 794332 h 1588664"/>
              <a:gd name="connsiteX1" fmla="*/ 1388152 w 2776304"/>
              <a:gd name="connsiteY1" fmla="*/ 0 h 1588664"/>
              <a:gd name="connsiteX2" fmla="*/ 2776304 w 2776304"/>
              <a:gd name="connsiteY2" fmla="*/ 794332 h 1588664"/>
              <a:gd name="connsiteX3" fmla="*/ 1388152 w 2776304"/>
              <a:gd name="connsiteY3" fmla="*/ 1588664 h 1588664"/>
              <a:gd name="connsiteX4" fmla="*/ 0 w 2776304"/>
              <a:gd name="connsiteY4" fmla="*/ 794332 h 158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6304" h="1588664" extrusionOk="0">
                <a:moveTo>
                  <a:pt x="0" y="794332"/>
                </a:moveTo>
                <a:cubicBezTo>
                  <a:pt x="89707" y="223951"/>
                  <a:pt x="717500" y="166615"/>
                  <a:pt x="1388152" y="0"/>
                </a:cubicBezTo>
                <a:cubicBezTo>
                  <a:pt x="2106118" y="19887"/>
                  <a:pt x="2906904" y="348633"/>
                  <a:pt x="2776304" y="794332"/>
                </a:cubicBezTo>
                <a:cubicBezTo>
                  <a:pt x="2747953" y="1208223"/>
                  <a:pt x="2185966" y="1780098"/>
                  <a:pt x="1388152" y="1588664"/>
                </a:cubicBezTo>
                <a:cubicBezTo>
                  <a:pt x="630372" y="1568896"/>
                  <a:pt x="-61836" y="1304185"/>
                  <a:pt x="0" y="794332"/>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F2D6D7FF-4038-4017-9C11-0A9049DA97B1}"/>
              </a:ext>
            </a:extLst>
          </p:cNvPr>
          <p:cNvSpPr/>
          <p:nvPr/>
        </p:nvSpPr>
        <p:spPr>
          <a:xfrm>
            <a:off x="9104247" y="3665297"/>
            <a:ext cx="2257428" cy="1221386"/>
          </a:xfrm>
          <a:custGeom>
            <a:avLst/>
            <a:gdLst>
              <a:gd name="connsiteX0" fmla="*/ 0 w 2257428"/>
              <a:gd name="connsiteY0" fmla="*/ 610693 h 1221386"/>
              <a:gd name="connsiteX1" fmla="*/ 1128714 w 2257428"/>
              <a:gd name="connsiteY1" fmla="*/ 0 h 1221386"/>
              <a:gd name="connsiteX2" fmla="*/ 2257428 w 2257428"/>
              <a:gd name="connsiteY2" fmla="*/ 610693 h 1221386"/>
              <a:gd name="connsiteX3" fmla="*/ 1128714 w 2257428"/>
              <a:gd name="connsiteY3" fmla="*/ 1221386 h 1221386"/>
              <a:gd name="connsiteX4" fmla="*/ 0 w 2257428"/>
              <a:gd name="connsiteY4" fmla="*/ 610693 h 1221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8" h="1221386" extrusionOk="0">
                <a:moveTo>
                  <a:pt x="0" y="610693"/>
                </a:moveTo>
                <a:cubicBezTo>
                  <a:pt x="29474" y="230150"/>
                  <a:pt x="589046" y="145270"/>
                  <a:pt x="1128714" y="0"/>
                </a:cubicBezTo>
                <a:cubicBezTo>
                  <a:pt x="1713018" y="15957"/>
                  <a:pt x="2345717" y="268684"/>
                  <a:pt x="2257428" y="610693"/>
                </a:cubicBezTo>
                <a:cubicBezTo>
                  <a:pt x="2173865" y="874855"/>
                  <a:pt x="1778232" y="1382019"/>
                  <a:pt x="1128714" y="1221386"/>
                </a:cubicBezTo>
                <a:cubicBezTo>
                  <a:pt x="544741" y="1133625"/>
                  <a:pt x="-44061" y="998672"/>
                  <a:pt x="0" y="610693"/>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F8946C43-92BE-4163-8888-E9377B735F1B}"/>
              </a:ext>
            </a:extLst>
          </p:cNvPr>
          <p:cNvSpPr/>
          <p:nvPr/>
        </p:nvSpPr>
        <p:spPr>
          <a:xfrm>
            <a:off x="8179516" y="5261045"/>
            <a:ext cx="3204957" cy="1029827"/>
          </a:xfrm>
          <a:custGeom>
            <a:avLst/>
            <a:gdLst>
              <a:gd name="connsiteX0" fmla="*/ 0 w 3204957"/>
              <a:gd name="connsiteY0" fmla="*/ 514914 h 1029827"/>
              <a:gd name="connsiteX1" fmla="*/ 1602479 w 3204957"/>
              <a:gd name="connsiteY1" fmla="*/ 0 h 1029827"/>
              <a:gd name="connsiteX2" fmla="*/ 3204958 w 3204957"/>
              <a:gd name="connsiteY2" fmla="*/ 514914 h 1029827"/>
              <a:gd name="connsiteX3" fmla="*/ 1602479 w 3204957"/>
              <a:gd name="connsiteY3" fmla="*/ 1029828 h 1029827"/>
              <a:gd name="connsiteX4" fmla="*/ 0 w 3204957"/>
              <a:gd name="connsiteY4" fmla="*/ 514914 h 1029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4957" h="1029827" extrusionOk="0">
                <a:moveTo>
                  <a:pt x="0" y="514914"/>
                </a:moveTo>
                <a:cubicBezTo>
                  <a:pt x="45613" y="163578"/>
                  <a:pt x="821659" y="180850"/>
                  <a:pt x="1602479" y="0"/>
                </a:cubicBezTo>
                <a:cubicBezTo>
                  <a:pt x="2452225" y="14410"/>
                  <a:pt x="3252947" y="227962"/>
                  <a:pt x="3204958" y="514914"/>
                </a:cubicBezTo>
                <a:cubicBezTo>
                  <a:pt x="3152076" y="753024"/>
                  <a:pt x="2493276" y="1065290"/>
                  <a:pt x="1602479" y="1029828"/>
                </a:cubicBezTo>
                <a:cubicBezTo>
                  <a:pt x="726664" y="1009313"/>
                  <a:pt x="-28686" y="832303"/>
                  <a:pt x="0" y="514914"/>
                </a:cubicBezTo>
                <a:close/>
              </a:path>
            </a:pathLst>
          </a:custGeom>
          <a:noFill/>
          <a:ln w="28575">
            <a:solidFill>
              <a:schemeClr val="tx1">
                <a:lumMod val="85000"/>
                <a:lumOff val="15000"/>
              </a:schemeClr>
            </a:solidFill>
            <a:extLst>
              <a:ext uri="{C807C97D-BFC1-408E-A445-0C87EB9F89A2}">
                <ask:lineSketchStyleProps xmlns:ask="http://schemas.microsoft.com/office/drawing/2018/sketchyshapes" sd="73780142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0" name="Straight Arrow Connector 49">
            <a:extLst>
              <a:ext uri="{FF2B5EF4-FFF2-40B4-BE49-F238E27FC236}">
                <a16:creationId xmlns:a16="http://schemas.microsoft.com/office/drawing/2014/main" id="{02C09BD6-17D0-486F-BF81-011A0F40D707}"/>
              </a:ext>
            </a:extLst>
          </p:cNvPr>
          <p:cNvCxnSpPr>
            <a:cxnSpLocks/>
            <a:stCxn id="34" idx="5"/>
          </p:cNvCxnSpPr>
          <p:nvPr/>
        </p:nvCxnSpPr>
        <p:spPr>
          <a:xfrm>
            <a:off x="2991842" y="4427930"/>
            <a:ext cx="2717573" cy="667915"/>
          </a:xfrm>
          <a:prstGeom prst="straightConnector1">
            <a:avLst/>
          </a:prstGeom>
          <a:ln w="57150">
            <a:solidFill>
              <a:srgbClr val="FFC000"/>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52" name="Straight Arrow Connector 51">
            <a:extLst>
              <a:ext uri="{FF2B5EF4-FFF2-40B4-BE49-F238E27FC236}">
                <a16:creationId xmlns:a16="http://schemas.microsoft.com/office/drawing/2014/main" id="{7C207192-559F-4566-A507-B51E7344C60C}"/>
              </a:ext>
            </a:extLst>
          </p:cNvPr>
          <p:cNvCxnSpPr>
            <a:cxnSpLocks/>
            <a:stCxn id="35" idx="6"/>
          </p:cNvCxnSpPr>
          <p:nvPr/>
        </p:nvCxnSpPr>
        <p:spPr>
          <a:xfrm flipV="1">
            <a:off x="4471099" y="5400878"/>
            <a:ext cx="1228737" cy="269156"/>
          </a:xfrm>
          <a:prstGeom prst="straightConnector1">
            <a:avLst/>
          </a:prstGeom>
          <a:ln w="57150">
            <a:solidFill>
              <a:srgbClr val="F9ED07"/>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69" name="Straight Arrow Connector 68">
            <a:extLst>
              <a:ext uri="{FF2B5EF4-FFF2-40B4-BE49-F238E27FC236}">
                <a16:creationId xmlns:a16="http://schemas.microsoft.com/office/drawing/2014/main" id="{A678A2D1-E0DC-4176-96CF-1070B56937A0}"/>
              </a:ext>
            </a:extLst>
          </p:cNvPr>
          <p:cNvCxnSpPr>
            <a:cxnSpLocks/>
            <a:stCxn id="44" idx="2"/>
          </p:cNvCxnSpPr>
          <p:nvPr/>
        </p:nvCxnSpPr>
        <p:spPr>
          <a:xfrm flipH="1" flipV="1">
            <a:off x="6533810" y="5366871"/>
            <a:ext cx="1645706" cy="409088"/>
          </a:xfrm>
          <a:prstGeom prst="straightConnector1">
            <a:avLst/>
          </a:prstGeom>
          <a:ln w="57150">
            <a:solidFill>
              <a:srgbClr val="7030A0"/>
            </a:solidFill>
            <a:tailEnd type="triangle"/>
          </a:ln>
          <a:effectLst/>
        </p:spPr>
        <p:style>
          <a:lnRef idx="3">
            <a:schemeClr val="accent2"/>
          </a:lnRef>
          <a:fillRef idx="0">
            <a:schemeClr val="accent2"/>
          </a:fillRef>
          <a:effectRef idx="2">
            <a:schemeClr val="accent2"/>
          </a:effectRef>
          <a:fontRef idx="minor">
            <a:schemeClr val="tx1"/>
          </a:fontRef>
        </p:style>
      </p:cxnSp>
      <p:sp>
        <p:nvSpPr>
          <p:cNvPr id="70" name="TextBox 69">
            <a:extLst>
              <a:ext uri="{FF2B5EF4-FFF2-40B4-BE49-F238E27FC236}">
                <a16:creationId xmlns:a16="http://schemas.microsoft.com/office/drawing/2014/main" id="{4B6F368D-19AB-4C90-93D9-188FFC4334B4}"/>
              </a:ext>
            </a:extLst>
          </p:cNvPr>
          <p:cNvSpPr txBox="1"/>
          <p:nvPr/>
        </p:nvSpPr>
        <p:spPr>
          <a:xfrm>
            <a:off x="8564121" y="2170485"/>
            <a:ext cx="2691653" cy="130478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dirty="0">
                <a:latin typeface="OpenDyslexic" panose="00000500000000000000" pitchFamily="50" charset="0"/>
                <a:ea typeface="+mn-lt"/>
                <a:cs typeface="+mn-lt"/>
              </a:rPr>
              <a:t>Names of other members of their family</a:t>
            </a:r>
          </a:p>
        </p:txBody>
      </p:sp>
      <p:pic>
        <p:nvPicPr>
          <p:cNvPr id="20" name="Picture 19" descr="A picture containing text&#10;&#10;Description automatically generated">
            <a:extLst>
              <a:ext uri="{FF2B5EF4-FFF2-40B4-BE49-F238E27FC236}">
                <a16:creationId xmlns:a16="http://schemas.microsoft.com/office/drawing/2014/main" id="{F5787F91-B06E-4C71-A562-1FA0ABCEA0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0206" y="3286870"/>
            <a:ext cx="926263" cy="900000"/>
          </a:xfrm>
          <a:prstGeom prst="rect">
            <a:avLst/>
          </a:prstGeom>
        </p:spPr>
      </p:pic>
      <p:pic>
        <p:nvPicPr>
          <p:cNvPr id="22" name="Picture 21" descr="A picture containing text, queen, vector graphics&#10;&#10;Description automatically generated">
            <a:extLst>
              <a:ext uri="{FF2B5EF4-FFF2-40B4-BE49-F238E27FC236}">
                <a16:creationId xmlns:a16="http://schemas.microsoft.com/office/drawing/2014/main" id="{6050B86D-F7BF-4202-95AE-FDABD253F2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43859" y="3549973"/>
            <a:ext cx="767866" cy="828000"/>
          </a:xfrm>
          <a:prstGeom prst="rect">
            <a:avLst/>
          </a:prstGeom>
        </p:spPr>
      </p:pic>
      <p:sp>
        <p:nvSpPr>
          <p:cNvPr id="9" name="TextBox 8">
            <a:extLst>
              <a:ext uri="{FF2B5EF4-FFF2-40B4-BE49-F238E27FC236}">
                <a16:creationId xmlns:a16="http://schemas.microsoft.com/office/drawing/2014/main" id="{37FF5F3C-1777-4509-8EC8-EA79787F0C81}"/>
              </a:ext>
            </a:extLst>
          </p:cNvPr>
          <p:cNvSpPr txBox="1"/>
          <p:nvPr/>
        </p:nvSpPr>
        <p:spPr>
          <a:xfrm>
            <a:off x="3956574" y="4062778"/>
            <a:ext cx="1304896" cy="81144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r>
              <a:rPr lang="en-US" dirty="0">
                <a:latin typeface="OpenDyslexic" panose="00000500000000000000" pitchFamily="50" charset="0"/>
                <a:ea typeface="+mn-lt"/>
                <a:cs typeface="+mn-lt"/>
              </a:rPr>
              <a:t>historic </a:t>
            </a:r>
          </a:p>
          <a:p>
            <a:pPr algn="ctr">
              <a:lnSpc>
                <a:spcPct val="140000"/>
              </a:lnSpc>
              <a:spcAft>
                <a:spcPts val="1600"/>
              </a:spcAft>
            </a:pPr>
            <a:r>
              <a:rPr lang="en-US" dirty="0">
                <a:latin typeface="OpenDyslexic" panose="00000500000000000000" pitchFamily="50" charset="0"/>
                <a:ea typeface="+mn-lt"/>
                <a:cs typeface="+mn-lt"/>
              </a:rPr>
              <a:t>maps</a:t>
            </a:r>
          </a:p>
        </p:txBody>
      </p:sp>
      <p:cxnSp>
        <p:nvCxnSpPr>
          <p:cNvPr id="47" name="Straight Arrow Connector 46">
            <a:extLst>
              <a:ext uri="{FF2B5EF4-FFF2-40B4-BE49-F238E27FC236}">
                <a16:creationId xmlns:a16="http://schemas.microsoft.com/office/drawing/2014/main" id="{31D0A9A9-AF76-4090-B06A-6DAA1BE485CA}"/>
              </a:ext>
            </a:extLst>
          </p:cNvPr>
          <p:cNvCxnSpPr>
            <a:cxnSpLocks/>
          </p:cNvCxnSpPr>
          <p:nvPr/>
        </p:nvCxnSpPr>
        <p:spPr>
          <a:xfrm>
            <a:off x="3636208" y="2821991"/>
            <a:ext cx="2182748" cy="1958024"/>
          </a:xfrm>
          <a:prstGeom prst="straightConnector1">
            <a:avLst/>
          </a:prstGeom>
          <a:ln w="57150">
            <a:solidFill>
              <a:srgbClr val="C00000"/>
            </a:solidFill>
            <a:tailEnd type="triangle"/>
          </a:ln>
        </p:spPr>
        <p:style>
          <a:lnRef idx="3">
            <a:schemeClr val="accent2"/>
          </a:lnRef>
          <a:fillRef idx="0">
            <a:schemeClr val="accent2"/>
          </a:fillRef>
          <a:effectRef idx="2">
            <a:schemeClr val="accent2"/>
          </a:effectRef>
          <a:fontRef idx="minor">
            <a:schemeClr val="tx1"/>
          </a:fontRef>
        </p:style>
      </p:cxnSp>
      <p:cxnSp>
        <p:nvCxnSpPr>
          <p:cNvPr id="67" name="Straight Arrow Connector 66">
            <a:extLst>
              <a:ext uri="{FF2B5EF4-FFF2-40B4-BE49-F238E27FC236}">
                <a16:creationId xmlns:a16="http://schemas.microsoft.com/office/drawing/2014/main" id="{51CAD71F-82F3-4794-B598-A094D5BAA87A}"/>
              </a:ext>
            </a:extLst>
          </p:cNvPr>
          <p:cNvCxnSpPr>
            <a:cxnSpLocks/>
          </p:cNvCxnSpPr>
          <p:nvPr/>
        </p:nvCxnSpPr>
        <p:spPr>
          <a:xfrm flipH="1">
            <a:off x="6288217" y="3084535"/>
            <a:ext cx="2249368" cy="1766236"/>
          </a:xfrm>
          <a:prstGeom prst="straightConnector1">
            <a:avLst/>
          </a:prstGeom>
          <a:ln w="57150">
            <a:solidFill>
              <a:srgbClr val="92D050"/>
            </a:solidFill>
            <a:tailEnd type="triangle"/>
          </a:ln>
          <a:effectLst/>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50548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1C18DA5-A068-4DAD-A81E-CC6DC3E74E9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Scroll: Horizontal 1">
            <a:extLst>
              <a:ext uri="{FF2B5EF4-FFF2-40B4-BE49-F238E27FC236}">
                <a16:creationId xmlns:a16="http://schemas.microsoft.com/office/drawing/2014/main" id="{B60CADBB-3CEE-497D-8C53-7BCE513C8E47}"/>
              </a:ext>
            </a:extLst>
          </p:cNvPr>
          <p:cNvSpPr/>
          <p:nvPr/>
        </p:nvSpPr>
        <p:spPr>
          <a:xfrm>
            <a:off x="0" y="4492752"/>
            <a:ext cx="11935968" cy="2365248"/>
          </a:xfrm>
          <a:prstGeom prst="horizontalScroll">
            <a:avLst/>
          </a:prstGeom>
          <a:solidFill>
            <a:srgbClr val="42986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14A0B7F-6EC0-4271-AFE3-04252357BA27}"/>
              </a:ext>
            </a:extLst>
          </p:cNvPr>
          <p:cNvSpPr txBox="1"/>
          <p:nvPr/>
        </p:nvSpPr>
        <p:spPr>
          <a:xfrm>
            <a:off x="445770" y="4937760"/>
            <a:ext cx="11384280" cy="178003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40000"/>
              </a:lnSpc>
              <a:spcAft>
                <a:spcPts val="1200"/>
              </a:spcAft>
            </a:pPr>
            <a:r>
              <a:rPr lang="en-US" sz="2400" b="1" dirty="0">
                <a:solidFill>
                  <a:schemeClr val="bg1"/>
                </a:solidFill>
                <a:latin typeface="OpenDyslexic" panose="00000500000000000000" pitchFamily="50" charset="0"/>
              </a:rPr>
              <a:t>Discovering the Real Thomas Riddell</a:t>
            </a:r>
          </a:p>
          <a:p>
            <a:pPr marL="285750" indent="-285750">
              <a:lnSpc>
                <a:spcPct val="140000"/>
              </a:lnSpc>
              <a:spcAft>
                <a:spcPts val="1200"/>
              </a:spcAft>
              <a:buFont typeface="Wingdings" panose="05000000000000000000" pitchFamily="2" charset="2"/>
              <a:buChar char="v"/>
            </a:pPr>
            <a:r>
              <a:rPr lang="en-US" sz="1400" dirty="0">
                <a:solidFill>
                  <a:schemeClr val="bg1"/>
                </a:solidFill>
                <a:latin typeface="OpenDyslexic" panose="00000500000000000000" pitchFamily="50" charset="0"/>
              </a:rPr>
              <a:t>What clues do the gravestones give us about the real Thomas Riddell and his family?</a:t>
            </a:r>
            <a:endParaRPr lang="en-US" sz="1400" dirty="0">
              <a:solidFill>
                <a:schemeClr val="bg1"/>
              </a:solidFill>
              <a:latin typeface="OpenDyslexic" panose="00000500000000000000" pitchFamily="50" charset="0"/>
              <a:cs typeface="Calibri" panose="020F0502020204030204"/>
            </a:endParaRPr>
          </a:p>
          <a:p>
            <a:pPr marL="285750" indent="-285750">
              <a:lnSpc>
                <a:spcPct val="140000"/>
              </a:lnSpc>
              <a:spcAft>
                <a:spcPts val="1600"/>
              </a:spcAft>
              <a:buFont typeface="Wingdings" panose="05000000000000000000" pitchFamily="2" charset="2"/>
              <a:buChar char="v"/>
            </a:pPr>
            <a:r>
              <a:rPr lang="en-US" sz="1400" dirty="0">
                <a:solidFill>
                  <a:schemeClr val="bg1"/>
                </a:solidFill>
                <a:latin typeface="OpenDyslexic" panose="00000500000000000000" pitchFamily="50" charset="0"/>
                <a:cs typeface="Calibri" panose="020F0502020204030204"/>
              </a:rPr>
              <a:t>Look at the Riddell gravestones and complete the questions and activities on the </a:t>
            </a:r>
            <a:r>
              <a:rPr lang="en-US" sz="1400" b="1" dirty="0">
                <a:solidFill>
                  <a:schemeClr val="bg1"/>
                </a:solidFill>
                <a:latin typeface="OpenDyslexic" panose="00000500000000000000" pitchFamily="50" charset="0"/>
                <a:cs typeface="Calibri" panose="020F0502020204030204"/>
              </a:rPr>
              <a:t>Explore Card</a:t>
            </a:r>
          </a:p>
        </p:txBody>
      </p:sp>
      <p:pic>
        <p:nvPicPr>
          <p:cNvPr id="14" name="Picture 13" descr="A yellow smiley face&#10;&#10;Description automatically generated with low confidence">
            <a:extLst>
              <a:ext uri="{FF2B5EF4-FFF2-40B4-BE49-F238E27FC236}">
                <a16:creationId xmlns:a16="http://schemas.microsoft.com/office/drawing/2014/main" id="{60295C88-2A5D-4FCE-8AE9-885726E325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692885" y="5017770"/>
            <a:ext cx="1034716" cy="1082842"/>
          </a:xfrm>
          <a:prstGeom prst="rect">
            <a:avLst/>
          </a:prstGeom>
        </p:spPr>
      </p:pic>
    </p:spTree>
    <p:extLst>
      <p:ext uri="{BB962C8B-B14F-4D97-AF65-F5344CB8AC3E}">
        <p14:creationId xmlns:p14="http://schemas.microsoft.com/office/powerpoint/2010/main" val="3923245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50B238-E390-4188-B71B-AD4D84180E28}"/>
              </a:ext>
            </a:extLst>
          </p:cNvPr>
          <p:cNvSpPr txBox="1"/>
          <p:nvPr/>
        </p:nvSpPr>
        <p:spPr>
          <a:xfrm>
            <a:off x="819405" y="1108964"/>
            <a:ext cx="6210045" cy="527913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140000"/>
              </a:lnSpc>
              <a:spcAft>
                <a:spcPts val="2400"/>
              </a:spcAft>
            </a:pPr>
            <a:r>
              <a:rPr lang="en-US" sz="2000" b="1" dirty="0">
                <a:latin typeface="OpenDyslexic" panose="00000500000000000000" pitchFamily="50" charset="0"/>
                <a:ea typeface="+mn-lt"/>
                <a:cs typeface="+mn-lt"/>
              </a:rPr>
              <a:t>Discovering the Real Riddells</a:t>
            </a:r>
            <a:endParaRPr lang="en-US" sz="2000" b="1" dirty="0">
              <a:latin typeface="OpenDyslexic" panose="00000500000000000000" pitchFamily="50" charset="0"/>
              <a:cs typeface="Calibri" panose="020F0502020204030204"/>
            </a:endParaRPr>
          </a:p>
          <a:p>
            <a:pPr>
              <a:lnSpc>
                <a:spcPct val="140000"/>
              </a:lnSpc>
              <a:spcAft>
                <a:spcPts val="2400"/>
              </a:spcAft>
            </a:pPr>
            <a:r>
              <a:rPr lang="en-US" sz="1600" dirty="0">
                <a:latin typeface="OpenDyslexic" panose="00000500000000000000" pitchFamily="50" charset="0"/>
                <a:cs typeface="Calibri" panose="020F0502020204030204"/>
              </a:rPr>
              <a:t>To complete the activities on the  </a:t>
            </a:r>
            <a:r>
              <a:rPr lang="en-US" sz="1600" b="1" dirty="0">
                <a:solidFill>
                  <a:srgbClr val="669900"/>
                </a:solidFill>
                <a:latin typeface="OpenDyslexic" panose="00000500000000000000" pitchFamily="50" charset="0"/>
                <a:cs typeface="Calibri" panose="020F0502020204030204"/>
              </a:rPr>
              <a:t>Explore Card </a:t>
            </a:r>
            <a:r>
              <a:rPr lang="en-US" sz="1600" dirty="0">
                <a:latin typeface="OpenDyslexic" panose="00000500000000000000" pitchFamily="50" charset="0"/>
                <a:cs typeface="Calibri" panose="020F0502020204030204"/>
              </a:rPr>
              <a:t>you will need:</a:t>
            </a:r>
          </a:p>
          <a:p>
            <a:pPr marL="285750" indent="-285750">
              <a:lnSpc>
                <a:spcPct val="140000"/>
              </a:lnSpc>
              <a:spcAft>
                <a:spcPts val="2400"/>
              </a:spcAft>
              <a:buFont typeface="Wingdings"/>
              <a:buChar char="§"/>
            </a:pPr>
            <a:r>
              <a:rPr lang="en-US" sz="1600" b="1" dirty="0">
                <a:latin typeface="OpenDyslexic" panose="00000500000000000000" pitchFamily="50" charset="0"/>
                <a:cs typeface="Calibri" panose="020F0502020204030204"/>
              </a:rPr>
              <a:t>Photographs of the Riddell gravestones </a:t>
            </a:r>
            <a:r>
              <a:rPr lang="en-US" sz="1600" dirty="0">
                <a:latin typeface="OpenDyslexic" panose="00000500000000000000" pitchFamily="50" charset="0"/>
                <a:cs typeface="Calibri" panose="020F0502020204030204"/>
              </a:rPr>
              <a:t>(there are 2 stones for the Riddell family)</a:t>
            </a:r>
          </a:p>
          <a:p>
            <a:pPr marL="285750" indent="-285750">
              <a:lnSpc>
                <a:spcPct val="140000"/>
              </a:lnSpc>
              <a:spcAft>
                <a:spcPts val="2400"/>
              </a:spcAft>
              <a:buFont typeface="Wingdings"/>
              <a:buChar char="§"/>
            </a:pPr>
            <a:r>
              <a:rPr lang="en-US" sz="1600" b="1" dirty="0">
                <a:latin typeface="OpenDyslexic" panose="00000500000000000000" pitchFamily="50" charset="0"/>
                <a:cs typeface="Calibri" panose="020F0502020204030204"/>
              </a:rPr>
              <a:t>Paper and pencil or pen</a:t>
            </a:r>
          </a:p>
          <a:p>
            <a:pPr marL="285750" indent="-285750">
              <a:lnSpc>
                <a:spcPct val="140000"/>
              </a:lnSpc>
              <a:spcAft>
                <a:spcPts val="2400"/>
              </a:spcAft>
              <a:buFont typeface="Wingdings"/>
              <a:buChar char="§"/>
            </a:pPr>
            <a:r>
              <a:rPr lang="en-US" sz="1600" b="1" dirty="0">
                <a:latin typeface="OpenDyslexic" panose="00000500000000000000" pitchFamily="50" charset="0"/>
                <a:cs typeface="Calibri" panose="020F0502020204030204"/>
              </a:rPr>
              <a:t>Family tree template</a:t>
            </a:r>
          </a:p>
          <a:p>
            <a:pPr marL="285750" indent="-285750">
              <a:lnSpc>
                <a:spcPct val="140000"/>
              </a:lnSpc>
              <a:spcAft>
                <a:spcPts val="2400"/>
              </a:spcAft>
              <a:buFont typeface="Wingdings"/>
              <a:buChar char="§"/>
            </a:pPr>
            <a:r>
              <a:rPr lang="en-US" sz="1600" b="1" dirty="0">
                <a:latin typeface="OpenDyslexic" panose="00000500000000000000" pitchFamily="50" charset="0"/>
                <a:cs typeface="Calibri" panose="020F0502020204030204"/>
              </a:rPr>
              <a:t>A calculator </a:t>
            </a:r>
            <a:r>
              <a:rPr lang="en-US" sz="1600" dirty="0">
                <a:latin typeface="OpenDyslexic" panose="00000500000000000000" pitchFamily="50" charset="0"/>
                <a:cs typeface="Calibri" panose="020F0502020204030204"/>
              </a:rPr>
              <a:t>(optional–you might want to try doing the calculations without a calculator)</a:t>
            </a:r>
          </a:p>
          <a:p>
            <a:pPr indent="-228600">
              <a:lnSpc>
                <a:spcPct val="90000"/>
              </a:lnSpc>
              <a:spcAft>
                <a:spcPts val="600"/>
              </a:spcAft>
              <a:buFont typeface="Arial" panose="020B0604020202020204" pitchFamily="34" charset="0"/>
              <a:buChar char="•"/>
            </a:pPr>
            <a:endParaRPr lang="en-US" sz="2000" dirty="0">
              <a:latin typeface="OpenDyslexic" panose="00000500000000000000" pitchFamily="50" charset="0"/>
              <a:cs typeface="Calibri" panose="020F0502020204030204"/>
            </a:endParaRPr>
          </a:p>
        </p:txBody>
      </p:sp>
      <p:pic>
        <p:nvPicPr>
          <p:cNvPr id="4" name="Picture 3" descr="Text, letter&#10;&#10;Description automatically generated">
            <a:extLst>
              <a:ext uri="{FF2B5EF4-FFF2-40B4-BE49-F238E27FC236}">
                <a16:creationId xmlns:a16="http://schemas.microsoft.com/office/drawing/2014/main" id="{E89EBA3C-1AF2-D37E-3CA1-609FB2295F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72865" y="0"/>
            <a:ext cx="4819135" cy="6858000"/>
          </a:xfrm>
          <a:prstGeom prst="rect">
            <a:avLst/>
          </a:prstGeom>
        </p:spPr>
      </p:pic>
    </p:spTree>
    <p:extLst>
      <p:ext uri="{BB962C8B-B14F-4D97-AF65-F5344CB8AC3E}">
        <p14:creationId xmlns:p14="http://schemas.microsoft.com/office/powerpoint/2010/main" val="724088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B29BCF-919D-4DC5-AA0B-D722F1F5917E}"/>
              </a:ext>
            </a:extLst>
          </p:cNvPr>
          <p:cNvSpPr txBox="1"/>
          <p:nvPr/>
        </p:nvSpPr>
        <p:spPr>
          <a:xfrm>
            <a:off x="525140" y="812933"/>
            <a:ext cx="4351659" cy="139471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b="1" dirty="0">
                <a:latin typeface="OpenDyslexic" panose="00000500000000000000" pitchFamily="50" charset="0"/>
                <a:ea typeface="+mn-lt"/>
                <a:cs typeface="+mn-lt"/>
              </a:rPr>
              <a:t>Have we come any closer to uncovering the story of the real Riddell family?</a:t>
            </a:r>
          </a:p>
        </p:txBody>
      </p:sp>
      <p:sp>
        <p:nvSpPr>
          <p:cNvPr id="6" name="TextBox 5">
            <a:extLst>
              <a:ext uri="{FF2B5EF4-FFF2-40B4-BE49-F238E27FC236}">
                <a16:creationId xmlns:a16="http://schemas.microsoft.com/office/drawing/2014/main" id="{F8DFE575-2987-4C8A-8701-BDE9F934E3E8}"/>
              </a:ext>
            </a:extLst>
          </p:cNvPr>
          <p:cNvSpPr txBox="1"/>
          <p:nvPr/>
        </p:nvSpPr>
        <p:spPr>
          <a:xfrm>
            <a:off x="6934198" y="6596743"/>
            <a:ext cx="5257800" cy="261257"/>
          </a:xfrm>
          <a:prstGeom prst="rect">
            <a:avLst/>
          </a:prstGeom>
          <a:solidFill>
            <a:schemeClr val="accent6">
              <a:lumMod val="60000"/>
              <a:lumOff val="40000"/>
            </a:schemeClr>
          </a:solidFill>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ctr">
              <a:lnSpc>
                <a:spcPct val="140000"/>
              </a:lnSpc>
              <a:spcAft>
                <a:spcPts val="1600"/>
              </a:spcAft>
            </a:pPr>
            <a:r>
              <a:rPr lang="en-US" sz="800" i="1" dirty="0">
                <a:latin typeface="OpenDyslexic" panose="00000500000000000000" pitchFamily="50" charset="0"/>
                <a:cs typeface="Calibri" panose="020F0502020204030204"/>
              </a:rPr>
              <a:t>Maps reproduced</a:t>
            </a:r>
            <a:r>
              <a:rPr lang="en-US" sz="800" i="1" dirty="0">
                <a:latin typeface="OpenDyslexic" panose="00000500000000000000" pitchFamily="50" charset="0"/>
                <a:ea typeface="+mn-lt"/>
                <a:cs typeface="+mn-lt"/>
              </a:rPr>
              <a:t> with the permission of the National Library of Scotland</a:t>
            </a:r>
            <a:endParaRPr lang="en-US" sz="800" i="1" dirty="0">
              <a:latin typeface="OpenDyslexic" panose="00000500000000000000" pitchFamily="50" charset="0"/>
              <a:cs typeface="Calibri" panose="020F0502020204030204"/>
            </a:endParaRPr>
          </a:p>
        </p:txBody>
      </p:sp>
      <p:sp>
        <p:nvSpPr>
          <p:cNvPr id="5" name="TextBox 4">
            <a:extLst>
              <a:ext uri="{FF2B5EF4-FFF2-40B4-BE49-F238E27FC236}">
                <a16:creationId xmlns:a16="http://schemas.microsoft.com/office/drawing/2014/main" id="{1C8104C3-3C8E-4A5E-98A9-6D9ACD8D3572}"/>
              </a:ext>
            </a:extLst>
          </p:cNvPr>
          <p:cNvSpPr txBox="1"/>
          <p:nvPr/>
        </p:nvSpPr>
        <p:spPr>
          <a:xfrm>
            <a:off x="525140" y="3895712"/>
            <a:ext cx="5690309" cy="189960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sz="1600" dirty="0">
                <a:latin typeface="OpenDyslexic" panose="00000500000000000000" pitchFamily="50" charset="0"/>
                <a:ea typeface="+mn-lt"/>
                <a:cs typeface="+mn-lt"/>
              </a:rPr>
              <a:t>The Riddell family story begins and ends in Scotland but their lives take us on a journey around the world and back into one of the darkest chapters from Scotland's past.</a:t>
            </a:r>
          </a:p>
        </p:txBody>
      </p:sp>
      <p:sp>
        <p:nvSpPr>
          <p:cNvPr id="7" name="TextBox 6">
            <a:extLst>
              <a:ext uri="{FF2B5EF4-FFF2-40B4-BE49-F238E27FC236}">
                <a16:creationId xmlns:a16="http://schemas.microsoft.com/office/drawing/2014/main" id="{0E964D05-7822-4A8D-8119-A1015C5104EA}"/>
              </a:ext>
            </a:extLst>
          </p:cNvPr>
          <p:cNvSpPr txBox="1"/>
          <p:nvPr/>
        </p:nvSpPr>
        <p:spPr>
          <a:xfrm>
            <a:off x="525141" y="2207651"/>
            <a:ext cx="5109319" cy="167129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sz="1600" dirty="0">
                <a:latin typeface="OpenDyslexic" panose="00000500000000000000" pitchFamily="50" charset="0"/>
                <a:ea typeface="+mn-lt"/>
                <a:cs typeface="+mn-lt"/>
              </a:rPr>
              <a:t>The gravestone gives us lots of facts about the Riddell family but to really explore their story, we’ll need to look at other sources of evidence.</a:t>
            </a:r>
          </a:p>
        </p:txBody>
      </p:sp>
      <p:pic>
        <p:nvPicPr>
          <p:cNvPr id="10" name="Picture 9" descr="Map&#10;&#10;Description automatically generated">
            <a:extLst>
              <a:ext uri="{FF2B5EF4-FFF2-40B4-BE49-F238E27FC236}">
                <a16:creationId xmlns:a16="http://schemas.microsoft.com/office/drawing/2014/main" id="{FBB08962-695D-EE2E-C03F-875B0A25C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3785" y="-10803"/>
            <a:ext cx="6278215" cy="6868803"/>
          </a:xfrm>
          <a:prstGeom prst="rect">
            <a:avLst/>
          </a:prstGeom>
        </p:spPr>
      </p:pic>
      <p:pic>
        <p:nvPicPr>
          <p:cNvPr id="3" name="Picture 3" descr="See the source image">
            <a:extLst>
              <a:ext uri="{FF2B5EF4-FFF2-40B4-BE49-F238E27FC236}">
                <a16:creationId xmlns:a16="http://schemas.microsoft.com/office/drawing/2014/main" id="{7129FBC2-8690-8A83-E24C-1D850B719EE4}"/>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7934" b="91882" l="10000" r="90000">
                        <a14:foregroundMark x1="20435" y1="85055" x2="23696" y2="91697"/>
                        <a14:foregroundMark x1="23696" y1="91697" x2="28478" y2="91882"/>
                        <a14:foregroundMark x1="28478" y1="91882" x2="32500" y2="89299"/>
                        <a14:foregroundMark x1="32500" y1="89299" x2="32609" y2="88930"/>
                        <a14:foregroundMark x1="55000" y1="9594" x2="59130" y2="7934"/>
                        <a14:foregroundMark x1="59130" y1="7934" x2="64457" y2="7934"/>
                        <a14:foregroundMark x1="64457" y1="7934" x2="67609" y2="9594"/>
                      </a14:backgroundRemoval>
                    </a14:imgEffect>
                  </a14:imgLayer>
                </a14:imgProps>
              </a:ext>
              <a:ext uri="{28A0092B-C50C-407E-A947-70E740481C1C}">
                <a14:useLocalDpi xmlns:a14="http://schemas.microsoft.com/office/drawing/2010/main"/>
              </a:ext>
            </a:extLst>
          </a:blip>
          <a:srcRect/>
          <a:stretch>
            <a:fillRect/>
          </a:stretch>
        </p:blipFill>
        <p:spPr bwMode="auto">
          <a:xfrm>
            <a:off x="4740148" y="1619636"/>
            <a:ext cx="3770314" cy="22212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9FC9CCA-1F97-D7A3-6424-9E3C0D608D51}"/>
              </a:ext>
            </a:extLst>
          </p:cNvPr>
          <p:cNvSpPr txBox="1"/>
          <p:nvPr/>
        </p:nvSpPr>
        <p:spPr>
          <a:xfrm>
            <a:off x="525140" y="5812088"/>
            <a:ext cx="5820839" cy="60107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140000"/>
              </a:lnSpc>
              <a:spcAft>
                <a:spcPts val="1600"/>
              </a:spcAft>
            </a:pPr>
            <a:r>
              <a:rPr lang="en-US" b="1" dirty="0">
                <a:solidFill>
                  <a:srgbClr val="669900"/>
                </a:solidFill>
                <a:latin typeface="OpenDyslexic" panose="00000500000000000000" pitchFamily="50" charset="0"/>
                <a:ea typeface="+mn-lt"/>
                <a:cs typeface="+mn-lt"/>
              </a:rPr>
              <a:t>Let’s uncover their story!</a:t>
            </a:r>
          </a:p>
        </p:txBody>
      </p:sp>
    </p:spTree>
    <p:extLst>
      <p:ext uri="{BB962C8B-B14F-4D97-AF65-F5344CB8AC3E}">
        <p14:creationId xmlns:p14="http://schemas.microsoft.com/office/powerpoint/2010/main" val="206305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500"/>
                            </p:stCondLst>
                            <p:childTnLst>
                              <p:par>
                                <p:cTn id="9" presetID="10" presetClass="entr" presetSubtype="0"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000"/>
                            </p:stCondLst>
                            <p:childTnLst>
                              <p:par>
                                <p:cTn id="13" presetID="2" presetClass="entr" presetSubtype="4" fill="hold" nodeType="afterEffect">
                                  <p:stCondLst>
                                    <p:cond delay="3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par>
                          <p:cTn id="17" fill="hold">
                            <p:stCondLst>
                              <p:cond delay="7500"/>
                            </p:stCondLst>
                            <p:childTnLst>
                              <p:par>
                                <p:cTn id="18" presetID="10" presetClass="entr" presetSubtype="0" fill="hold" grpId="0" nodeType="afterEffect">
                                  <p:stCondLst>
                                    <p:cond delay="100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07C7CF0E38BD4B8E4DD60ED7BCFE16" ma:contentTypeVersion="13" ma:contentTypeDescription="Create a new document." ma:contentTypeScope="" ma:versionID="13cf7631e237fc7cfd89d4dc8c12cdec">
  <xsd:schema xmlns:xsd="http://www.w3.org/2001/XMLSchema" xmlns:xs="http://www.w3.org/2001/XMLSchema" xmlns:p="http://schemas.microsoft.com/office/2006/metadata/properties" xmlns:ns2="ba583caf-eded-414f-bfd5-5cef799129a5" xmlns:ns3="f34e3a75-a05d-460d-911a-6ccc42a5de84" targetNamespace="http://schemas.microsoft.com/office/2006/metadata/properties" ma:root="true" ma:fieldsID="5aa6adad85973d9d10cad9e0202f53f9" ns2:_="" ns3:_="">
    <xsd:import namespace="ba583caf-eded-414f-bfd5-5cef799129a5"/>
    <xsd:import namespace="f34e3a75-a05d-460d-911a-6ccc42a5de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preview"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83caf-eded-414f-bfd5-5cef79912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preview" ma:index="18"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4e3a75-a05d-460d-911a-6ccc42a5de8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review xmlns="ba583caf-eded-414f-bfd5-5cef799129a5">
      <Url xsi:nil="true"/>
      <Description xsi:nil="true"/>
    </preview>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87E92B-9393-408B-9EA4-6F08F37980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583caf-eded-414f-bfd5-5cef799129a5"/>
    <ds:schemaRef ds:uri="f34e3a75-a05d-460d-911a-6ccc42a5de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75395E-8697-4CBA-A62F-7B68056BB7B1}">
  <ds:schemaRefs>
    <ds:schemaRef ds:uri="http://purl.org/dc/dcmitype/"/>
    <ds:schemaRef ds:uri="http://schemas.microsoft.com/office/2006/metadata/properties"/>
    <ds:schemaRef ds:uri="http://schemas.microsoft.com/office/infopath/2007/PartnerControls"/>
    <ds:schemaRef ds:uri="ba583caf-eded-414f-bfd5-5cef799129a5"/>
    <ds:schemaRef ds:uri="f34e3a75-a05d-460d-911a-6ccc42a5de84"/>
    <ds:schemaRef ds:uri="http://schemas.microsoft.com/office/2006/documentManagement/types"/>
    <ds:schemaRef ds:uri="http://www.w3.org/XML/1998/namespace"/>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49C331E1-0FB5-4A8F-BB51-0A828150FC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19137</TotalTime>
  <Words>646</Words>
  <Application>Microsoft Office PowerPoint</Application>
  <PresentationFormat>Widescreen</PresentationFormat>
  <Paragraphs>79</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Archistico</vt:lpstr>
      <vt:lpstr>Arial</vt:lpstr>
      <vt:lpstr>Calibri</vt:lpstr>
      <vt:lpstr>OpenDyslexic</vt:lpstr>
      <vt:lpstr>Old printing press_FREE-version</vt:lpstr>
      <vt:lpstr>Calibri Light</vt:lpstr>
      <vt:lpstr>Wingdings</vt:lpstr>
      <vt:lpstr>Candara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Miller</dc:creator>
  <cp:lastModifiedBy>Jane Miller</cp:lastModifiedBy>
  <cp:revision>1298</cp:revision>
  <dcterms:created xsi:type="dcterms:W3CDTF">2021-03-28T10:45:27Z</dcterms:created>
  <dcterms:modified xsi:type="dcterms:W3CDTF">2023-03-13T21:52:44Z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0x0101004507C7CF0E38BD4B8E4DD60ED7BCFE16</vt:lpwstr>
  </property>
</Properties>
</file>