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42"/>
    <p:sldId id="257" r:id="rId43"/>
    <p:sldId id="258" r:id="rId44"/>
    <p:sldId id="259" r:id="rId45"/>
    <p:sldId id="260" r:id="rId46"/>
    <p:sldId id="261" r:id="rId47"/>
    <p:sldId id="262" r:id="rId48"/>
    <p:sldId id="263" r:id="rId49"/>
    <p:sldId id="264" r:id="rId50"/>
    <p:sldId id="265" r:id="rId51"/>
    <p:sldId id="266" r:id="rId52"/>
    <p:sldId id="267" r:id="rId53"/>
    <p:sldId id="268" r:id="rId54"/>
    <p:sldId id="269" r:id="rId55"/>
    <p:sldId id="270" r:id="rId56"/>
    <p:sldId id="271" r:id="rId57"/>
    <p:sldId id="272" r:id="rId58"/>
    <p:sldId id="273" r:id="rId59"/>
    <p:sldId id="274" r:id="rId60"/>
    <p:sldId id="275" r:id="rId61"/>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Canva Sans" charset="1" panose="020B0503030501040103"/>
      <p:regular r:id="rId10"/>
    </p:embeddedFont>
    <p:embeddedFont>
      <p:font typeface="Canva Sans Bold" charset="1" panose="020B0803030501040103"/>
      <p:regular r:id="rId11"/>
    </p:embeddedFont>
    <p:embeddedFont>
      <p:font typeface="Canva Sans Italics" charset="1" panose="020B0503030501040103"/>
      <p:regular r:id="rId12"/>
    </p:embeddedFont>
    <p:embeddedFont>
      <p:font typeface="Canva Sans Bold Italics" charset="1" panose="020B0803030501040103"/>
      <p:regular r:id="rId13"/>
    </p:embeddedFont>
    <p:embeddedFont>
      <p:font typeface="Canva Sans Medium" charset="1" panose="020B0603030501040103"/>
      <p:regular r:id="rId14"/>
    </p:embeddedFont>
    <p:embeddedFont>
      <p:font typeface="Canva Sans Medium Italics" charset="1" panose="020B0603030501040103"/>
      <p:regular r:id="rId15"/>
    </p:embeddedFont>
    <p:embeddedFont>
      <p:font typeface="Roca One" charset="1" panose="00000500000000000000"/>
      <p:regular r:id="rId16"/>
    </p:embeddedFont>
    <p:embeddedFont>
      <p:font typeface="Roca One Bold" charset="1" panose="00000800000000000000"/>
      <p:regular r:id="rId17"/>
    </p:embeddedFont>
    <p:embeddedFont>
      <p:font typeface="Roca One Italics" charset="1" panose="00000500000000000000"/>
      <p:regular r:id="rId18"/>
    </p:embeddedFont>
    <p:embeddedFont>
      <p:font typeface="Roca One Bold Italics" charset="1" panose="00000800000000000000"/>
      <p:regular r:id="rId19"/>
    </p:embeddedFont>
    <p:embeddedFont>
      <p:font typeface="Roca One Thin" charset="1" panose="00000200000000000000"/>
      <p:regular r:id="rId20"/>
    </p:embeddedFont>
    <p:embeddedFont>
      <p:font typeface="Roca One Thin Italics" charset="1" panose="00000200000000000000"/>
      <p:regular r:id="rId21"/>
    </p:embeddedFont>
    <p:embeddedFont>
      <p:font typeface="Roca One Light" charset="1" panose="00000400000000000000"/>
      <p:regular r:id="rId22"/>
    </p:embeddedFont>
    <p:embeddedFont>
      <p:font typeface="Roca One Light Italics" charset="1" panose="00000400000000000000"/>
      <p:regular r:id="rId23"/>
    </p:embeddedFont>
    <p:embeddedFont>
      <p:font typeface="Roca One Ultra-Bold" charset="1" panose="00000A00000000000000"/>
      <p:regular r:id="rId24"/>
    </p:embeddedFont>
    <p:embeddedFont>
      <p:font typeface="Roca One Ultra-Bold Italics" charset="1" panose="00000A00000000000000"/>
      <p:regular r:id="rId25"/>
    </p:embeddedFont>
    <p:embeddedFont>
      <p:font typeface="Roca One Heavy" charset="1" panose="00000A00000000000000"/>
      <p:regular r:id="rId26"/>
    </p:embeddedFont>
    <p:embeddedFont>
      <p:font typeface="Roca One Heavy Italics" charset="1" panose="00000A00000000000000"/>
      <p:regular r:id="rId27"/>
    </p:embeddedFont>
    <p:embeddedFont>
      <p:font typeface="Now" charset="1" panose="00000500000000000000"/>
      <p:regular r:id="rId28"/>
    </p:embeddedFont>
    <p:embeddedFont>
      <p:font typeface="Now Bold" charset="1" panose="00000800000000000000"/>
      <p:regular r:id="rId29"/>
    </p:embeddedFont>
    <p:embeddedFont>
      <p:font typeface="Now Thin" charset="1" panose="00000300000000000000"/>
      <p:regular r:id="rId30"/>
    </p:embeddedFont>
    <p:embeddedFont>
      <p:font typeface="Now Light" charset="1" panose="00000400000000000000"/>
      <p:regular r:id="rId31"/>
    </p:embeddedFont>
    <p:embeddedFont>
      <p:font typeface="Now Medium" charset="1" panose="00000600000000000000"/>
      <p:regular r:id="rId32"/>
    </p:embeddedFont>
    <p:embeddedFont>
      <p:font typeface="Now Heavy" charset="1" panose="00000A00000000000000"/>
      <p:regular r:id="rId33"/>
    </p:embeddedFont>
    <p:embeddedFont>
      <p:font typeface="Open Sans" charset="1" panose="020B0606030504020204"/>
      <p:regular r:id="rId34"/>
    </p:embeddedFont>
    <p:embeddedFont>
      <p:font typeface="Open Sans Bold" charset="1" panose="020B0806030504020204"/>
      <p:regular r:id="rId35"/>
    </p:embeddedFont>
    <p:embeddedFont>
      <p:font typeface="Open Sans Italics" charset="1" panose="020B0606030504020204"/>
      <p:regular r:id="rId36"/>
    </p:embeddedFont>
    <p:embeddedFont>
      <p:font typeface="Open Sans Bold Italics" charset="1" panose="020B0806030504020204"/>
      <p:regular r:id="rId37"/>
    </p:embeddedFont>
    <p:embeddedFont>
      <p:font typeface="Open Sans Light" charset="1" panose="020B0306030504020204"/>
      <p:regular r:id="rId38"/>
    </p:embeddedFont>
    <p:embeddedFont>
      <p:font typeface="Open Sans Light Italics" charset="1" panose="020B0306030504020204"/>
      <p:regular r:id="rId39"/>
    </p:embeddedFont>
    <p:embeddedFont>
      <p:font typeface="Open Sans Ultra-Bold" charset="1" panose="00000000000000000000"/>
      <p:regular r:id="rId40"/>
    </p:embeddedFont>
    <p:embeddedFont>
      <p:font typeface="Open Sans Ultra-Bold Italics" charset="1" panose="00000000000000000000"/>
      <p:regular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slides/slide1.xml" Type="http://schemas.openxmlformats.org/officeDocument/2006/relationships/slide"/><Relationship Id="rId43" Target="slides/slide2.xml" Type="http://schemas.openxmlformats.org/officeDocument/2006/relationships/slide"/><Relationship Id="rId44" Target="slides/slide3.xml" Type="http://schemas.openxmlformats.org/officeDocument/2006/relationships/slide"/><Relationship Id="rId45" Target="slides/slide4.xml" Type="http://schemas.openxmlformats.org/officeDocument/2006/relationships/slide"/><Relationship Id="rId46" Target="slides/slide5.xml" Type="http://schemas.openxmlformats.org/officeDocument/2006/relationships/slide"/><Relationship Id="rId47" Target="slides/slide6.xml" Type="http://schemas.openxmlformats.org/officeDocument/2006/relationships/slide"/><Relationship Id="rId48" Target="slides/slide7.xml" Type="http://schemas.openxmlformats.org/officeDocument/2006/relationships/slide"/><Relationship Id="rId49" Target="slides/slide8.xml" Type="http://schemas.openxmlformats.org/officeDocument/2006/relationships/slide"/><Relationship Id="rId5" Target="tableStyles.xml" Type="http://schemas.openxmlformats.org/officeDocument/2006/relationships/tableStyles"/><Relationship Id="rId50" Target="slides/slide9.xml" Type="http://schemas.openxmlformats.org/officeDocument/2006/relationships/slide"/><Relationship Id="rId51" Target="slides/slide10.xml" Type="http://schemas.openxmlformats.org/officeDocument/2006/relationships/slide"/><Relationship Id="rId52" Target="slides/slide11.xml" Type="http://schemas.openxmlformats.org/officeDocument/2006/relationships/slide"/><Relationship Id="rId53" Target="slides/slide12.xml" Type="http://schemas.openxmlformats.org/officeDocument/2006/relationships/slide"/><Relationship Id="rId54" Target="slides/slide13.xml" Type="http://schemas.openxmlformats.org/officeDocument/2006/relationships/slide"/><Relationship Id="rId55" Target="slides/slide14.xml" Type="http://schemas.openxmlformats.org/officeDocument/2006/relationships/slide"/><Relationship Id="rId56" Target="slides/slide15.xml" Type="http://schemas.openxmlformats.org/officeDocument/2006/relationships/slide"/><Relationship Id="rId57" Target="slides/slide16.xml" Type="http://schemas.openxmlformats.org/officeDocument/2006/relationships/slide"/><Relationship Id="rId58" Target="slides/slide17.xml" Type="http://schemas.openxmlformats.org/officeDocument/2006/relationships/slide"/><Relationship Id="rId59" Target="slides/slide18.xml" Type="http://schemas.openxmlformats.org/officeDocument/2006/relationships/slide"/><Relationship Id="rId6" Target="fonts/font6.fntdata" Type="http://schemas.openxmlformats.org/officeDocument/2006/relationships/font"/><Relationship Id="rId60" Target="slides/slide19.xml" Type="http://schemas.openxmlformats.org/officeDocument/2006/relationships/slide"/><Relationship Id="rId61" Target="slides/slide20.xml" Type="http://schemas.openxmlformats.org/officeDocument/2006/relationships/slide"/><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6.pn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7.pn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8.pn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9.pn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0.jpe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1.pn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2.pn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3.pn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4.png" Type="http://schemas.openxmlformats.org/officeDocument/2006/relationships/image"/><Relationship Id="rId3" Target="../media/image55.sv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6.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12" Target="../media/image17.png" Type="http://schemas.openxmlformats.org/officeDocument/2006/relationships/image"/><Relationship Id="rId13" Target="../media/image18.svg" Type="http://schemas.openxmlformats.org/officeDocument/2006/relationships/image"/><Relationship Id="rId14" Target="../media/image19.jpeg" Type="http://schemas.openxmlformats.org/officeDocument/2006/relationships/image"/><Relationship Id="rId15" Target="../media/image20.png" Type="http://schemas.openxmlformats.org/officeDocument/2006/relationships/image"/><Relationship Id="rId16" Target="../media/image21.png" Type="http://schemas.openxmlformats.org/officeDocument/2006/relationships/image"/><Relationship Id="rId2" Target="../media/image7.jpeg" Type="http://schemas.openxmlformats.org/officeDocument/2006/relationships/image"/><Relationship Id="rId3" Target="../media/image8.png" Type="http://schemas.openxmlformats.org/officeDocument/2006/relationships/image"/><Relationship Id="rId4" Target="../media/image9.png" Type="http://schemas.openxmlformats.org/officeDocument/2006/relationships/image"/><Relationship Id="rId5" Target="../media/image10.png" Type="http://schemas.openxmlformats.org/officeDocument/2006/relationships/image"/><Relationship Id="rId6" Target="../media/image11.svg" Type="http://schemas.openxmlformats.org/officeDocument/2006/relationships/image"/><Relationship Id="rId7" Target="../media/image12.png" Type="http://schemas.openxmlformats.org/officeDocument/2006/relationships/image"/><Relationship Id="rId8" Target="../media/image13.png" Type="http://schemas.openxmlformats.org/officeDocument/2006/relationships/image"/><Relationship Id="rId9" Target="../media/image14.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8.png" Type="http://schemas.openxmlformats.org/officeDocument/2006/relationships/image"/><Relationship Id="rId11" Target="../media/image29.svg" Type="http://schemas.openxmlformats.org/officeDocument/2006/relationships/image"/><Relationship Id="rId12" Target="../media/image30.png" Type="http://schemas.openxmlformats.org/officeDocument/2006/relationships/image"/><Relationship Id="rId13" Target="../media/image31.svg" Type="http://schemas.openxmlformats.org/officeDocument/2006/relationships/image"/><Relationship Id="rId14" Target="../media/image32.png" Type="http://schemas.openxmlformats.org/officeDocument/2006/relationships/image"/><Relationship Id="rId15" Target="../media/image33.svg" Type="http://schemas.openxmlformats.org/officeDocument/2006/relationships/image"/><Relationship Id="rId16" Target="../media/image34.png" Type="http://schemas.openxmlformats.org/officeDocument/2006/relationships/image"/><Relationship Id="rId17" Target="../media/image35.svg" Type="http://schemas.openxmlformats.org/officeDocument/2006/relationships/image"/><Relationship Id="rId18" Target="../media/image36.png" Type="http://schemas.openxmlformats.org/officeDocument/2006/relationships/image"/><Relationship Id="rId19" Target="../media/image37.svg" Type="http://schemas.openxmlformats.org/officeDocument/2006/relationships/image"/><Relationship Id="rId2" Target="../media/image17.png" Type="http://schemas.openxmlformats.org/officeDocument/2006/relationships/image"/><Relationship Id="rId20" Target="../media/image38.png" Type="http://schemas.openxmlformats.org/officeDocument/2006/relationships/image"/><Relationship Id="rId21" Target="../media/image39.svg" Type="http://schemas.openxmlformats.org/officeDocument/2006/relationships/image"/><Relationship Id="rId22" Target="../media/image40.png" Type="http://schemas.openxmlformats.org/officeDocument/2006/relationships/image"/><Relationship Id="rId23" Target="../media/image41.svg" Type="http://schemas.openxmlformats.org/officeDocument/2006/relationships/image"/><Relationship Id="rId24" Target="../media/image21.png" Type="http://schemas.openxmlformats.org/officeDocument/2006/relationships/image"/><Relationship Id="rId3" Target="../media/image18.svg" Type="http://schemas.openxmlformats.org/officeDocument/2006/relationships/image"/><Relationship Id="rId4" Target="../media/image22.png" Type="http://schemas.openxmlformats.org/officeDocument/2006/relationships/image"/><Relationship Id="rId5" Target="../media/image23.png" Type="http://schemas.openxmlformats.org/officeDocument/2006/relationships/image"/><Relationship Id="rId6" Target="../media/image24.png" Type="http://schemas.openxmlformats.org/officeDocument/2006/relationships/image"/><Relationship Id="rId7" Target="../media/image25.jpeg" Type="http://schemas.openxmlformats.org/officeDocument/2006/relationships/image"/><Relationship Id="rId8" Target="../media/image26.png" Type="http://schemas.openxmlformats.org/officeDocument/2006/relationships/image"/><Relationship Id="rId9" Target="../media/image27.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2.png" Type="http://schemas.openxmlformats.org/officeDocument/2006/relationships/image"/><Relationship Id="rId3" Target="../media/image43.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4.png" Type="http://schemas.openxmlformats.org/officeDocument/2006/relationships/image"/><Relationship Id="rId3" Target="../media/image45.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15536101" y="-717475"/>
            <a:ext cx="1913699" cy="2797067"/>
            <a:chOff x="0" y="0"/>
            <a:chExt cx="612384" cy="895061"/>
          </a:xfrm>
        </p:grpSpPr>
        <p:sp>
          <p:nvSpPr>
            <p:cNvPr name="Freeform 4" id="4"/>
            <p:cNvSpPr/>
            <p:nvPr/>
          </p:nvSpPr>
          <p:spPr>
            <a:xfrm flipH="false" flipV="false" rot="0">
              <a:off x="0" y="0"/>
              <a:ext cx="612384" cy="895061"/>
            </a:xfrm>
            <a:custGeom>
              <a:avLst/>
              <a:gdLst/>
              <a:ahLst/>
              <a:cxnLst/>
              <a:rect r="r" b="b" t="t" l="l"/>
              <a:pathLst>
                <a:path h="895061" w="612384">
                  <a:moveTo>
                    <a:pt x="121366" y="0"/>
                  </a:moveTo>
                  <a:lnTo>
                    <a:pt x="491018" y="0"/>
                  </a:lnTo>
                  <a:cubicBezTo>
                    <a:pt x="523206" y="0"/>
                    <a:pt x="554076" y="12787"/>
                    <a:pt x="576836" y="35547"/>
                  </a:cubicBezTo>
                  <a:cubicBezTo>
                    <a:pt x="599597" y="58308"/>
                    <a:pt x="612384" y="89178"/>
                    <a:pt x="612384" y="121366"/>
                  </a:cubicBezTo>
                  <a:lnTo>
                    <a:pt x="612384" y="773696"/>
                  </a:lnTo>
                  <a:cubicBezTo>
                    <a:pt x="612384" y="840724"/>
                    <a:pt x="558046" y="895061"/>
                    <a:pt x="491018" y="895061"/>
                  </a:cubicBezTo>
                  <a:lnTo>
                    <a:pt x="121366" y="895061"/>
                  </a:lnTo>
                  <a:cubicBezTo>
                    <a:pt x="54337" y="895061"/>
                    <a:pt x="0" y="840724"/>
                    <a:pt x="0" y="773696"/>
                  </a:cubicBezTo>
                  <a:lnTo>
                    <a:pt x="0" y="121366"/>
                  </a:lnTo>
                  <a:cubicBezTo>
                    <a:pt x="0" y="54337"/>
                    <a:pt x="54337" y="0"/>
                    <a:pt x="121366" y="0"/>
                  </a:cubicBezTo>
                  <a:close/>
                </a:path>
              </a:pathLst>
            </a:custGeom>
            <a:solidFill>
              <a:srgbClr val="B0BF9D"/>
            </a:solidFill>
            <a:ln w="9525" cap="rnd">
              <a:solidFill>
                <a:srgbClr val="000000"/>
              </a:solidFill>
              <a:prstDash val="solid"/>
              <a:round/>
            </a:ln>
          </p:spPr>
        </p:sp>
        <p:sp>
          <p:nvSpPr>
            <p:cNvPr name="TextBox 5" id="5"/>
            <p:cNvSpPr txBox="true"/>
            <p:nvPr/>
          </p:nvSpPr>
          <p:spPr>
            <a:xfrm>
              <a:off x="0" y="-28575"/>
              <a:ext cx="612384" cy="923636"/>
            </a:xfrm>
            <a:prstGeom prst="rect">
              <a:avLst/>
            </a:prstGeom>
          </p:spPr>
          <p:txBody>
            <a:bodyPr anchor="ctr" rtlCol="false" tIns="50800" lIns="50800" bIns="50800" rIns="50800"/>
            <a:lstStyle/>
            <a:p>
              <a:pPr algn="ctr">
                <a:lnSpc>
                  <a:spcPts val="1960"/>
                </a:lnSpc>
                <a:spcBef>
                  <a:spcPct val="0"/>
                </a:spcBef>
              </a:pPr>
            </a:p>
          </p:txBody>
        </p:sp>
      </p:grpSp>
      <p:sp>
        <p:nvSpPr>
          <p:cNvPr name="Freeform 6" id="6"/>
          <p:cNvSpPr/>
          <p:nvPr/>
        </p:nvSpPr>
        <p:spPr>
          <a:xfrm flipH="false" flipV="false" rot="0">
            <a:off x="11783495" y="2626746"/>
            <a:ext cx="4407374" cy="7254936"/>
          </a:xfrm>
          <a:custGeom>
            <a:avLst/>
            <a:gdLst/>
            <a:ahLst/>
            <a:cxnLst/>
            <a:rect r="r" b="b" t="t" l="l"/>
            <a:pathLst>
              <a:path h="7254936" w="4407374">
                <a:moveTo>
                  <a:pt x="0" y="0"/>
                </a:moveTo>
                <a:lnTo>
                  <a:pt x="4407374" y="0"/>
                </a:lnTo>
                <a:lnTo>
                  <a:pt x="4407374" y="7254936"/>
                </a:lnTo>
                <a:lnTo>
                  <a:pt x="0" y="7254936"/>
                </a:lnTo>
                <a:lnTo>
                  <a:pt x="0" y="0"/>
                </a:lnTo>
                <a:close/>
              </a:path>
            </a:pathLst>
          </a:custGeom>
          <a:blipFill>
            <a:blip r:embed="rId3"/>
            <a:stretch>
              <a:fillRect l="0" t="0" r="0" b="0"/>
            </a:stretch>
          </a:blipFill>
        </p:spPr>
      </p:sp>
      <p:sp>
        <p:nvSpPr>
          <p:cNvPr name="Freeform 7" id="7"/>
          <p:cNvSpPr/>
          <p:nvPr/>
        </p:nvSpPr>
        <p:spPr>
          <a:xfrm flipH="false" flipV="false" rot="0">
            <a:off x="14810414" y="5429492"/>
            <a:ext cx="3365073" cy="4625531"/>
          </a:xfrm>
          <a:custGeom>
            <a:avLst/>
            <a:gdLst/>
            <a:ahLst/>
            <a:cxnLst/>
            <a:rect r="r" b="b" t="t" l="l"/>
            <a:pathLst>
              <a:path h="4625531" w="3365073">
                <a:moveTo>
                  <a:pt x="0" y="0"/>
                </a:moveTo>
                <a:lnTo>
                  <a:pt x="3365073" y="0"/>
                </a:lnTo>
                <a:lnTo>
                  <a:pt x="3365073" y="4625530"/>
                </a:lnTo>
                <a:lnTo>
                  <a:pt x="0" y="462553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5656640" y="282535"/>
            <a:ext cx="1602660" cy="1602660"/>
          </a:xfrm>
          <a:custGeom>
            <a:avLst/>
            <a:gdLst/>
            <a:ahLst/>
            <a:cxnLst/>
            <a:rect r="r" b="b" t="t" l="l"/>
            <a:pathLst>
              <a:path h="1602660" w="1602660">
                <a:moveTo>
                  <a:pt x="0" y="0"/>
                </a:moveTo>
                <a:lnTo>
                  <a:pt x="1602660" y="0"/>
                </a:lnTo>
                <a:lnTo>
                  <a:pt x="1602660" y="1602660"/>
                </a:lnTo>
                <a:lnTo>
                  <a:pt x="0" y="1602660"/>
                </a:lnTo>
                <a:lnTo>
                  <a:pt x="0" y="0"/>
                </a:lnTo>
                <a:close/>
              </a:path>
            </a:pathLst>
          </a:custGeom>
          <a:blipFill>
            <a:blip r:embed="rId6"/>
            <a:stretch>
              <a:fillRect l="0" t="0" r="0" b="0"/>
            </a:stretch>
          </a:blipFill>
        </p:spPr>
      </p:sp>
      <p:sp>
        <p:nvSpPr>
          <p:cNvPr name="TextBox 9" id="9"/>
          <p:cNvSpPr txBox="true"/>
          <p:nvPr/>
        </p:nvSpPr>
        <p:spPr>
          <a:xfrm rot="0">
            <a:off x="744919" y="3090859"/>
            <a:ext cx="10745404" cy="3576959"/>
          </a:xfrm>
          <a:prstGeom prst="rect">
            <a:avLst/>
          </a:prstGeom>
        </p:spPr>
        <p:txBody>
          <a:bodyPr anchor="t" rtlCol="false" tIns="0" lIns="0" bIns="0" rIns="0">
            <a:spAutoFit/>
          </a:bodyPr>
          <a:lstStyle/>
          <a:p>
            <a:pPr>
              <a:lnSpc>
                <a:spcPts val="9314"/>
              </a:lnSpc>
            </a:pPr>
            <a:r>
              <a:rPr lang="en-US" sz="8545">
                <a:solidFill>
                  <a:srgbClr val="FFFFFF"/>
                </a:solidFill>
                <a:latin typeface="Roca One Bold"/>
              </a:rPr>
              <a:t>Travel Back in Time at the Dunfermline Abbey Churchyards </a:t>
            </a:r>
          </a:p>
        </p:txBody>
      </p:sp>
      <p:sp>
        <p:nvSpPr>
          <p:cNvPr name="TextBox 10" id="10"/>
          <p:cNvSpPr txBox="true"/>
          <p:nvPr/>
        </p:nvSpPr>
        <p:spPr>
          <a:xfrm rot="0">
            <a:off x="1028700" y="1033996"/>
            <a:ext cx="9479263" cy="402908"/>
          </a:xfrm>
          <a:prstGeom prst="rect">
            <a:avLst/>
          </a:prstGeom>
        </p:spPr>
        <p:txBody>
          <a:bodyPr anchor="t" rtlCol="false" tIns="0" lIns="0" bIns="0" rIns="0">
            <a:spAutoFit/>
          </a:bodyPr>
          <a:lstStyle/>
          <a:p>
            <a:pPr>
              <a:lnSpc>
                <a:spcPts val="3105"/>
              </a:lnSpc>
            </a:pPr>
            <a:r>
              <a:rPr lang="en-US" sz="2700" spc="151">
                <a:solidFill>
                  <a:srgbClr val="FFFFFF"/>
                </a:solidFill>
                <a:latin typeface="Now Medium"/>
              </a:rPr>
              <a:t>DUNFERMLINE ABBEY CHURCHYARDS</a:t>
            </a:r>
          </a:p>
        </p:txBody>
      </p:sp>
      <p:sp>
        <p:nvSpPr>
          <p:cNvPr name="TextBox 11" id="11"/>
          <p:cNvSpPr txBox="true"/>
          <p:nvPr/>
        </p:nvSpPr>
        <p:spPr>
          <a:xfrm rot="0">
            <a:off x="1028700" y="8860155"/>
            <a:ext cx="9479263" cy="398145"/>
          </a:xfrm>
          <a:prstGeom prst="rect">
            <a:avLst/>
          </a:prstGeom>
        </p:spPr>
        <p:txBody>
          <a:bodyPr anchor="t" rtlCol="false" tIns="0" lIns="0" bIns="0" rIns="0">
            <a:spAutoFit/>
          </a:bodyPr>
          <a:lstStyle/>
          <a:p>
            <a:pPr>
              <a:lnSpc>
                <a:spcPts val="3105"/>
              </a:lnSpc>
            </a:pPr>
            <a:r>
              <a:rPr lang="en-US" sz="2700" spc="151">
                <a:solidFill>
                  <a:srgbClr val="FFFFFF"/>
                </a:solidFill>
                <a:latin typeface="Now"/>
              </a:rPr>
              <a:t>RESOURCES FOR PRIMARY SCHOOLS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4E8D4"/>
        </a:solidFill>
      </p:bgPr>
    </p:bg>
    <p:spTree>
      <p:nvGrpSpPr>
        <p:cNvPr id="1" name=""/>
        <p:cNvGrpSpPr/>
        <p:nvPr/>
      </p:nvGrpSpPr>
      <p:grpSpPr>
        <a:xfrm>
          <a:off x="0" y="0"/>
          <a:ext cx="0" cy="0"/>
          <a:chOff x="0" y="0"/>
          <a:chExt cx="0" cy="0"/>
        </a:xfrm>
      </p:grpSpPr>
      <p:sp>
        <p:nvSpPr>
          <p:cNvPr name="Freeform 2" id="2"/>
          <p:cNvSpPr/>
          <p:nvPr/>
        </p:nvSpPr>
        <p:spPr>
          <a:xfrm flipH="false" flipV="false" rot="0">
            <a:off x="0" y="1360170"/>
            <a:ext cx="13872937" cy="8926830"/>
          </a:xfrm>
          <a:custGeom>
            <a:avLst/>
            <a:gdLst/>
            <a:ahLst/>
            <a:cxnLst/>
            <a:rect r="r" b="b" t="t" l="l"/>
            <a:pathLst>
              <a:path h="8926830" w="13872937">
                <a:moveTo>
                  <a:pt x="0" y="0"/>
                </a:moveTo>
                <a:lnTo>
                  <a:pt x="13872937" y="0"/>
                </a:lnTo>
                <a:lnTo>
                  <a:pt x="13872937" y="8926830"/>
                </a:lnTo>
                <a:lnTo>
                  <a:pt x="0" y="8926830"/>
                </a:lnTo>
                <a:lnTo>
                  <a:pt x="0" y="0"/>
                </a:lnTo>
                <a:close/>
              </a:path>
            </a:pathLst>
          </a:custGeom>
          <a:blipFill>
            <a:blip r:embed="rId2"/>
            <a:stretch>
              <a:fillRect l="0" t="0" r="0" b="0"/>
            </a:stretch>
          </a:blipFill>
        </p:spPr>
      </p:sp>
      <p:sp>
        <p:nvSpPr>
          <p:cNvPr name="TextBox 3" id="3"/>
          <p:cNvSpPr txBox="true"/>
          <p:nvPr/>
        </p:nvSpPr>
        <p:spPr>
          <a:xfrm rot="0">
            <a:off x="14210797" y="1612583"/>
            <a:ext cx="4077203" cy="7633335"/>
          </a:xfrm>
          <a:prstGeom prst="rect">
            <a:avLst/>
          </a:prstGeom>
        </p:spPr>
        <p:txBody>
          <a:bodyPr anchor="t" rtlCol="false" tIns="0" lIns="0" bIns="0" rIns="0">
            <a:spAutoFit/>
          </a:bodyPr>
          <a:lstStyle/>
          <a:p>
            <a:pPr>
              <a:lnSpc>
                <a:spcPts val="5040"/>
              </a:lnSpc>
            </a:pPr>
            <a:r>
              <a:rPr lang="en-US" sz="3600">
                <a:solidFill>
                  <a:srgbClr val="000000"/>
                </a:solidFill>
                <a:latin typeface="Canva Sans Bold"/>
              </a:rPr>
              <a:t> </a:t>
            </a:r>
            <a:r>
              <a:rPr lang="en-US" sz="3600">
                <a:solidFill>
                  <a:srgbClr val="000000"/>
                </a:solidFill>
                <a:latin typeface="Canva Sans"/>
              </a:rPr>
              <a:t>This image is found in William Beattie's book  </a:t>
            </a:r>
            <a:r>
              <a:rPr lang="en-US" sz="3600">
                <a:solidFill>
                  <a:srgbClr val="000000"/>
                </a:solidFill>
                <a:latin typeface="Canva Sans Italics"/>
              </a:rPr>
              <a:t>Scotland Illustrated, </a:t>
            </a:r>
            <a:r>
              <a:rPr lang="en-US" sz="3600">
                <a:solidFill>
                  <a:srgbClr val="000000"/>
                </a:solidFill>
                <a:latin typeface="Canva Sans"/>
              </a:rPr>
              <a:t>which was printed in 1837.</a:t>
            </a:r>
          </a:p>
          <a:p>
            <a:pPr marL="777242" indent="-388621" lvl="1">
              <a:lnSpc>
                <a:spcPts val="5040"/>
              </a:lnSpc>
              <a:buFont typeface="Arial"/>
              <a:buChar char="•"/>
            </a:pPr>
            <a:r>
              <a:rPr lang="en-US" sz="3600">
                <a:solidFill>
                  <a:srgbClr val="000000"/>
                </a:solidFill>
                <a:latin typeface="Canva Sans"/>
              </a:rPr>
              <a:t>What do you think the people are doing? Who are they?</a:t>
            </a:r>
          </a:p>
        </p:txBody>
      </p:sp>
      <p:sp>
        <p:nvSpPr>
          <p:cNvPr name="TextBox 4" id="4"/>
          <p:cNvSpPr txBox="true"/>
          <p:nvPr/>
        </p:nvSpPr>
        <p:spPr>
          <a:xfrm rot="0">
            <a:off x="4505257" y="181723"/>
            <a:ext cx="9889547" cy="679450"/>
          </a:xfrm>
          <a:prstGeom prst="rect">
            <a:avLst/>
          </a:prstGeom>
        </p:spPr>
        <p:txBody>
          <a:bodyPr anchor="t" rtlCol="false" tIns="0" lIns="0" bIns="0" rIns="0">
            <a:spAutoFit/>
          </a:bodyPr>
          <a:lstStyle/>
          <a:p>
            <a:pPr>
              <a:lnSpc>
                <a:spcPts val="5599"/>
              </a:lnSpc>
              <a:spcBef>
                <a:spcPct val="0"/>
              </a:spcBef>
            </a:pPr>
            <a:r>
              <a:rPr lang="en-US" sz="3999">
                <a:solidFill>
                  <a:srgbClr val="000000"/>
                </a:solidFill>
                <a:latin typeface="Canva Sans Bold"/>
              </a:rPr>
              <a:t>Dunfermline Abbey New Churchyard </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4E8D4"/>
        </a:solidFill>
      </p:bgPr>
    </p:bg>
    <p:spTree>
      <p:nvGrpSpPr>
        <p:cNvPr id="1" name=""/>
        <p:cNvGrpSpPr/>
        <p:nvPr/>
      </p:nvGrpSpPr>
      <p:grpSpPr>
        <a:xfrm>
          <a:off x="0" y="0"/>
          <a:ext cx="0" cy="0"/>
          <a:chOff x="0" y="0"/>
          <a:chExt cx="0" cy="0"/>
        </a:xfrm>
      </p:grpSpPr>
      <p:sp>
        <p:nvSpPr>
          <p:cNvPr name="Freeform 2" id="2"/>
          <p:cNvSpPr/>
          <p:nvPr/>
        </p:nvSpPr>
        <p:spPr>
          <a:xfrm flipH="false" flipV="false" rot="0">
            <a:off x="185236" y="1028700"/>
            <a:ext cx="18102764" cy="6288605"/>
          </a:xfrm>
          <a:custGeom>
            <a:avLst/>
            <a:gdLst/>
            <a:ahLst/>
            <a:cxnLst/>
            <a:rect r="r" b="b" t="t" l="l"/>
            <a:pathLst>
              <a:path h="6288605" w="18102764">
                <a:moveTo>
                  <a:pt x="0" y="0"/>
                </a:moveTo>
                <a:lnTo>
                  <a:pt x="18102764" y="0"/>
                </a:lnTo>
                <a:lnTo>
                  <a:pt x="18102764" y="6288605"/>
                </a:lnTo>
                <a:lnTo>
                  <a:pt x="0" y="6288605"/>
                </a:lnTo>
                <a:lnTo>
                  <a:pt x="0" y="0"/>
                </a:lnTo>
                <a:close/>
              </a:path>
            </a:pathLst>
          </a:custGeom>
          <a:blipFill>
            <a:blip r:embed="rId2"/>
            <a:stretch>
              <a:fillRect l="-6667" t="-4970" r="-189" b="0"/>
            </a:stretch>
          </a:blipFill>
        </p:spPr>
      </p:sp>
      <p:sp>
        <p:nvSpPr>
          <p:cNvPr name="TextBox 3" id="3"/>
          <p:cNvSpPr txBox="true"/>
          <p:nvPr/>
        </p:nvSpPr>
        <p:spPr>
          <a:xfrm rot="0">
            <a:off x="4291845" y="138253"/>
            <a:ext cx="9889547" cy="679450"/>
          </a:xfrm>
          <a:prstGeom prst="rect">
            <a:avLst/>
          </a:prstGeom>
        </p:spPr>
        <p:txBody>
          <a:bodyPr anchor="t" rtlCol="false" tIns="0" lIns="0" bIns="0" rIns="0">
            <a:spAutoFit/>
          </a:bodyPr>
          <a:lstStyle/>
          <a:p>
            <a:pPr>
              <a:lnSpc>
                <a:spcPts val="5599"/>
              </a:lnSpc>
              <a:spcBef>
                <a:spcPct val="0"/>
              </a:spcBef>
            </a:pPr>
            <a:r>
              <a:rPr lang="en-US" sz="3999">
                <a:solidFill>
                  <a:srgbClr val="000000"/>
                </a:solidFill>
                <a:latin typeface="Canva Sans Bold"/>
              </a:rPr>
              <a:t>Dunfermline Abbey New Churchyard </a:t>
            </a:r>
          </a:p>
        </p:txBody>
      </p:sp>
      <p:sp>
        <p:nvSpPr>
          <p:cNvPr name="TextBox 4" id="4"/>
          <p:cNvSpPr txBox="true"/>
          <p:nvPr/>
        </p:nvSpPr>
        <p:spPr>
          <a:xfrm rot="0">
            <a:off x="369449" y="7460180"/>
            <a:ext cx="17918551" cy="2527935"/>
          </a:xfrm>
          <a:prstGeom prst="rect">
            <a:avLst/>
          </a:prstGeom>
        </p:spPr>
        <p:txBody>
          <a:bodyPr anchor="t" rtlCol="false" tIns="0" lIns="0" bIns="0" rIns="0">
            <a:spAutoFit/>
          </a:bodyPr>
          <a:lstStyle/>
          <a:p>
            <a:pPr>
              <a:lnSpc>
                <a:spcPts val="5040"/>
              </a:lnSpc>
            </a:pPr>
            <a:r>
              <a:rPr lang="en-US" sz="3600">
                <a:solidFill>
                  <a:srgbClr val="000000"/>
                </a:solidFill>
                <a:latin typeface="Canva Sans"/>
              </a:rPr>
              <a:t>This is a modern photograph. </a:t>
            </a:r>
          </a:p>
          <a:p>
            <a:pPr marL="777242" indent="-388621" lvl="1">
              <a:lnSpc>
                <a:spcPts val="5040"/>
              </a:lnSpc>
              <a:buFont typeface="Arial"/>
              <a:buChar char="•"/>
            </a:pPr>
            <a:r>
              <a:rPr lang="en-US" sz="3600">
                <a:solidFill>
                  <a:srgbClr val="000000"/>
                </a:solidFill>
                <a:latin typeface="Canva Sans"/>
              </a:rPr>
              <a:t>Why do you think it is difficult to capture the same view you saw in the 1837 drawing in this photograph?</a:t>
            </a:r>
          </a:p>
          <a:p>
            <a:pPr marL="777242" indent="-388621" lvl="1">
              <a:lnSpc>
                <a:spcPts val="5040"/>
              </a:lnSpc>
              <a:buFont typeface="Arial"/>
              <a:buChar char="•"/>
            </a:pPr>
            <a:r>
              <a:rPr lang="en-US" sz="3600">
                <a:solidFill>
                  <a:srgbClr val="000000"/>
                </a:solidFill>
                <a:latin typeface="Canva Sans"/>
              </a:rPr>
              <a:t>Can you see any people? What do you think they are doing?</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4E8D4"/>
        </a:solidFill>
      </p:bgPr>
    </p:bg>
    <p:spTree>
      <p:nvGrpSpPr>
        <p:cNvPr id="1" name=""/>
        <p:cNvGrpSpPr/>
        <p:nvPr/>
      </p:nvGrpSpPr>
      <p:grpSpPr>
        <a:xfrm>
          <a:off x="0" y="0"/>
          <a:ext cx="0" cy="0"/>
          <a:chOff x="0" y="0"/>
          <a:chExt cx="0" cy="0"/>
        </a:xfrm>
      </p:grpSpPr>
      <p:sp>
        <p:nvSpPr>
          <p:cNvPr name="Freeform 2" id="2"/>
          <p:cNvSpPr/>
          <p:nvPr/>
        </p:nvSpPr>
        <p:spPr>
          <a:xfrm flipH="false" flipV="false" rot="0">
            <a:off x="0" y="1257510"/>
            <a:ext cx="12173251" cy="9029490"/>
          </a:xfrm>
          <a:custGeom>
            <a:avLst/>
            <a:gdLst/>
            <a:ahLst/>
            <a:cxnLst/>
            <a:rect r="r" b="b" t="t" l="l"/>
            <a:pathLst>
              <a:path h="9029490" w="12173251">
                <a:moveTo>
                  <a:pt x="0" y="0"/>
                </a:moveTo>
                <a:lnTo>
                  <a:pt x="12173251" y="0"/>
                </a:lnTo>
                <a:lnTo>
                  <a:pt x="12173251" y="9029490"/>
                </a:lnTo>
                <a:lnTo>
                  <a:pt x="0" y="9029490"/>
                </a:lnTo>
                <a:lnTo>
                  <a:pt x="0" y="0"/>
                </a:lnTo>
                <a:close/>
              </a:path>
            </a:pathLst>
          </a:custGeom>
          <a:blipFill>
            <a:blip r:embed="rId2"/>
            <a:stretch>
              <a:fillRect l="0" t="-1659" r="-540" b="0"/>
            </a:stretch>
          </a:blipFill>
        </p:spPr>
      </p:sp>
      <p:sp>
        <p:nvSpPr>
          <p:cNvPr name="TextBox 3" id="3"/>
          <p:cNvSpPr txBox="true"/>
          <p:nvPr/>
        </p:nvSpPr>
        <p:spPr>
          <a:xfrm rot="0">
            <a:off x="4199227" y="113169"/>
            <a:ext cx="9889547" cy="679450"/>
          </a:xfrm>
          <a:prstGeom prst="rect">
            <a:avLst/>
          </a:prstGeom>
        </p:spPr>
        <p:txBody>
          <a:bodyPr anchor="t" rtlCol="false" tIns="0" lIns="0" bIns="0" rIns="0">
            <a:spAutoFit/>
          </a:bodyPr>
          <a:lstStyle/>
          <a:p>
            <a:pPr>
              <a:lnSpc>
                <a:spcPts val="5599"/>
              </a:lnSpc>
              <a:spcBef>
                <a:spcPct val="0"/>
              </a:spcBef>
            </a:pPr>
            <a:r>
              <a:rPr lang="en-US" sz="3999">
                <a:solidFill>
                  <a:srgbClr val="000000"/>
                </a:solidFill>
                <a:latin typeface="Canva Sans Bold"/>
              </a:rPr>
              <a:t>Dunfermline Abbey Old Churchyard </a:t>
            </a:r>
          </a:p>
        </p:txBody>
      </p:sp>
      <p:sp>
        <p:nvSpPr>
          <p:cNvPr name="TextBox 4" id="4"/>
          <p:cNvSpPr txBox="true"/>
          <p:nvPr/>
        </p:nvSpPr>
        <p:spPr>
          <a:xfrm rot="0">
            <a:off x="12562462" y="1911546"/>
            <a:ext cx="5088113" cy="6356985"/>
          </a:xfrm>
          <a:prstGeom prst="rect">
            <a:avLst/>
          </a:prstGeom>
        </p:spPr>
        <p:txBody>
          <a:bodyPr anchor="t" rtlCol="false" tIns="0" lIns="0" bIns="0" rIns="0">
            <a:spAutoFit/>
          </a:bodyPr>
          <a:lstStyle/>
          <a:p>
            <a:pPr>
              <a:lnSpc>
                <a:spcPts val="5040"/>
              </a:lnSpc>
            </a:pPr>
            <a:r>
              <a:rPr lang="en-US" sz="3600">
                <a:solidFill>
                  <a:srgbClr val="000000"/>
                </a:solidFill>
                <a:latin typeface="Canva Sans"/>
              </a:rPr>
              <a:t>We don’t know exactly when this photograph was taken but it was sometime during the Victorian period.</a:t>
            </a:r>
          </a:p>
          <a:p>
            <a:pPr>
              <a:lnSpc>
                <a:spcPts val="5040"/>
              </a:lnSpc>
            </a:pPr>
          </a:p>
          <a:p>
            <a:pPr marL="777242" indent="-388621" lvl="1">
              <a:lnSpc>
                <a:spcPts val="5040"/>
              </a:lnSpc>
              <a:buFont typeface="Arial"/>
              <a:buChar char="•"/>
            </a:pPr>
            <a:r>
              <a:rPr lang="en-US" sz="3600">
                <a:solidFill>
                  <a:srgbClr val="000000"/>
                </a:solidFill>
                <a:latin typeface="Canva Sans"/>
              </a:rPr>
              <a:t>How many people can you see? What do you think they are doing?</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4E8D4"/>
        </a:solidFill>
      </p:bgPr>
    </p:bg>
    <p:spTree>
      <p:nvGrpSpPr>
        <p:cNvPr id="1" name=""/>
        <p:cNvGrpSpPr/>
        <p:nvPr/>
      </p:nvGrpSpPr>
      <p:grpSpPr>
        <a:xfrm>
          <a:off x="0" y="0"/>
          <a:ext cx="0" cy="0"/>
          <a:chOff x="0" y="0"/>
          <a:chExt cx="0" cy="0"/>
        </a:xfrm>
      </p:grpSpPr>
      <p:sp>
        <p:nvSpPr>
          <p:cNvPr name="Freeform 2" id="2"/>
          <p:cNvSpPr/>
          <p:nvPr/>
        </p:nvSpPr>
        <p:spPr>
          <a:xfrm flipH="false" flipV="false" rot="0">
            <a:off x="238203" y="1028700"/>
            <a:ext cx="12219960" cy="9164970"/>
          </a:xfrm>
          <a:custGeom>
            <a:avLst/>
            <a:gdLst/>
            <a:ahLst/>
            <a:cxnLst/>
            <a:rect r="r" b="b" t="t" l="l"/>
            <a:pathLst>
              <a:path h="9164970" w="12219960">
                <a:moveTo>
                  <a:pt x="0" y="0"/>
                </a:moveTo>
                <a:lnTo>
                  <a:pt x="12219960" y="0"/>
                </a:lnTo>
                <a:lnTo>
                  <a:pt x="12219960" y="9164970"/>
                </a:lnTo>
                <a:lnTo>
                  <a:pt x="0" y="9164970"/>
                </a:lnTo>
                <a:lnTo>
                  <a:pt x="0" y="0"/>
                </a:lnTo>
                <a:close/>
              </a:path>
            </a:pathLst>
          </a:custGeom>
          <a:blipFill>
            <a:blip r:embed="rId2"/>
            <a:stretch>
              <a:fillRect l="0" t="0" r="0" b="0"/>
            </a:stretch>
          </a:blipFill>
        </p:spPr>
      </p:sp>
      <p:sp>
        <p:nvSpPr>
          <p:cNvPr name="TextBox 3" id="3"/>
          <p:cNvSpPr txBox="true"/>
          <p:nvPr/>
        </p:nvSpPr>
        <p:spPr>
          <a:xfrm rot="0">
            <a:off x="4199227" y="113169"/>
            <a:ext cx="9889547" cy="679450"/>
          </a:xfrm>
          <a:prstGeom prst="rect">
            <a:avLst/>
          </a:prstGeom>
        </p:spPr>
        <p:txBody>
          <a:bodyPr anchor="t" rtlCol="false" tIns="0" lIns="0" bIns="0" rIns="0">
            <a:spAutoFit/>
          </a:bodyPr>
          <a:lstStyle/>
          <a:p>
            <a:pPr>
              <a:lnSpc>
                <a:spcPts val="5599"/>
              </a:lnSpc>
              <a:spcBef>
                <a:spcPct val="0"/>
              </a:spcBef>
            </a:pPr>
            <a:r>
              <a:rPr lang="en-US" sz="3999">
                <a:solidFill>
                  <a:srgbClr val="000000"/>
                </a:solidFill>
                <a:latin typeface="Canva Sans Bold"/>
              </a:rPr>
              <a:t>Dunfermline Abbey Old Churchyard </a:t>
            </a:r>
          </a:p>
        </p:txBody>
      </p:sp>
      <p:sp>
        <p:nvSpPr>
          <p:cNvPr name="TextBox 4" id="4"/>
          <p:cNvSpPr txBox="true"/>
          <p:nvPr/>
        </p:nvSpPr>
        <p:spPr>
          <a:xfrm rot="0">
            <a:off x="12707963" y="1927590"/>
            <a:ext cx="5039963" cy="5718810"/>
          </a:xfrm>
          <a:prstGeom prst="rect">
            <a:avLst/>
          </a:prstGeom>
        </p:spPr>
        <p:txBody>
          <a:bodyPr anchor="t" rtlCol="false" tIns="0" lIns="0" bIns="0" rIns="0">
            <a:spAutoFit/>
          </a:bodyPr>
          <a:lstStyle/>
          <a:p>
            <a:pPr>
              <a:lnSpc>
                <a:spcPts val="5040"/>
              </a:lnSpc>
            </a:pPr>
            <a:r>
              <a:rPr lang="en-US" sz="3600">
                <a:solidFill>
                  <a:srgbClr val="000000"/>
                </a:solidFill>
                <a:latin typeface="Canva Sans"/>
              </a:rPr>
              <a:t>This is a modern photograph. </a:t>
            </a:r>
          </a:p>
          <a:p>
            <a:pPr>
              <a:lnSpc>
                <a:spcPts val="5040"/>
              </a:lnSpc>
            </a:pPr>
          </a:p>
          <a:p>
            <a:pPr marL="777242" indent="-388621" lvl="1">
              <a:lnSpc>
                <a:spcPts val="5040"/>
              </a:lnSpc>
              <a:buFont typeface="Arial"/>
              <a:buChar char="•"/>
            </a:pPr>
            <a:r>
              <a:rPr lang="en-US" sz="3600">
                <a:solidFill>
                  <a:srgbClr val="000000"/>
                </a:solidFill>
                <a:latin typeface="Canva Sans"/>
              </a:rPr>
              <a:t>Look closely at the ground, what do you think happened just before this photo was taken?</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4E8D4"/>
        </a:solidFill>
      </p:bgPr>
    </p:bg>
    <p:spTree>
      <p:nvGrpSpPr>
        <p:cNvPr id="1" name=""/>
        <p:cNvGrpSpPr/>
        <p:nvPr/>
      </p:nvGrpSpPr>
      <p:grpSpPr>
        <a:xfrm>
          <a:off x="0" y="0"/>
          <a:ext cx="0" cy="0"/>
          <a:chOff x="0" y="0"/>
          <a:chExt cx="0" cy="0"/>
        </a:xfrm>
      </p:grpSpPr>
      <p:sp>
        <p:nvSpPr>
          <p:cNvPr name="Freeform 2" id="2"/>
          <p:cNvSpPr/>
          <p:nvPr/>
        </p:nvSpPr>
        <p:spPr>
          <a:xfrm flipH="false" flipV="false" rot="0">
            <a:off x="206975" y="1462760"/>
            <a:ext cx="11594402" cy="8637830"/>
          </a:xfrm>
          <a:custGeom>
            <a:avLst/>
            <a:gdLst/>
            <a:ahLst/>
            <a:cxnLst/>
            <a:rect r="r" b="b" t="t" l="l"/>
            <a:pathLst>
              <a:path h="8637830" w="11594402">
                <a:moveTo>
                  <a:pt x="0" y="0"/>
                </a:moveTo>
                <a:lnTo>
                  <a:pt x="11594402" y="0"/>
                </a:lnTo>
                <a:lnTo>
                  <a:pt x="11594402" y="8637830"/>
                </a:lnTo>
                <a:lnTo>
                  <a:pt x="0" y="8637830"/>
                </a:lnTo>
                <a:lnTo>
                  <a:pt x="0" y="0"/>
                </a:lnTo>
                <a:close/>
              </a:path>
            </a:pathLst>
          </a:custGeom>
          <a:blipFill>
            <a:blip r:embed="rId2"/>
            <a:stretch>
              <a:fillRect l="0" t="0" r="0" b="0"/>
            </a:stretch>
          </a:blipFill>
        </p:spPr>
      </p:sp>
      <p:sp>
        <p:nvSpPr>
          <p:cNvPr name="TextBox 3" id="3"/>
          <p:cNvSpPr txBox="true"/>
          <p:nvPr/>
        </p:nvSpPr>
        <p:spPr>
          <a:xfrm rot="0">
            <a:off x="4199227" y="349250"/>
            <a:ext cx="9889547" cy="679450"/>
          </a:xfrm>
          <a:prstGeom prst="rect">
            <a:avLst/>
          </a:prstGeom>
        </p:spPr>
        <p:txBody>
          <a:bodyPr anchor="t" rtlCol="false" tIns="0" lIns="0" bIns="0" rIns="0">
            <a:spAutoFit/>
          </a:bodyPr>
          <a:lstStyle/>
          <a:p>
            <a:pPr>
              <a:lnSpc>
                <a:spcPts val="5599"/>
              </a:lnSpc>
              <a:spcBef>
                <a:spcPct val="0"/>
              </a:spcBef>
            </a:pPr>
            <a:r>
              <a:rPr lang="en-US" sz="3999">
                <a:solidFill>
                  <a:srgbClr val="000000"/>
                </a:solidFill>
                <a:latin typeface="Canva Sans Bold"/>
              </a:rPr>
              <a:t>Dunfermline Abbey New Churchyard </a:t>
            </a:r>
          </a:p>
        </p:txBody>
      </p:sp>
      <p:sp>
        <p:nvSpPr>
          <p:cNvPr name="TextBox 4" id="4"/>
          <p:cNvSpPr txBox="true"/>
          <p:nvPr/>
        </p:nvSpPr>
        <p:spPr>
          <a:xfrm rot="0">
            <a:off x="12623606" y="2022097"/>
            <a:ext cx="5328971" cy="6788150"/>
          </a:xfrm>
          <a:prstGeom prst="rect">
            <a:avLst/>
          </a:prstGeom>
        </p:spPr>
        <p:txBody>
          <a:bodyPr anchor="t" rtlCol="false" tIns="0" lIns="0" bIns="0" rIns="0">
            <a:spAutoFit/>
          </a:bodyPr>
          <a:lstStyle/>
          <a:p>
            <a:pPr>
              <a:lnSpc>
                <a:spcPts val="4900"/>
              </a:lnSpc>
            </a:pPr>
            <a:r>
              <a:rPr lang="en-US" sz="3500">
                <a:solidFill>
                  <a:srgbClr val="000000"/>
                </a:solidFill>
                <a:latin typeface="Canva Sans"/>
              </a:rPr>
              <a:t>This photo dates to around 1878, which is also when the person on the gravestone being photographed died.</a:t>
            </a:r>
          </a:p>
          <a:p>
            <a:pPr>
              <a:lnSpc>
                <a:spcPts val="4900"/>
              </a:lnSpc>
            </a:pPr>
          </a:p>
          <a:p>
            <a:pPr marL="755651" indent="-377825" lvl="1">
              <a:lnSpc>
                <a:spcPts val="4900"/>
              </a:lnSpc>
              <a:spcBef>
                <a:spcPct val="0"/>
              </a:spcBef>
              <a:buFont typeface="Arial"/>
              <a:buChar char="•"/>
            </a:pPr>
            <a:r>
              <a:rPr lang="en-US" sz="3500">
                <a:solidFill>
                  <a:srgbClr val="000000"/>
                </a:solidFill>
                <a:latin typeface="Canva Sans"/>
              </a:rPr>
              <a:t>Why do you think people in Victorian times might photograph a gravestone?</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4E8D4"/>
        </a:solidFill>
      </p:bgPr>
    </p:bg>
    <p:spTree>
      <p:nvGrpSpPr>
        <p:cNvPr id="1" name=""/>
        <p:cNvGrpSpPr/>
        <p:nvPr/>
      </p:nvGrpSpPr>
      <p:grpSpPr>
        <a:xfrm>
          <a:off x="0" y="0"/>
          <a:ext cx="0" cy="0"/>
          <a:chOff x="0" y="0"/>
          <a:chExt cx="0" cy="0"/>
        </a:xfrm>
      </p:grpSpPr>
      <p:sp>
        <p:nvSpPr>
          <p:cNvPr name="Freeform 2" id="2"/>
          <p:cNvSpPr/>
          <p:nvPr/>
        </p:nvSpPr>
        <p:spPr>
          <a:xfrm flipH="false" flipV="false" rot="0">
            <a:off x="0" y="1482338"/>
            <a:ext cx="13807530" cy="8804662"/>
          </a:xfrm>
          <a:custGeom>
            <a:avLst/>
            <a:gdLst/>
            <a:ahLst/>
            <a:cxnLst/>
            <a:rect r="r" b="b" t="t" l="l"/>
            <a:pathLst>
              <a:path h="8804662" w="13807530">
                <a:moveTo>
                  <a:pt x="0" y="0"/>
                </a:moveTo>
                <a:lnTo>
                  <a:pt x="13807530" y="0"/>
                </a:lnTo>
                <a:lnTo>
                  <a:pt x="13807530" y="8804662"/>
                </a:lnTo>
                <a:lnTo>
                  <a:pt x="0" y="8804662"/>
                </a:lnTo>
                <a:lnTo>
                  <a:pt x="0" y="0"/>
                </a:lnTo>
                <a:close/>
              </a:path>
            </a:pathLst>
          </a:custGeom>
          <a:blipFill>
            <a:blip r:embed="rId2"/>
            <a:stretch>
              <a:fillRect l="0" t="-33906" r="-64837" b="-53912"/>
            </a:stretch>
          </a:blipFill>
        </p:spPr>
      </p:sp>
      <p:sp>
        <p:nvSpPr>
          <p:cNvPr name="TextBox 3" id="3"/>
          <p:cNvSpPr txBox="true"/>
          <p:nvPr/>
        </p:nvSpPr>
        <p:spPr>
          <a:xfrm rot="0">
            <a:off x="4138173" y="87564"/>
            <a:ext cx="9889547" cy="679450"/>
          </a:xfrm>
          <a:prstGeom prst="rect">
            <a:avLst/>
          </a:prstGeom>
        </p:spPr>
        <p:txBody>
          <a:bodyPr anchor="t" rtlCol="false" tIns="0" lIns="0" bIns="0" rIns="0">
            <a:spAutoFit/>
          </a:bodyPr>
          <a:lstStyle/>
          <a:p>
            <a:pPr>
              <a:lnSpc>
                <a:spcPts val="5599"/>
              </a:lnSpc>
              <a:spcBef>
                <a:spcPct val="0"/>
              </a:spcBef>
            </a:pPr>
            <a:r>
              <a:rPr lang="en-US" sz="3999">
                <a:solidFill>
                  <a:srgbClr val="000000"/>
                </a:solidFill>
                <a:latin typeface="Canva Sans Bold"/>
              </a:rPr>
              <a:t>Dunfermline Abbey New Churchyard </a:t>
            </a:r>
          </a:p>
        </p:txBody>
      </p:sp>
      <p:sp>
        <p:nvSpPr>
          <p:cNvPr name="TextBox 4" id="4"/>
          <p:cNvSpPr txBox="true"/>
          <p:nvPr/>
        </p:nvSpPr>
        <p:spPr>
          <a:xfrm rot="0">
            <a:off x="14027720" y="1275255"/>
            <a:ext cx="4260280" cy="6995160"/>
          </a:xfrm>
          <a:prstGeom prst="rect">
            <a:avLst/>
          </a:prstGeom>
        </p:spPr>
        <p:txBody>
          <a:bodyPr anchor="t" rtlCol="false" tIns="0" lIns="0" bIns="0" rIns="0">
            <a:spAutoFit/>
          </a:bodyPr>
          <a:lstStyle/>
          <a:p>
            <a:pPr>
              <a:lnSpc>
                <a:spcPts val="5040"/>
              </a:lnSpc>
            </a:pPr>
            <a:r>
              <a:rPr lang="en-US" sz="3600">
                <a:solidFill>
                  <a:srgbClr val="000000"/>
                </a:solidFill>
                <a:latin typeface="Canva Sans"/>
              </a:rPr>
              <a:t>This is a modern photograph. </a:t>
            </a:r>
          </a:p>
          <a:p>
            <a:pPr>
              <a:lnSpc>
                <a:spcPts val="5040"/>
              </a:lnSpc>
            </a:pPr>
          </a:p>
          <a:p>
            <a:pPr marL="777242" indent="-388621" lvl="1">
              <a:lnSpc>
                <a:spcPts val="5040"/>
              </a:lnSpc>
              <a:buFont typeface="Arial"/>
              <a:buChar char="•"/>
            </a:pPr>
            <a:r>
              <a:rPr lang="en-US" sz="3600">
                <a:solidFill>
                  <a:srgbClr val="000000"/>
                </a:solidFill>
                <a:latin typeface="Canva Sans"/>
              </a:rPr>
              <a:t>What word can you see at the top of the tower? What have you noticed about other views of the tower?</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4E8D4"/>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6864"/>
            <a:ext cx="11816419" cy="8940136"/>
          </a:xfrm>
          <a:custGeom>
            <a:avLst/>
            <a:gdLst/>
            <a:ahLst/>
            <a:cxnLst/>
            <a:rect r="r" b="b" t="t" l="l"/>
            <a:pathLst>
              <a:path h="8940136" w="11816419">
                <a:moveTo>
                  <a:pt x="0" y="0"/>
                </a:moveTo>
                <a:lnTo>
                  <a:pt x="11816419" y="0"/>
                </a:lnTo>
                <a:lnTo>
                  <a:pt x="11816419" y="8940136"/>
                </a:lnTo>
                <a:lnTo>
                  <a:pt x="0" y="8940136"/>
                </a:lnTo>
                <a:lnTo>
                  <a:pt x="0" y="0"/>
                </a:lnTo>
                <a:close/>
              </a:path>
            </a:pathLst>
          </a:custGeom>
          <a:blipFill>
            <a:blip r:embed="rId2"/>
            <a:stretch>
              <a:fillRect l="-1307" t="0" r="-1134" b="-1738"/>
            </a:stretch>
          </a:blipFill>
        </p:spPr>
      </p:sp>
      <p:sp>
        <p:nvSpPr>
          <p:cNvPr name="TextBox 3" id="3"/>
          <p:cNvSpPr txBox="true"/>
          <p:nvPr/>
        </p:nvSpPr>
        <p:spPr>
          <a:xfrm rot="0">
            <a:off x="4445475" y="128640"/>
            <a:ext cx="9889547" cy="679450"/>
          </a:xfrm>
          <a:prstGeom prst="rect">
            <a:avLst/>
          </a:prstGeom>
        </p:spPr>
        <p:txBody>
          <a:bodyPr anchor="t" rtlCol="false" tIns="0" lIns="0" bIns="0" rIns="0">
            <a:spAutoFit/>
          </a:bodyPr>
          <a:lstStyle/>
          <a:p>
            <a:pPr>
              <a:lnSpc>
                <a:spcPts val="5599"/>
              </a:lnSpc>
              <a:spcBef>
                <a:spcPct val="0"/>
              </a:spcBef>
            </a:pPr>
            <a:r>
              <a:rPr lang="en-US" sz="3999">
                <a:solidFill>
                  <a:srgbClr val="000000"/>
                </a:solidFill>
                <a:latin typeface="Canva Sans Bold"/>
              </a:rPr>
              <a:t>Dunfermline Abbey Old Churchyard </a:t>
            </a:r>
          </a:p>
        </p:txBody>
      </p:sp>
      <p:sp>
        <p:nvSpPr>
          <p:cNvPr name="TextBox 4" id="4"/>
          <p:cNvSpPr txBox="true"/>
          <p:nvPr/>
        </p:nvSpPr>
        <p:spPr>
          <a:xfrm rot="0">
            <a:off x="12340183" y="1931670"/>
            <a:ext cx="5088113" cy="6995160"/>
          </a:xfrm>
          <a:prstGeom prst="rect">
            <a:avLst/>
          </a:prstGeom>
        </p:spPr>
        <p:txBody>
          <a:bodyPr anchor="t" rtlCol="false" tIns="0" lIns="0" bIns="0" rIns="0">
            <a:spAutoFit/>
          </a:bodyPr>
          <a:lstStyle/>
          <a:p>
            <a:pPr>
              <a:lnSpc>
                <a:spcPts val="5040"/>
              </a:lnSpc>
            </a:pPr>
            <a:r>
              <a:rPr lang="en-US" sz="3600">
                <a:solidFill>
                  <a:srgbClr val="000000"/>
                </a:solidFill>
                <a:latin typeface="Canva Sans"/>
              </a:rPr>
              <a:t>We don’t know exactly when this photograph was taken but it was sometime during the early 20th century.</a:t>
            </a:r>
          </a:p>
          <a:p>
            <a:pPr>
              <a:lnSpc>
                <a:spcPts val="5040"/>
              </a:lnSpc>
            </a:pPr>
          </a:p>
          <a:p>
            <a:pPr marL="777242" indent="-388621" lvl="1">
              <a:lnSpc>
                <a:spcPts val="5040"/>
              </a:lnSpc>
              <a:buFont typeface="Arial"/>
              <a:buChar char="•"/>
            </a:pPr>
            <a:r>
              <a:rPr lang="en-US" sz="3600">
                <a:solidFill>
                  <a:srgbClr val="000000"/>
                </a:solidFill>
                <a:latin typeface="Canva Sans"/>
              </a:rPr>
              <a:t>How many people can you see? What do you think they are doing? </a:t>
            </a:r>
          </a:p>
          <a:p>
            <a:pPr>
              <a:lnSpc>
                <a:spcPts val="5040"/>
              </a:lnSpc>
              <a:spcBef>
                <a:spcPct val="0"/>
              </a:spcBef>
            </a:pP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4E8D4"/>
        </a:solidFill>
      </p:bgPr>
    </p:bg>
    <p:spTree>
      <p:nvGrpSpPr>
        <p:cNvPr id="1" name=""/>
        <p:cNvGrpSpPr/>
        <p:nvPr/>
      </p:nvGrpSpPr>
      <p:grpSpPr>
        <a:xfrm>
          <a:off x="0" y="0"/>
          <a:ext cx="0" cy="0"/>
          <a:chOff x="0" y="0"/>
          <a:chExt cx="0" cy="0"/>
        </a:xfrm>
      </p:grpSpPr>
      <p:sp>
        <p:nvSpPr>
          <p:cNvPr name="Freeform 2" id="2"/>
          <p:cNvSpPr/>
          <p:nvPr/>
        </p:nvSpPr>
        <p:spPr>
          <a:xfrm flipH="false" flipV="false" rot="0">
            <a:off x="0" y="2022547"/>
            <a:ext cx="13384590" cy="8264453"/>
          </a:xfrm>
          <a:custGeom>
            <a:avLst/>
            <a:gdLst/>
            <a:ahLst/>
            <a:cxnLst/>
            <a:rect r="r" b="b" t="t" l="l"/>
            <a:pathLst>
              <a:path h="8264453" w="13384590">
                <a:moveTo>
                  <a:pt x="0" y="0"/>
                </a:moveTo>
                <a:lnTo>
                  <a:pt x="13384590" y="0"/>
                </a:lnTo>
                <a:lnTo>
                  <a:pt x="13384590" y="8264453"/>
                </a:lnTo>
                <a:lnTo>
                  <a:pt x="0" y="8264453"/>
                </a:lnTo>
                <a:lnTo>
                  <a:pt x="0" y="0"/>
                </a:lnTo>
                <a:close/>
              </a:path>
            </a:pathLst>
          </a:custGeom>
          <a:blipFill>
            <a:blip r:embed="rId2"/>
            <a:stretch>
              <a:fillRect l="-14215" t="-10561" r="-8887" b="-1999"/>
            </a:stretch>
          </a:blipFill>
        </p:spPr>
      </p:sp>
      <p:sp>
        <p:nvSpPr>
          <p:cNvPr name="TextBox 3" id="3"/>
          <p:cNvSpPr txBox="true"/>
          <p:nvPr/>
        </p:nvSpPr>
        <p:spPr>
          <a:xfrm rot="0">
            <a:off x="4385190" y="952500"/>
            <a:ext cx="9889547" cy="679450"/>
          </a:xfrm>
          <a:prstGeom prst="rect">
            <a:avLst/>
          </a:prstGeom>
        </p:spPr>
        <p:txBody>
          <a:bodyPr anchor="t" rtlCol="false" tIns="0" lIns="0" bIns="0" rIns="0">
            <a:spAutoFit/>
          </a:bodyPr>
          <a:lstStyle/>
          <a:p>
            <a:pPr>
              <a:lnSpc>
                <a:spcPts val="5599"/>
              </a:lnSpc>
              <a:spcBef>
                <a:spcPct val="0"/>
              </a:spcBef>
            </a:pPr>
            <a:r>
              <a:rPr lang="en-US" sz="3999">
                <a:solidFill>
                  <a:srgbClr val="000000"/>
                </a:solidFill>
                <a:latin typeface="Canva Sans Bold"/>
              </a:rPr>
              <a:t>Dunfermline Abbey Old Churchyard </a:t>
            </a:r>
          </a:p>
        </p:txBody>
      </p:sp>
      <p:sp>
        <p:nvSpPr>
          <p:cNvPr name="TextBox 4" id="4"/>
          <p:cNvSpPr txBox="true"/>
          <p:nvPr/>
        </p:nvSpPr>
        <p:spPr>
          <a:xfrm rot="0">
            <a:off x="13666010" y="2661808"/>
            <a:ext cx="4260280" cy="4442460"/>
          </a:xfrm>
          <a:prstGeom prst="rect">
            <a:avLst/>
          </a:prstGeom>
        </p:spPr>
        <p:txBody>
          <a:bodyPr anchor="t" rtlCol="false" tIns="0" lIns="0" bIns="0" rIns="0">
            <a:spAutoFit/>
          </a:bodyPr>
          <a:lstStyle/>
          <a:p>
            <a:pPr>
              <a:lnSpc>
                <a:spcPts val="5040"/>
              </a:lnSpc>
            </a:pPr>
            <a:r>
              <a:rPr lang="en-US" sz="3600">
                <a:solidFill>
                  <a:srgbClr val="000000"/>
                </a:solidFill>
                <a:latin typeface="Canva Sans"/>
              </a:rPr>
              <a:t>This is a modern photograph. </a:t>
            </a:r>
          </a:p>
          <a:p>
            <a:pPr>
              <a:lnSpc>
                <a:spcPts val="5040"/>
              </a:lnSpc>
            </a:pPr>
          </a:p>
          <a:p>
            <a:pPr marL="777242" indent="-388621" lvl="1">
              <a:lnSpc>
                <a:spcPts val="5040"/>
              </a:lnSpc>
              <a:buFont typeface="Arial"/>
              <a:buChar char="•"/>
            </a:pPr>
            <a:r>
              <a:rPr lang="en-US" sz="3600">
                <a:solidFill>
                  <a:srgbClr val="000000"/>
                </a:solidFill>
                <a:latin typeface="Canva Sans"/>
              </a:rPr>
              <a:t>What do you notice has changed about Abbot House?</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4E8D4"/>
        </a:solidFill>
      </p:bgPr>
    </p:bg>
    <p:spTree>
      <p:nvGrpSpPr>
        <p:cNvPr id="1" name=""/>
        <p:cNvGrpSpPr/>
        <p:nvPr/>
      </p:nvGrpSpPr>
      <p:grpSpPr>
        <a:xfrm>
          <a:off x="0" y="0"/>
          <a:ext cx="0" cy="0"/>
          <a:chOff x="0" y="0"/>
          <a:chExt cx="0" cy="0"/>
        </a:xfrm>
      </p:grpSpPr>
      <p:sp>
        <p:nvSpPr>
          <p:cNvPr name="TextBox 2" id="2"/>
          <p:cNvSpPr txBox="true"/>
          <p:nvPr/>
        </p:nvSpPr>
        <p:spPr>
          <a:xfrm rot="0">
            <a:off x="1261020" y="339090"/>
            <a:ext cx="16527182" cy="9630445"/>
          </a:xfrm>
          <a:prstGeom prst="rect">
            <a:avLst/>
          </a:prstGeom>
        </p:spPr>
        <p:txBody>
          <a:bodyPr anchor="t" rtlCol="false" tIns="0" lIns="0" bIns="0" rIns="0">
            <a:spAutoFit/>
          </a:bodyPr>
          <a:lstStyle/>
          <a:p>
            <a:pPr>
              <a:lnSpc>
                <a:spcPts val="5599"/>
              </a:lnSpc>
            </a:pPr>
            <a:r>
              <a:rPr lang="en-US" sz="3999">
                <a:solidFill>
                  <a:srgbClr val="000000"/>
                </a:solidFill>
                <a:latin typeface="Canva Sans Bold"/>
              </a:rPr>
              <a:t>What differences did you spot between the historic and modern pictures? </a:t>
            </a:r>
          </a:p>
          <a:p>
            <a:pPr>
              <a:lnSpc>
                <a:spcPts val="4826"/>
              </a:lnSpc>
            </a:pPr>
          </a:p>
          <a:p>
            <a:pPr>
              <a:lnSpc>
                <a:spcPts val="5040"/>
              </a:lnSpc>
              <a:spcBef>
                <a:spcPct val="0"/>
              </a:spcBef>
            </a:pPr>
            <a:r>
              <a:rPr lang="en-US" sz="3600">
                <a:solidFill>
                  <a:srgbClr val="000000"/>
                </a:solidFill>
                <a:latin typeface="Canva Sans Bold"/>
              </a:rPr>
              <a:t>Some ideas to get you going …</a:t>
            </a:r>
          </a:p>
          <a:p>
            <a:pPr>
              <a:lnSpc>
                <a:spcPts val="5040"/>
              </a:lnSpc>
              <a:spcBef>
                <a:spcPct val="0"/>
              </a:spcBef>
            </a:pPr>
          </a:p>
          <a:p>
            <a:pPr marL="777240" indent="-388620" lvl="1">
              <a:lnSpc>
                <a:spcPts val="5040"/>
              </a:lnSpc>
              <a:spcBef>
                <a:spcPct val="0"/>
              </a:spcBef>
              <a:buFont typeface="Arial"/>
              <a:buChar char="•"/>
            </a:pPr>
            <a:r>
              <a:rPr lang="en-US" sz="3600">
                <a:solidFill>
                  <a:srgbClr val="000000"/>
                </a:solidFill>
                <a:latin typeface="Canva Sans"/>
              </a:rPr>
              <a:t>The number of people at the site</a:t>
            </a:r>
          </a:p>
          <a:p>
            <a:pPr>
              <a:lnSpc>
                <a:spcPts val="5040"/>
              </a:lnSpc>
              <a:spcBef>
                <a:spcPct val="0"/>
              </a:spcBef>
            </a:pPr>
          </a:p>
          <a:p>
            <a:pPr marL="777240" indent="-388620" lvl="1">
              <a:lnSpc>
                <a:spcPts val="5040"/>
              </a:lnSpc>
              <a:spcBef>
                <a:spcPct val="0"/>
              </a:spcBef>
              <a:buFont typeface="Arial"/>
              <a:buChar char="•"/>
            </a:pPr>
            <a:r>
              <a:rPr lang="en-US" sz="3600">
                <a:solidFill>
                  <a:srgbClr val="000000"/>
                </a:solidFill>
                <a:latin typeface="Canva Sans"/>
              </a:rPr>
              <a:t>The clothes they were wearing.</a:t>
            </a:r>
          </a:p>
          <a:p>
            <a:pPr>
              <a:lnSpc>
                <a:spcPts val="5040"/>
              </a:lnSpc>
              <a:spcBef>
                <a:spcPct val="0"/>
              </a:spcBef>
            </a:pPr>
          </a:p>
          <a:p>
            <a:pPr marL="777240" indent="-388620" lvl="1">
              <a:lnSpc>
                <a:spcPts val="5040"/>
              </a:lnSpc>
              <a:spcBef>
                <a:spcPct val="0"/>
              </a:spcBef>
              <a:buFont typeface="Arial"/>
              <a:buChar char="•"/>
            </a:pPr>
            <a:r>
              <a:rPr lang="en-US" sz="3600">
                <a:solidFill>
                  <a:srgbClr val="000000"/>
                </a:solidFill>
                <a:latin typeface="Canva Sans"/>
              </a:rPr>
              <a:t>The clothes that were missing (shoes)</a:t>
            </a:r>
          </a:p>
          <a:p>
            <a:pPr>
              <a:lnSpc>
                <a:spcPts val="5040"/>
              </a:lnSpc>
              <a:spcBef>
                <a:spcPct val="0"/>
              </a:spcBef>
            </a:pPr>
          </a:p>
          <a:p>
            <a:pPr marL="777240" indent="-388620" lvl="1">
              <a:lnSpc>
                <a:spcPts val="5040"/>
              </a:lnSpc>
              <a:spcBef>
                <a:spcPct val="0"/>
              </a:spcBef>
              <a:buFont typeface="Arial"/>
              <a:buChar char="•"/>
            </a:pPr>
            <a:r>
              <a:rPr lang="en-US" sz="3600">
                <a:solidFill>
                  <a:srgbClr val="000000"/>
                </a:solidFill>
                <a:latin typeface="Canva Sans"/>
              </a:rPr>
              <a:t>Differences in technology</a:t>
            </a:r>
          </a:p>
          <a:p>
            <a:pPr>
              <a:lnSpc>
                <a:spcPts val="5040"/>
              </a:lnSpc>
              <a:spcBef>
                <a:spcPct val="0"/>
              </a:spcBef>
            </a:pPr>
          </a:p>
          <a:p>
            <a:pPr marL="777240" indent="-388620" lvl="1">
              <a:lnSpc>
                <a:spcPts val="5040"/>
              </a:lnSpc>
              <a:spcBef>
                <a:spcPct val="0"/>
              </a:spcBef>
              <a:buFont typeface="Arial"/>
              <a:buChar char="•"/>
            </a:pPr>
            <a:r>
              <a:rPr lang="en-US" sz="3600">
                <a:solidFill>
                  <a:srgbClr val="000000"/>
                </a:solidFill>
                <a:latin typeface="Canva Sans"/>
              </a:rPr>
              <a:t>How well looked after the site was.</a:t>
            </a:r>
          </a:p>
          <a:p>
            <a:pPr>
              <a:lnSpc>
                <a:spcPts val="4826"/>
              </a:lnSpc>
            </a:pPr>
          </a:p>
        </p:txBody>
      </p:sp>
      <p:sp>
        <p:nvSpPr>
          <p:cNvPr name="Freeform 3" id="3"/>
          <p:cNvSpPr/>
          <p:nvPr/>
        </p:nvSpPr>
        <p:spPr>
          <a:xfrm flipH="false" flipV="false" rot="0">
            <a:off x="11446591" y="1979434"/>
            <a:ext cx="4303335" cy="6926898"/>
          </a:xfrm>
          <a:custGeom>
            <a:avLst/>
            <a:gdLst/>
            <a:ahLst/>
            <a:cxnLst/>
            <a:rect r="r" b="b" t="t" l="l"/>
            <a:pathLst>
              <a:path h="6926898" w="4303335">
                <a:moveTo>
                  <a:pt x="0" y="0"/>
                </a:moveTo>
                <a:lnTo>
                  <a:pt x="4303335" y="0"/>
                </a:lnTo>
                <a:lnTo>
                  <a:pt x="4303335" y="6926898"/>
                </a:lnTo>
                <a:lnTo>
                  <a:pt x="0" y="69268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4E8D4"/>
        </a:solidFill>
      </p:bgPr>
    </p:bg>
    <p:spTree>
      <p:nvGrpSpPr>
        <p:cNvPr id="1" name=""/>
        <p:cNvGrpSpPr/>
        <p:nvPr/>
      </p:nvGrpSpPr>
      <p:grpSpPr>
        <a:xfrm>
          <a:off x="0" y="0"/>
          <a:ext cx="0" cy="0"/>
          <a:chOff x="0" y="0"/>
          <a:chExt cx="0" cy="0"/>
        </a:xfrm>
      </p:grpSpPr>
      <p:sp>
        <p:nvSpPr>
          <p:cNvPr name="TextBox 2" id="2"/>
          <p:cNvSpPr txBox="true"/>
          <p:nvPr/>
        </p:nvSpPr>
        <p:spPr>
          <a:xfrm rot="0">
            <a:off x="1296514" y="1468630"/>
            <a:ext cx="9034666" cy="6513830"/>
          </a:xfrm>
          <a:prstGeom prst="rect">
            <a:avLst/>
          </a:prstGeom>
        </p:spPr>
        <p:txBody>
          <a:bodyPr anchor="t" rtlCol="false" tIns="0" lIns="0" bIns="0" rIns="0">
            <a:spAutoFit/>
          </a:bodyPr>
          <a:lstStyle/>
          <a:p>
            <a:pPr algn="just">
              <a:lnSpc>
                <a:spcPts val="5599"/>
              </a:lnSpc>
            </a:pPr>
            <a:r>
              <a:rPr lang="en-US" sz="3999">
                <a:solidFill>
                  <a:srgbClr val="000000"/>
                </a:solidFill>
                <a:latin typeface="Canva Sans Bold"/>
              </a:rPr>
              <a:t>Something to think about …</a:t>
            </a:r>
          </a:p>
          <a:p>
            <a:pPr algn="just">
              <a:lnSpc>
                <a:spcPts val="5710"/>
              </a:lnSpc>
              <a:spcBef>
                <a:spcPct val="0"/>
              </a:spcBef>
            </a:pPr>
          </a:p>
          <a:p>
            <a:pPr algn="just" marL="777240" indent="-388620" lvl="1">
              <a:lnSpc>
                <a:spcPts val="5040"/>
              </a:lnSpc>
              <a:spcBef>
                <a:spcPct val="0"/>
              </a:spcBef>
              <a:buFont typeface="Arial"/>
              <a:buChar char="•"/>
            </a:pPr>
            <a:r>
              <a:rPr lang="en-US" sz="3600">
                <a:solidFill>
                  <a:srgbClr val="000000"/>
                </a:solidFill>
                <a:latin typeface="Canva Sans"/>
              </a:rPr>
              <a:t>Was there anything that was similar, or the same?</a:t>
            </a:r>
          </a:p>
          <a:p>
            <a:pPr algn="just">
              <a:lnSpc>
                <a:spcPts val="5040"/>
              </a:lnSpc>
              <a:spcBef>
                <a:spcPct val="0"/>
              </a:spcBef>
            </a:pPr>
          </a:p>
          <a:p>
            <a:pPr algn="just" marL="777240" indent="-388620" lvl="1">
              <a:lnSpc>
                <a:spcPts val="5040"/>
              </a:lnSpc>
              <a:buFont typeface="Arial"/>
              <a:buChar char="•"/>
            </a:pPr>
            <a:r>
              <a:rPr lang="en-US" sz="3600">
                <a:solidFill>
                  <a:srgbClr val="000000"/>
                </a:solidFill>
                <a:latin typeface="Canva Sans"/>
              </a:rPr>
              <a:t>How tidy the grounds were</a:t>
            </a:r>
          </a:p>
          <a:p>
            <a:pPr algn="just">
              <a:lnSpc>
                <a:spcPts val="5040"/>
              </a:lnSpc>
            </a:pPr>
          </a:p>
          <a:p>
            <a:pPr algn="just" marL="777240" indent="-388620" lvl="1">
              <a:lnSpc>
                <a:spcPts val="5040"/>
              </a:lnSpc>
              <a:buFont typeface="Arial"/>
              <a:buChar char="•"/>
            </a:pPr>
            <a:r>
              <a:rPr lang="en-US" sz="3600">
                <a:solidFill>
                  <a:srgbClr val="000000"/>
                </a:solidFill>
                <a:latin typeface="Canva Sans"/>
              </a:rPr>
              <a:t>Someone taking a photograph – someone had to take the modern photographs …</a:t>
            </a:r>
          </a:p>
        </p:txBody>
      </p:sp>
      <p:sp>
        <p:nvSpPr>
          <p:cNvPr name="Freeform 3" id="3"/>
          <p:cNvSpPr/>
          <p:nvPr/>
        </p:nvSpPr>
        <p:spPr>
          <a:xfrm flipH="false" flipV="false" rot="0">
            <a:off x="11149061" y="1509004"/>
            <a:ext cx="5345039" cy="6206141"/>
          </a:xfrm>
          <a:custGeom>
            <a:avLst/>
            <a:gdLst/>
            <a:ahLst/>
            <a:cxnLst/>
            <a:rect r="r" b="b" t="t" l="l"/>
            <a:pathLst>
              <a:path h="6206141" w="5345039">
                <a:moveTo>
                  <a:pt x="0" y="0"/>
                </a:moveTo>
                <a:lnTo>
                  <a:pt x="5345039" y="0"/>
                </a:lnTo>
                <a:lnTo>
                  <a:pt x="5345039" y="6206141"/>
                </a:lnTo>
                <a:lnTo>
                  <a:pt x="0" y="6206141"/>
                </a:lnTo>
                <a:lnTo>
                  <a:pt x="0" y="0"/>
                </a:lnTo>
                <a:close/>
              </a:path>
            </a:pathLst>
          </a:custGeom>
          <a:blipFill>
            <a:blip r:embed="rId2"/>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15536101" y="-717475"/>
            <a:ext cx="1913699" cy="2797067"/>
            <a:chOff x="0" y="0"/>
            <a:chExt cx="612384" cy="895061"/>
          </a:xfrm>
        </p:grpSpPr>
        <p:sp>
          <p:nvSpPr>
            <p:cNvPr name="Freeform 4" id="4"/>
            <p:cNvSpPr/>
            <p:nvPr/>
          </p:nvSpPr>
          <p:spPr>
            <a:xfrm flipH="false" flipV="false" rot="0">
              <a:off x="0" y="0"/>
              <a:ext cx="612384" cy="895061"/>
            </a:xfrm>
            <a:custGeom>
              <a:avLst/>
              <a:gdLst/>
              <a:ahLst/>
              <a:cxnLst/>
              <a:rect r="r" b="b" t="t" l="l"/>
              <a:pathLst>
                <a:path h="895061" w="612384">
                  <a:moveTo>
                    <a:pt x="121366" y="0"/>
                  </a:moveTo>
                  <a:lnTo>
                    <a:pt x="491018" y="0"/>
                  </a:lnTo>
                  <a:cubicBezTo>
                    <a:pt x="523206" y="0"/>
                    <a:pt x="554076" y="12787"/>
                    <a:pt x="576836" y="35547"/>
                  </a:cubicBezTo>
                  <a:cubicBezTo>
                    <a:pt x="599597" y="58308"/>
                    <a:pt x="612384" y="89178"/>
                    <a:pt x="612384" y="121366"/>
                  </a:cubicBezTo>
                  <a:lnTo>
                    <a:pt x="612384" y="773696"/>
                  </a:lnTo>
                  <a:cubicBezTo>
                    <a:pt x="612384" y="840724"/>
                    <a:pt x="558046" y="895061"/>
                    <a:pt x="491018" y="895061"/>
                  </a:cubicBezTo>
                  <a:lnTo>
                    <a:pt x="121366" y="895061"/>
                  </a:lnTo>
                  <a:cubicBezTo>
                    <a:pt x="54337" y="895061"/>
                    <a:pt x="0" y="840724"/>
                    <a:pt x="0" y="773696"/>
                  </a:cubicBezTo>
                  <a:lnTo>
                    <a:pt x="0" y="121366"/>
                  </a:lnTo>
                  <a:cubicBezTo>
                    <a:pt x="0" y="54337"/>
                    <a:pt x="54337" y="0"/>
                    <a:pt x="121366" y="0"/>
                  </a:cubicBezTo>
                  <a:close/>
                </a:path>
              </a:pathLst>
            </a:custGeom>
            <a:solidFill>
              <a:srgbClr val="B0BF9D"/>
            </a:solidFill>
            <a:ln w="9525" cap="rnd">
              <a:solidFill>
                <a:srgbClr val="000000"/>
              </a:solidFill>
              <a:prstDash val="solid"/>
              <a:round/>
            </a:ln>
          </p:spPr>
        </p:sp>
        <p:sp>
          <p:nvSpPr>
            <p:cNvPr name="TextBox 5" id="5"/>
            <p:cNvSpPr txBox="true"/>
            <p:nvPr/>
          </p:nvSpPr>
          <p:spPr>
            <a:xfrm>
              <a:off x="0" y="-28575"/>
              <a:ext cx="612384" cy="923636"/>
            </a:xfrm>
            <a:prstGeom prst="rect">
              <a:avLst/>
            </a:prstGeom>
          </p:spPr>
          <p:txBody>
            <a:bodyPr anchor="ctr" rtlCol="false" tIns="50800" lIns="50800" bIns="50800" rIns="50800"/>
            <a:lstStyle/>
            <a:p>
              <a:pPr algn="ctr">
                <a:lnSpc>
                  <a:spcPts val="1960"/>
                </a:lnSpc>
                <a:spcBef>
                  <a:spcPct val="0"/>
                </a:spcBef>
              </a:pPr>
            </a:p>
          </p:txBody>
        </p:sp>
      </p:grpSp>
      <p:sp>
        <p:nvSpPr>
          <p:cNvPr name="Freeform 6" id="6"/>
          <p:cNvSpPr/>
          <p:nvPr/>
        </p:nvSpPr>
        <p:spPr>
          <a:xfrm flipH="false" flipV="false" rot="0">
            <a:off x="11783495" y="2626746"/>
            <a:ext cx="4407374" cy="7254936"/>
          </a:xfrm>
          <a:custGeom>
            <a:avLst/>
            <a:gdLst/>
            <a:ahLst/>
            <a:cxnLst/>
            <a:rect r="r" b="b" t="t" l="l"/>
            <a:pathLst>
              <a:path h="7254936" w="4407374">
                <a:moveTo>
                  <a:pt x="0" y="0"/>
                </a:moveTo>
                <a:lnTo>
                  <a:pt x="4407374" y="0"/>
                </a:lnTo>
                <a:lnTo>
                  <a:pt x="4407374" y="7254936"/>
                </a:lnTo>
                <a:lnTo>
                  <a:pt x="0" y="7254936"/>
                </a:lnTo>
                <a:lnTo>
                  <a:pt x="0" y="0"/>
                </a:lnTo>
                <a:close/>
              </a:path>
            </a:pathLst>
          </a:custGeom>
          <a:blipFill>
            <a:blip r:embed="rId3"/>
            <a:stretch>
              <a:fillRect l="0" t="0" r="0" b="0"/>
            </a:stretch>
          </a:blipFill>
        </p:spPr>
      </p:sp>
      <p:sp>
        <p:nvSpPr>
          <p:cNvPr name="Freeform 7" id="7"/>
          <p:cNvSpPr/>
          <p:nvPr/>
        </p:nvSpPr>
        <p:spPr>
          <a:xfrm flipH="false" flipV="false" rot="0">
            <a:off x="14810414" y="5429492"/>
            <a:ext cx="3365073" cy="4625531"/>
          </a:xfrm>
          <a:custGeom>
            <a:avLst/>
            <a:gdLst/>
            <a:ahLst/>
            <a:cxnLst/>
            <a:rect r="r" b="b" t="t" l="l"/>
            <a:pathLst>
              <a:path h="4625531" w="3365073">
                <a:moveTo>
                  <a:pt x="0" y="0"/>
                </a:moveTo>
                <a:lnTo>
                  <a:pt x="3365073" y="0"/>
                </a:lnTo>
                <a:lnTo>
                  <a:pt x="3365073" y="4625530"/>
                </a:lnTo>
                <a:lnTo>
                  <a:pt x="0" y="462553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5656640" y="282535"/>
            <a:ext cx="1602660" cy="1602660"/>
          </a:xfrm>
          <a:custGeom>
            <a:avLst/>
            <a:gdLst/>
            <a:ahLst/>
            <a:cxnLst/>
            <a:rect r="r" b="b" t="t" l="l"/>
            <a:pathLst>
              <a:path h="1602660" w="1602660">
                <a:moveTo>
                  <a:pt x="0" y="0"/>
                </a:moveTo>
                <a:lnTo>
                  <a:pt x="1602660" y="0"/>
                </a:lnTo>
                <a:lnTo>
                  <a:pt x="1602660" y="1602660"/>
                </a:lnTo>
                <a:lnTo>
                  <a:pt x="0" y="1602660"/>
                </a:lnTo>
                <a:lnTo>
                  <a:pt x="0" y="0"/>
                </a:lnTo>
                <a:close/>
              </a:path>
            </a:pathLst>
          </a:custGeom>
          <a:blipFill>
            <a:blip r:embed="rId6"/>
            <a:stretch>
              <a:fillRect l="0" t="0" r="0" b="0"/>
            </a:stretch>
          </a:blipFill>
        </p:spPr>
      </p:sp>
      <p:sp>
        <p:nvSpPr>
          <p:cNvPr name="TextBox 9" id="9"/>
          <p:cNvSpPr txBox="true"/>
          <p:nvPr/>
        </p:nvSpPr>
        <p:spPr>
          <a:xfrm rot="0">
            <a:off x="624820" y="2925210"/>
            <a:ext cx="11158675" cy="2488692"/>
          </a:xfrm>
          <a:prstGeom prst="rect">
            <a:avLst/>
          </a:prstGeom>
        </p:spPr>
        <p:txBody>
          <a:bodyPr anchor="t" rtlCol="false" tIns="0" lIns="0" bIns="0" rIns="0">
            <a:spAutoFit/>
          </a:bodyPr>
          <a:lstStyle/>
          <a:p>
            <a:pPr marL="777240" indent="-388620" lvl="1">
              <a:lnSpc>
                <a:spcPts val="3924"/>
              </a:lnSpc>
              <a:buFont typeface="Arial"/>
              <a:buChar char="•"/>
            </a:pPr>
            <a:r>
              <a:rPr lang="en-US" sz="3600">
                <a:solidFill>
                  <a:srgbClr val="FFFFFF"/>
                </a:solidFill>
                <a:latin typeface="Now"/>
              </a:rPr>
              <a:t>Dunfermline Abbey Churchyards Timeline</a:t>
            </a:r>
          </a:p>
          <a:p>
            <a:pPr>
              <a:lnSpc>
                <a:spcPts val="3924"/>
              </a:lnSpc>
            </a:pPr>
          </a:p>
          <a:p>
            <a:pPr marL="777240" indent="-388620" lvl="1">
              <a:lnSpc>
                <a:spcPts val="3924"/>
              </a:lnSpc>
              <a:buFont typeface="Arial"/>
              <a:buChar char="•"/>
            </a:pPr>
            <a:r>
              <a:rPr lang="en-US" sz="3600">
                <a:solidFill>
                  <a:srgbClr val="FFFFFF"/>
                </a:solidFill>
                <a:latin typeface="Now"/>
              </a:rPr>
              <a:t>Looking at how the Abbey Churchyards have changed over time</a:t>
            </a:r>
          </a:p>
          <a:p>
            <a:pPr>
              <a:lnSpc>
                <a:spcPts val="3924"/>
              </a:lnSpc>
            </a:pPr>
          </a:p>
        </p:txBody>
      </p:sp>
      <p:sp>
        <p:nvSpPr>
          <p:cNvPr name="TextBox 10" id="10"/>
          <p:cNvSpPr txBox="true"/>
          <p:nvPr/>
        </p:nvSpPr>
        <p:spPr>
          <a:xfrm rot="0">
            <a:off x="1028700" y="1348390"/>
            <a:ext cx="14280624" cy="532448"/>
          </a:xfrm>
          <a:prstGeom prst="rect">
            <a:avLst/>
          </a:prstGeom>
        </p:spPr>
        <p:txBody>
          <a:bodyPr anchor="t" rtlCol="false" tIns="0" lIns="0" bIns="0" rIns="0">
            <a:spAutoFit/>
          </a:bodyPr>
          <a:lstStyle/>
          <a:p>
            <a:pPr>
              <a:lnSpc>
                <a:spcPts val="4140"/>
              </a:lnSpc>
            </a:pPr>
            <a:r>
              <a:rPr lang="en-US" sz="3600" spc="201">
                <a:solidFill>
                  <a:srgbClr val="FFFFFF"/>
                </a:solidFill>
                <a:latin typeface="Now Bold"/>
              </a:rPr>
              <a:t>Activities: </a:t>
            </a:r>
          </a:p>
        </p:txBody>
      </p:sp>
      <p:sp>
        <p:nvSpPr>
          <p:cNvPr name="TextBox 11" id="11"/>
          <p:cNvSpPr txBox="true"/>
          <p:nvPr/>
        </p:nvSpPr>
        <p:spPr>
          <a:xfrm rot="0">
            <a:off x="1028700" y="8860155"/>
            <a:ext cx="9479263" cy="398145"/>
          </a:xfrm>
          <a:prstGeom prst="rect">
            <a:avLst/>
          </a:prstGeom>
        </p:spPr>
        <p:txBody>
          <a:bodyPr anchor="t" rtlCol="false" tIns="0" lIns="0" bIns="0" rIns="0">
            <a:spAutoFit/>
          </a:bodyPr>
          <a:lstStyle/>
          <a:p>
            <a:pPr>
              <a:lnSpc>
                <a:spcPts val="3105"/>
              </a:lnSpc>
            </a:pPr>
            <a:r>
              <a:rPr lang="en-US" sz="2700" spc="151">
                <a:solidFill>
                  <a:srgbClr val="FFFFFF"/>
                </a:solidFill>
                <a:latin typeface="Now"/>
              </a:rPr>
              <a:t>RESOURCES FOR PRIMARY SCHOOLS</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4E8D4"/>
        </a:solidFill>
      </p:bgPr>
    </p:bg>
    <p:spTree>
      <p:nvGrpSpPr>
        <p:cNvPr id="1" name=""/>
        <p:cNvGrpSpPr/>
        <p:nvPr/>
      </p:nvGrpSpPr>
      <p:grpSpPr>
        <a:xfrm>
          <a:off x="0" y="0"/>
          <a:ext cx="0" cy="0"/>
          <a:chOff x="0" y="0"/>
          <a:chExt cx="0" cy="0"/>
        </a:xfrm>
      </p:grpSpPr>
      <p:sp>
        <p:nvSpPr>
          <p:cNvPr name="TextBox 2" id="2"/>
          <p:cNvSpPr txBox="true"/>
          <p:nvPr/>
        </p:nvSpPr>
        <p:spPr>
          <a:xfrm rot="0">
            <a:off x="1481907" y="1591008"/>
            <a:ext cx="9108534" cy="6556375"/>
          </a:xfrm>
          <a:prstGeom prst="rect">
            <a:avLst/>
          </a:prstGeom>
        </p:spPr>
        <p:txBody>
          <a:bodyPr anchor="t" rtlCol="false" tIns="0" lIns="0" bIns="0" rIns="0">
            <a:spAutoFit/>
          </a:bodyPr>
          <a:lstStyle/>
          <a:p>
            <a:pPr>
              <a:lnSpc>
                <a:spcPts val="5599"/>
              </a:lnSpc>
              <a:spcBef>
                <a:spcPct val="0"/>
              </a:spcBef>
            </a:pPr>
            <a:r>
              <a:rPr lang="en-US" sz="3999">
                <a:solidFill>
                  <a:srgbClr val="000000"/>
                </a:solidFill>
                <a:latin typeface="Canva Sans Bold"/>
              </a:rPr>
              <a:t>Review</a:t>
            </a:r>
          </a:p>
          <a:p>
            <a:pPr>
              <a:lnSpc>
                <a:spcPts val="5599"/>
              </a:lnSpc>
              <a:spcBef>
                <a:spcPct val="0"/>
              </a:spcBef>
            </a:pPr>
          </a:p>
          <a:p>
            <a:pPr marL="777240" indent="-388620" lvl="1">
              <a:lnSpc>
                <a:spcPts val="5040"/>
              </a:lnSpc>
              <a:spcBef>
                <a:spcPct val="0"/>
              </a:spcBef>
              <a:buFont typeface="Arial"/>
              <a:buChar char="•"/>
            </a:pPr>
            <a:r>
              <a:rPr lang="en-US" sz="3600">
                <a:solidFill>
                  <a:srgbClr val="000000"/>
                </a:solidFill>
                <a:latin typeface="Canva Sans"/>
              </a:rPr>
              <a:t>I have a better understanding of the changes in Dunfermline Abbey Churchyards over time …</a:t>
            </a:r>
          </a:p>
          <a:p>
            <a:pPr>
              <a:lnSpc>
                <a:spcPts val="5040"/>
              </a:lnSpc>
              <a:spcBef>
                <a:spcPct val="0"/>
              </a:spcBef>
            </a:pPr>
          </a:p>
          <a:p>
            <a:pPr marL="777240" indent="-388620" lvl="1">
              <a:lnSpc>
                <a:spcPts val="5040"/>
              </a:lnSpc>
              <a:spcBef>
                <a:spcPct val="0"/>
              </a:spcBef>
              <a:buFont typeface="Arial"/>
              <a:buChar char="•"/>
            </a:pPr>
            <a:r>
              <a:rPr lang="en-US" sz="3600">
                <a:solidFill>
                  <a:srgbClr val="000000"/>
                </a:solidFill>
                <a:latin typeface="Canva Sans"/>
              </a:rPr>
              <a:t>I can use observation skills and clues from a source to look for differences and similarities…</a:t>
            </a:r>
          </a:p>
          <a:p>
            <a:pPr>
              <a:lnSpc>
                <a:spcPts val="5599"/>
              </a:lnSpc>
            </a:pPr>
          </a:p>
        </p:txBody>
      </p:sp>
      <p:sp>
        <p:nvSpPr>
          <p:cNvPr name="Freeform 3" id="3"/>
          <p:cNvSpPr/>
          <p:nvPr/>
        </p:nvSpPr>
        <p:spPr>
          <a:xfrm flipH="false" flipV="false" rot="0">
            <a:off x="12410670" y="1811108"/>
            <a:ext cx="4848630" cy="6664783"/>
          </a:xfrm>
          <a:custGeom>
            <a:avLst/>
            <a:gdLst/>
            <a:ahLst/>
            <a:cxnLst/>
            <a:rect r="r" b="b" t="t" l="l"/>
            <a:pathLst>
              <a:path h="6664783" w="4848630">
                <a:moveTo>
                  <a:pt x="0" y="0"/>
                </a:moveTo>
                <a:lnTo>
                  <a:pt x="4848630" y="0"/>
                </a:lnTo>
                <a:lnTo>
                  <a:pt x="4848630" y="6664784"/>
                </a:lnTo>
                <a:lnTo>
                  <a:pt x="0" y="666478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15536101" y="-717475"/>
            <a:ext cx="1913699" cy="2797067"/>
            <a:chOff x="0" y="0"/>
            <a:chExt cx="612384" cy="895061"/>
          </a:xfrm>
        </p:grpSpPr>
        <p:sp>
          <p:nvSpPr>
            <p:cNvPr name="Freeform 4" id="4"/>
            <p:cNvSpPr/>
            <p:nvPr/>
          </p:nvSpPr>
          <p:spPr>
            <a:xfrm flipH="false" flipV="false" rot="0">
              <a:off x="0" y="0"/>
              <a:ext cx="612384" cy="895061"/>
            </a:xfrm>
            <a:custGeom>
              <a:avLst/>
              <a:gdLst/>
              <a:ahLst/>
              <a:cxnLst/>
              <a:rect r="r" b="b" t="t" l="l"/>
              <a:pathLst>
                <a:path h="895061" w="612384">
                  <a:moveTo>
                    <a:pt x="121366" y="0"/>
                  </a:moveTo>
                  <a:lnTo>
                    <a:pt x="491018" y="0"/>
                  </a:lnTo>
                  <a:cubicBezTo>
                    <a:pt x="523206" y="0"/>
                    <a:pt x="554076" y="12787"/>
                    <a:pt x="576836" y="35547"/>
                  </a:cubicBezTo>
                  <a:cubicBezTo>
                    <a:pt x="599597" y="58308"/>
                    <a:pt x="612384" y="89178"/>
                    <a:pt x="612384" y="121366"/>
                  </a:cubicBezTo>
                  <a:lnTo>
                    <a:pt x="612384" y="773696"/>
                  </a:lnTo>
                  <a:cubicBezTo>
                    <a:pt x="612384" y="840724"/>
                    <a:pt x="558046" y="895061"/>
                    <a:pt x="491018" y="895061"/>
                  </a:cubicBezTo>
                  <a:lnTo>
                    <a:pt x="121366" y="895061"/>
                  </a:lnTo>
                  <a:cubicBezTo>
                    <a:pt x="54337" y="895061"/>
                    <a:pt x="0" y="840724"/>
                    <a:pt x="0" y="773696"/>
                  </a:cubicBezTo>
                  <a:lnTo>
                    <a:pt x="0" y="121366"/>
                  </a:lnTo>
                  <a:cubicBezTo>
                    <a:pt x="0" y="54337"/>
                    <a:pt x="54337" y="0"/>
                    <a:pt x="121366" y="0"/>
                  </a:cubicBezTo>
                  <a:close/>
                </a:path>
              </a:pathLst>
            </a:custGeom>
            <a:solidFill>
              <a:srgbClr val="B0BF9D"/>
            </a:solidFill>
            <a:ln w="9525" cap="rnd">
              <a:solidFill>
                <a:srgbClr val="000000"/>
              </a:solidFill>
              <a:prstDash val="solid"/>
              <a:round/>
            </a:ln>
          </p:spPr>
        </p:sp>
        <p:sp>
          <p:nvSpPr>
            <p:cNvPr name="TextBox 5" id="5"/>
            <p:cNvSpPr txBox="true"/>
            <p:nvPr/>
          </p:nvSpPr>
          <p:spPr>
            <a:xfrm>
              <a:off x="0" y="-28575"/>
              <a:ext cx="612384" cy="923636"/>
            </a:xfrm>
            <a:prstGeom prst="rect">
              <a:avLst/>
            </a:prstGeom>
          </p:spPr>
          <p:txBody>
            <a:bodyPr anchor="ctr" rtlCol="false" tIns="50800" lIns="50800" bIns="50800" rIns="50800"/>
            <a:lstStyle/>
            <a:p>
              <a:pPr algn="ctr">
                <a:lnSpc>
                  <a:spcPts val="1960"/>
                </a:lnSpc>
                <a:spcBef>
                  <a:spcPct val="0"/>
                </a:spcBef>
              </a:pPr>
            </a:p>
          </p:txBody>
        </p:sp>
      </p:grpSp>
      <p:sp>
        <p:nvSpPr>
          <p:cNvPr name="Freeform 6" id="6"/>
          <p:cNvSpPr/>
          <p:nvPr/>
        </p:nvSpPr>
        <p:spPr>
          <a:xfrm flipH="false" flipV="false" rot="0">
            <a:off x="11783495" y="2626746"/>
            <a:ext cx="4407374" cy="7254936"/>
          </a:xfrm>
          <a:custGeom>
            <a:avLst/>
            <a:gdLst/>
            <a:ahLst/>
            <a:cxnLst/>
            <a:rect r="r" b="b" t="t" l="l"/>
            <a:pathLst>
              <a:path h="7254936" w="4407374">
                <a:moveTo>
                  <a:pt x="0" y="0"/>
                </a:moveTo>
                <a:lnTo>
                  <a:pt x="4407374" y="0"/>
                </a:lnTo>
                <a:lnTo>
                  <a:pt x="4407374" y="7254936"/>
                </a:lnTo>
                <a:lnTo>
                  <a:pt x="0" y="7254936"/>
                </a:lnTo>
                <a:lnTo>
                  <a:pt x="0" y="0"/>
                </a:lnTo>
                <a:close/>
              </a:path>
            </a:pathLst>
          </a:custGeom>
          <a:blipFill>
            <a:blip r:embed="rId3"/>
            <a:stretch>
              <a:fillRect l="0" t="0" r="0" b="0"/>
            </a:stretch>
          </a:blipFill>
        </p:spPr>
      </p:sp>
      <p:sp>
        <p:nvSpPr>
          <p:cNvPr name="Freeform 7" id="7"/>
          <p:cNvSpPr/>
          <p:nvPr/>
        </p:nvSpPr>
        <p:spPr>
          <a:xfrm flipH="false" flipV="false" rot="0">
            <a:off x="14810414" y="5429492"/>
            <a:ext cx="3365073" cy="4625531"/>
          </a:xfrm>
          <a:custGeom>
            <a:avLst/>
            <a:gdLst/>
            <a:ahLst/>
            <a:cxnLst/>
            <a:rect r="r" b="b" t="t" l="l"/>
            <a:pathLst>
              <a:path h="4625531" w="3365073">
                <a:moveTo>
                  <a:pt x="0" y="0"/>
                </a:moveTo>
                <a:lnTo>
                  <a:pt x="3365073" y="0"/>
                </a:lnTo>
                <a:lnTo>
                  <a:pt x="3365073" y="4625530"/>
                </a:lnTo>
                <a:lnTo>
                  <a:pt x="0" y="462553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5656640" y="282535"/>
            <a:ext cx="1602660" cy="1602660"/>
          </a:xfrm>
          <a:custGeom>
            <a:avLst/>
            <a:gdLst/>
            <a:ahLst/>
            <a:cxnLst/>
            <a:rect r="r" b="b" t="t" l="l"/>
            <a:pathLst>
              <a:path h="1602660" w="1602660">
                <a:moveTo>
                  <a:pt x="0" y="0"/>
                </a:moveTo>
                <a:lnTo>
                  <a:pt x="1602660" y="0"/>
                </a:lnTo>
                <a:lnTo>
                  <a:pt x="1602660" y="1602660"/>
                </a:lnTo>
                <a:lnTo>
                  <a:pt x="0" y="1602660"/>
                </a:lnTo>
                <a:lnTo>
                  <a:pt x="0" y="0"/>
                </a:lnTo>
                <a:close/>
              </a:path>
            </a:pathLst>
          </a:custGeom>
          <a:blipFill>
            <a:blip r:embed="rId6"/>
            <a:stretch>
              <a:fillRect l="0" t="0" r="0" b="0"/>
            </a:stretch>
          </a:blipFill>
        </p:spPr>
      </p:sp>
      <p:sp>
        <p:nvSpPr>
          <p:cNvPr name="TextBox 9" id="9"/>
          <p:cNvSpPr txBox="true"/>
          <p:nvPr/>
        </p:nvSpPr>
        <p:spPr>
          <a:xfrm rot="0">
            <a:off x="435633" y="4249523"/>
            <a:ext cx="11158675" cy="512254"/>
          </a:xfrm>
          <a:prstGeom prst="rect">
            <a:avLst/>
          </a:prstGeom>
        </p:spPr>
        <p:txBody>
          <a:bodyPr anchor="t" rtlCol="false" tIns="0" lIns="0" bIns="0" rIns="0">
            <a:spAutoFit/>
          </a:bodyPr>
          <a:lstStyle/>
          <a:p>
            <a:pPr marL="777240" indent="-388620" lvl="1">
              <a:lnSpc>
                <a:spcPts val="3924"/>
              </a:lnSpc>
              <a:buFont typeface="Arial"/>
              <a:buChar char="•"/>
            </a:pPr>
            <a:r>
              <a:rPr lang="en-US" sz="3600">
                <a:solidFill>
                  <a:srgbClr val="FFFFFF"/>
                </a:solidFill>
                <a:latin typeface="Now Bold"/>
              </a:rPr>
              <a:t>Dunfermline Abbey Churchyards Timeline</a:t>
            </a:r>
          </a:p>
        </p:txBody>
      </p:sp>
      <p:sp>
        <p:nvSpPr>
          <p:cNvPr name="TextBox 10" id="10"/>
          <p:cNvSpPr txBox="true"/>
          <p:nvPr/>
        </p:nvSpPr>
        <p:spPr>
          <a:xfrm rot="0">
            <a:off x="624820" y="1904245"/>
            <a:ext cx="14627940" cy="527685"/>
          </a:xfrm>
          <a:prstGeom prst="rect">
            <a:avLst/>
          </a:prstGeom>
        </p:spPr>
        <p:txBody>
          <a:bodyPr anchor="t" rtlCol="false" tIns="0" lIns="0" bIns="0" rIns="0">
            <a:spAutoFit/>
          </a:bodyPr>
          <a:lstStyle/>
          <a:p>
            <a:pPr>
              <a:lnSpc>
                <a:spcPts val="4140"/>
              </a:lnSpc>
            </a:pPr>
            <a:r>
              <a:rPr lang="en-US" sz="3600" spc="201">
                <a:solidFill>
                  <a:srgbClr val="FFFFFF"/>
                </a:solidFill>
                <a:latin typeface="Now"/>
              </a:rPr>
              <a:t> Travel Back in Time at the Dunfermline Abbey Churchyards</a:t>
            </a:r>
          </a:p>
        </p:txBody>
      </p:sp>
      <p:sp>
        <p:nvSpPr>
          <p:cNvPr name="TextBox 11" id="11"/>
          <p:cNvSpPr txBox="true"/>
          <p:nvPr/>
        </p:nvSpPr>
        <p:spPr>
          <a:xfrm rot="0">
            <a:off x="1028700" y="8860155"/>
            <a:ext cx="9479263" cy="398145"/>
          </a:xfrm>
          <a:prstGeom prst="rect">
            <a:avLst/>
          </a:prstGeom>
        </p:spPr>
        <p:txBody>
          <a:bodyPr anchor="t" rtlCol="false" tIns="0" lIns="0" bIns="0" rIns="0">
            <a:spAutoFit/>
          </a:bodyPr>
          <a:lstStyle/>
          <a:p>
            <a:pPr>
              <a:lnSpc>
                <a:spcPts val="3105"/>
              </a:lnSpc>
            </a:pPr>
            <a:r>
              <a:rPr lang="en-US" sz="2700" spc="151">
                <a:solidFill>
                  <a:srgbClr val="FFFFFF"/>
                </a:solidFill>
                <a:latin typeface="Now"/>
              </a:rPr>
              <a:t>RESOURCES FOR PRIMARY SCHOOLS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4E8D4"/>
        </a:solidFill>
      </p:bgPr>
    </p:bg>
    <p:spTree>
      <p:nvGrpSpPr>
        <p:cNvPr id="1" name=""/>
        <p:cNvGrpSpPr/>
        <p:nvPr/>
      </p:nvGrpSpPr>
      <p:grpSpPr>
        <a:xfrm>
          <a:off x="0" y="0"/>
          <a:ext cx="0" cy="0"/>
          <a:chOff x="0" y="0"/>
          <a:chExt cx="0" cy="0"/>
        </a:xfrm>
      </p:grpSpPr>
      <p:sp>
        <p:nvSpPr>
          <p:cNvPr name="Freeform 2" id="2"/>
          <p:cNvSpPr/>
          <p:nvPr/>
        </p:nvSpPr>
        <p:spPr>
          <a:xfrm flipH="false" flipV="false" rot="0">
            <a:off x="8866785" y="1242261"/>
            <a:ext cx="9243859" cy="8609603"/>
          </a:xfrm>
          <a:custGeom>
            <a:avLst/>
            <a:gdLst/>
            <a:ahLst/>
            <a:cxnLst/>
            <a:rect r="r" b="b" t="t" l="l"/>
            <a:pathLst>
              <a:path h="8609603" w="9243859">
                <a:moveTo>
                  <a:pt x="0" y="0"/>
                </a:moveTo>
                <a:lnTo>
                  <a:pt x="9243859" y="0"/>
                </a:lnTo>
                <a:lnTo>
                  <a:pt x="9243859" y="8609603"/>
                </a:lnTo>
                <a:lnTo>
                  <a:pt x="0" y="8609603"/>
                </a:lnTo>
                <a:lnTo>
                  <a:pt x="0" y="0"/>
                </a:lnTo>
                <a:close/>
              </a:path>
            </a:pathLst>
          </a:custGeom>
          <a:blipFill>
            <a:blip r:embed="rId2"/>
            <a:stretch>
              <a:fillRect l="0" t="-3683" r="0" b="-3683"/>
            </a:stretch>
          </a:blipFill>
        </p:spPr>
      </p:sp>
      <p:sp>
        <p:nvSpPr>
          <p:cNvPr name="TextBox 3" id="3"/>
          <p:cNvSpPr txBox="true"/>
          <p:nvPr/>
        </p:nvSpPr>
        <p:spPr>
          <a:xfrm rot="0">
            <a:off x="329030" y="1317476"/>
            <a:ext cx="9566455" cy="8909685"/>
          </a:xfrm>
          <a:prstGeom prst="rect">
            <a:avLst/>
          </a:prstGeom>
        </p:spPr>
        <p:txBody>
          <a:bodyPr anchor="t" rtlCol="false" tIns="0" lIns="0" bIns="0" rIns="0">
            <a:spAutoFit/>
          </a:bodyPr>
          <a:lstStyle/>
          <a:p>
            <a:pPr>
              <a:lnSpc>
                <a:spcPts val="5040"/>
              </a:lnSpc>
              <a:spcBef>
                <a:spcPct val="0"/>
              </a:spcBef>
            </a:pPr>
            <a:r>
              <a:rPr lang="en-US" sz="3600">
                <a:solidFill>
                  <a:srgbClr val="000000"/>
                </a:solidFill>
                <a:latin typeface="Canva Sans"/>
              </a:rPr>
              <a:t>Our</a:t>
            </a:r>
            <a:r>
              <a:rPr lang="en-US" sz="3600">
                <a:solidFill>
                  <a:srgbClr val="000000"/>
                </a:solidFill>
                <a:latin typeface="Canva Sans"/>
              </a:rPr>
              <a:t> timeline shows the dates of when important events happened in the history of:</a:t>
            </a:r>
          </a:p>
          <a:p>
            <a:pPr>
              <a:lnSpc>
                <a:spcPts val="5040"/>
              </a:lnSpc>
              <a:spcBef>
                <a:spcPct val="0"/>
              </a:spcBef>
            </a:pPr>
          </a:p>
          <a:p>
            <a:pPr marL="777240" indent="-388620" lvl="1">
              <a:lnSpc>
                <a:spcPts val="5040"/>
              </a:lnSpc>
              <a:buFont typeface="Arial"/>
              <a:buChar char="•"/>
            </a:pPr>
            <a:r>
              <a:rPr lang="en-US" sz="3600">
                <a:solidFill>
                  <a:srgbClr val="000000"/>
                </a:solidFill>
                <a:latin typeface="Canva Sans"/>
              </a:rPr>
              <a:t>Dunfermline Abbey</a:t>
            </a:r>
          </a:p>
          <a:p>
            <a:pPr>
              <a:lnSpc>
                <a:spcPts val="5040"/>
              </a:lnSpc>
            </a:pPr>
          </a:p>
          <a:p>
            <a:pPr marL="777240" indent="-388620" lvl="1">
              <a:lnSpc>
                <a:spcPts val="5040"/>
              </a:lnSpc>
              <a:buFont typeface="Arial"/>
              <a:buChar char="•"/>
            </a:pPr>
            <a:r>
              <a:rPr lang="en-US" sz="3600">
                <a:solidFill>
                  <a:srgbClr val="000000"/>
                </a:solidFill>
                <a:latin typeface="Canva Sans"/>
              </a:rPr>
              <a:t>Dunfermline the place</a:t>
            </a:r>
          </a:p>
          <a:p>
            <a:pPr>
              <a:lnSpc>
                <a:spcPts val="5040"/>
              </a:lnSpc>
            </a:pPr>
          </a:p>
          <a:p>
            <a:pPr marL="777240" indent="-388620" lvl="1">
              <a:lnSpc>
                <a:spcPts val="5040"/>
              </a:lnSpc>
              <a:buFont typeface="Arial"/>
              <a:buChar char="•"/>
            </a:pPr>
            <a:r>
              <a:rPr lang="en-US" sz="3600">
                <a:solidFill>
                  <a:srgbClr val="000000"/>
                </a:solidFill>
                <a:latin typeface="Canva Sans"/>
              </a:rPr>
              <a:t>Scotland</a:t>
            </a:r>
          </a:p>
          <a:p>
            <a:pPr>
              <a:lnSpc>
                <a:spcPts val="5040"/>
              </a:lnSpc>
            </a:pPr>
          </a:p>
          <a:p>
            <a:pPr>
              <a:lnSpc>
                <a:spcPts val="5040"/>
              </a:lnSpc>
            </a:pPr>
            <a:r>
              <a:rPr lang="en-US" sz="3600">
                <a:solidFill>
                  <a:srgbClr val="000000"/>
                </a:solidFill>
                <a:latin typeface="Canva Sans"/>
              </a:rPr>
              <a:t>Looking at the next two slides, decide whether events are important to the history of the Abbey, Dunfermline or to the whole of Scotland. </a:t>
            </a:r>
          </a:p>
        </p:txBody>
      </p:sp>
      <p:sp>
        <p:nvSpPr>
          <p:cNvPr name="TextBox 4" id="4"/>
          <p:cNvSpPr txBox="true"/>
          <p:nvPr/>
        </p:nvSpPr>
        <p:spPr>
          <a:xfrm rot="0">
            <a:off x="4219615" y="136414"/>
            <a:ext cx="10416332" cy="679450"/>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Canva Sans Bold"/>
              </a:rPr>
              <a:t>Dunfermline Abbey Churchyards Timeline</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4E8D4"/>
        </a:solidFill>
      </p:bgPr>
    </p:bg>
    <p:spTree>
      <p:nvGrpSpPr>
        <p:cNvPr id="1" name=""/>
        <p:cNvGrpSpPr/>
        <p:nvPr/>
      </p:nvGrpSpPr>
      <p:grpSpPr>
        <a:xfrm>
          <a:off x="0" y="0"/>
          <a:ext cx="0" cy="0"/>
          <a:chOff x="0" y="0"/>
          <a:chExt cx="0" cy="0"/>
        </a:xfrm>
      </p:grpSpPr>
      <p:sp>
        <p:nvSpPr>
          <p:cNvPr name="Freeform 2" id="2"/>
          <p:cNvSpPr/>
          <p:nvPr/>
        </p:nvSpPr>
        <p:spPr>
          <a:xfrm flipH="false" flipV="false" rot="0">
            <a:off x="16836987" y="1003148"/>
            <a:ext cx="1136911" cy="1085622"/>
          </a:xfrm>
          <a:custGeom>
            <a:avLst/>
            <a:gdLst/>
            <a:ahLst/>
            <a:cxnLst/>
            <a:rect r="r" b="b" t="t" l="l"/>
            <a:pathLst>
              <a:path h="1085622" w="1136911">
                <a:moveTo>
                  <a:pt x="0" y="0"/>
                </a:moveTo>
                <a:lnTo>
                  <a:pt x="1136911" y="0"/>
                </a:lnTo>
                <a:lnTo>
                  <a:pt x="1136911" y="1085622"/>
                </a:lnTo>
                <a:lnTo>
                  <a:pt x="0" y="1085622"/>
                </a:lnTo>
                <a:lnTo>
                  <a:pt x="0" y="0"/>
                </a:lnTo>
                <a:close/>
              </a:path>
            </a:pathLst>
          </a:custGeom>
          <a:blipFill>
            <a:blip r:embed="rId2"/>
            <a:stretch>
              <a:fillRect l="0" t="0" r="0" b="0"/>
            </a:stretch>
          </a:blipFill>
        </p:spPr>
      </p:sp>
      <p:sp>
        <p:nvSpPr>
          <p:cNvPr name="Freeform 3" id="3"/>
          <p:cNvSpPr/>
          <p:nvPr/>
        </p:nvSpPr>
        <p:spPr>
          <a:xfrm flipH="false" flipV="false" rot="0">
            <a:off x="16836987" y="2609082"/>
            <a:ext cx="1136911" cy="1070034"/>
          </a:xfrm>
          <a:custGeom>
            <a:avLst/>
            <a:gdLst/>
            <a:ahLst/>
            <a:cxnLst/>
            <a:rect r="r" b="b" t="t" l="l"/>
            <a:pathLst>
              <a:path h="1070034" w="1136911">
                <a:moveTo>
                  <a:pt x="0" y="0"/>
                </a:moveTo>
                <a:lnTo>
                  <a:pt x="1136911" y="0"/>
                </a:lnTo>
                <a:lnTo>
                  <a:pt x="1136911" y="1070034"/>
                </a:lnTo>
                <a:lnTo>
                  <a:pt x="0" y="1070034"/>
                </a:lnTo>
                <a:lnTo>
                  <a:pt x="0" y="0"/>
                </a:lnTo>
                <a:close/>
              </a:path>
            </a:pathLst>
          </a:custGeom>
          <a:blipFill>
            <a:blip r:embed="rId3"/>
            <a:stretch>
              <a:fillRect l="0" t="0" r="0" b="0"/>
            </a:stretch>
          </a:blipFill>
        </p:spPr>
      </p:sp>
      <p:sp>
        <p:nvSpPr>
          <p:cNvPr name="Freeform 4" id="4"/>
          <p:cNvSpPr/>
          <p:nvPr/>
        </p:nvSpPr>
        <p:spPr>
          <a:xfrm flipH="false" flipV="false" rot="0">
            <a:off x="564093" y="1559687"/>
            <a:ext cx="1058165" cy="1058165"/>
          </a:xfrm>
          <a:custGeom>
            <a:avLst/>
            <a:gdLst/>
            <a:ahLst/>
            <a:cxnLst/>
            <a:rect r="r" b="b" t="t" l="l"/>
            <a:pathLst>
              <a:path h="1058165" w="1058165">
                <a:moveTo>
                  <a:pt x="0" y="0"/>
                </a:moveTo>
                <a:lnTo>
                  <a:pt x="1058165" y="0"/>
                </a:lnTo>
                <a:lnTo>
                  <a:pt x="1058165" y="1058165"/>
                </a:lnTo>
                <a:lnTo>
                  <a:pt x="0" y="1058165"/>
                </a:lnTo>
                <a:lnTo>
                  <a:pt x="0" y="0"/>
                </a:lnTo>
                <a:close/>
              </a:path>
            </a:pathLst>
          </a:custGeom>
          <a:blipFill>
            <a:blip r:embed="rId4"/>
            <a:stretch>
              <a:fillRect l="0" t="0" r="0" b="0"/>
            </a:stretch>
          </a:blipFill>
        </p:spPr>
      </p:sp>
      <p:sp>
        <p:nvSpPr>
          <p:cNvPr name="Freeform 5" id="5"/>
          <p:cNvSpPr/>
          <p:nvPr/>
        </p:nvSpPr>
        <p:spPr>
          <a:xfrm flipH="false" flipV="false" rot="0">
            <a:off x="752049" y="3398902"/>
            <a:ext cx="682254" cy="1085095"/>
          </a:xfrm>
          <a:custGeom>
            <a:avLst/>
            <a:gdLst/>
            <a:ahLst/>
            <a:cxnLst/>
            <a:rect r="r" b="b" t="t" l="l"/>
            <a:pathLst>
              <a:path h="1085095" w="682254">
                <a:moveTo>
                  <a:pt x="0" y="0"/>
                </a:moveTo>
                <a:lnTo>
                  <a:pt x="682254" y="0"/>
                </a:lnTo>
                <a:lnTo>
                  <a:pt x="682254" y="1085096"/>
                </a:lnTo>
                <a:lnTo>
                  <a:pt x="0" y="10850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600652" y="4883623"/>
            <a:ext cx="1115584" cy="981470"/>
          </a:xfrm>
          <a:custGeom>
            <a:avLst/>
            <a:gdLst/>
            <a:ahLst/>
            <a:cxnLst/>
            <a:rect r="r" b="b" t="t" l="l"/>
            <a:pathLst>
              <a:path h="981470" w="1115584">
                <a:moveTo>
                  <a:pt x="0" y="0"/>
                </a:moveTo>
                <a:lnTo>
                  <a:pt x="1115584" y="0"/>
                </a:lnTo>
                <a:lnTo>
                  <a:pt x="1115584" y="981470"/>
                </a:lnTo>
                <a:lnTo>
                  <a:pt x="0" y="981470"/>
                </a:lnTo>
                <a:lnTo>
                  <a:pt x="0" y="0"/>
                </a:lnTo>
                <a:close/>
              </a:path>
            </a:pathLst>
          </a:custGeom>
          <a:blipFill>
            <a:blip r:embed="rId7"/>
            <a:stretch>
              <a:fillRect l="0" t="0" r="0" b="0"/>
            </a:stretch>
          </a:blipFill>
        </p:spPr>
      </p:sp>
      <p:sp>
        <p:nvSpPr>
          <p:cNvPr name="Freeform 7" id="7"/>
          <p:cNvSpPr/>
          <p:nvPr/>
        </p:nvSpPr>
        <p:spPr>
          <a:xfrm flipH="true" flipV="false" rot="0">
            <a:off x="16647718" y="5143500"/>
            <a:ext cx="844625" cy="905764"/>
          </a:xfrm>
          <a:custGeom>
            <a:avLst/>
            <a:gdLst/>
            <a:ahLst/>
            <a:cxnLst/>
            <a:rect r="r" b="b" t="t" l="l"/>
            <a:pathLst>
              <a:path h="905764" w="844625">
                <a:moveTo>
                  <a:pt x="844625" y="0"/>
                </a:moveTo>
                <a:lnTo>
                  <a:pt x="0" y="0"/>
                </a:lnTo>
                <a:lnTo>
                  <a:pt x="0" y="905764"/>
                </a:lnTo>
                <a:lnTo>
                  <a:pt x="844625" y="905764"/>
                </a:lnTo>
                <a:lnTo>
                  <a:pt x="844625"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17597843" y="5735459"/>
            <a:ext cx="690157" cy="920210"/>
          </a:xfrm>
          <a:custGeom>
            <a:avLst/>
            <a:gdLst/>
            <a:ahLst/>
            <a:cxnLst/>
            <a:rect r="r" b="b" t="t" l="l"/>
            <a:pathLst>
              <a:path h="920210" w="690157">
                <a:moveTo>
                  <a:pt x="0" y="0"/>
                </a:moveTo>
                <a:lnTo>
                  <a:pt x="690157" y="0"/>
                </a:lnTo>
                <a:lnTo>
                  <a:pt x="690157" y="920209"/>
                </a:lnTo>
                <a:lnTo>
                  <a:pt x="0" y="9202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723339" y="6655668"/>
            <a:ext cx="927629" cy="914874"/>
          </a:xfrm>
          <a:custGeom>
            <a:avLst/>
            <a:gdLst/>
            <a:ahLst/>
            <a:cxnLst/>
            <a:rect r="r" b="b" t="t" l="l"/>
            <a:pathLst>
              <a:path h="914874" w="927629">
                <a:moveTo>
                  <a:pt x="0" y="0"/>
                </a:moveTo>
                <a:lnTo>
                  <a:pt x="927629" y="0"/>
                </a:lnTo>
                <a:lnTo>
                  <a:pt x="927629" y="914874"/>
                </a:lnTo>
                <a:lnTo>
                  <a:pt x="0" y="91487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false" flipV="false" rot="0">
            <a:off x="852721" y="8162301"/>
            <a:ext cx="863515" cy="1335013"/>
          </a:xfrm>
          <a:custGeom>
            <a:avLst/>
            <a:gdLst/>
            <a:ahLst/>
            <a:cxnLst/>
            <a:rect r="r" b="b" t="t" l="l"/>
            <a:pathLst>
              <a:path h="1335013" w="863515">
                <a:moveTo>
                  <a:pt x="0" y="0"/>
                </a:moveTo>
                <a:lnTo>
                  <a:pt x="863515" y="0"/>
                </a:lnTo>
                <a:lnTo>
                  <a:pt x="863515" y="1335013"/>
                </a:lnTo>
                <a:lnTo>
                  <a:pt x="0" y="1335013"/>
                </a:lnTo>
                <a:lnTo>
                  <a:pt x="0" y="0"/>
                </a:lnTo>
                <a:close/>
              </a:path>
            </a:pathLst>
          </a:custGeom>
          <a:blipFill>
            <a:blip r:embed="rId14"/>
            <a:stretch>
              <a:fillRect l="0" t="0" r="0" b="0"/>
            </a:stretch>
          </a:blipFill>
        </p:spPr>
      </p:sp>
      <p:sp>
        <p:nvSpPr>
          <p:cNvPr name="Freeform 11" id="11"/>
          <p:cNvSpPr/>
          <p:nvPr/>
        </p:nvSpPr>
        <p:spPr>
          <a:xfrm flipH="false" flipV="false" rot="0">
            <a:off x="16696293" y="8697185"/>
            <a:ext cx="1418300" cy="1122230"/>
          </a:xfrm>
          <a:custGeom>
            <a:avLst/>
            <a:gdLst/>
            <a:ahLst/>
            <a:cxnLst/>
            <a:rect r="r" b="b" t="t" l="l"/>
            <a:pathLst>
              <a:path h="1122230" w="1418300">
                <a:moveTo>
                  <a:pt x="0" y="0"/>
                </a:moveTo>
                <a:lnTo>
                  <a:pt x="1418300" y="0"/>
                </a:lnTo>
                <a:lnTo>
                  <a:pt x="1418300" y="1122230"/>
                </a:lnTo>
                <a:lnTo>
                  <a:pt x="0" y="1122230"/>
                </a:lnTo>
                <a:lnTo>
                  <a:pt x="0" y="0"/>
                </a:lnTo>
                <a:close/>
              </a:path>
            </a:pathLst>
          </a:custGeom>
          <a:blipFill>
            <a:blip r:embed="rId15"/>
            <a:stretch>
              <a:fillRect l="0" t="0" r="0" b="0"/>
            </a:stretch>
          </a:blipFill>
        </p:spPr>
      </p:sp>
      <p:sp>
        <p:nvSpPr>
          <p:cNvPr name="Freeform 12" id="12"/>
          <p:cNvSpPr/>
          <p:nvPr/>
        </p:nvSpPr>
        <p:spPr>
          <a:xfrm flipH="false" flipV="false" rot="0">
            <a:off x="2336772" y="0"/>
            <a:ext cx="13690410" cy="10287000"/>
          </a:xfrm>
          <a:custGeom>
            <a:avLst/>
            <a:gdLst/>
            <a:ahLst/>
            <a:cxnLst/>
            <a:rect r="r" b="b" t="t" l="l"/>
            <a:pathLst>
              <a:path h="10287000" w="13690410">
                <a:moveTo>
                  <a:pt x="0" y="0"/>
                </a:moveTo>
                <a:lnTo>
                  <a:pt x="13690410" y="0"/>
                </a:lnTo>
                <a:lnTo>
                  <a:pt x="13690410" y="10287000"/>
                </a:lnTo>
                <a:lnTo>
                  <a:pt x="0" y="10287000"/>
                </a:lnTo>
                <a:lnTo>
                  <a:pt x="0" y="0"/>
                </a:lnTo>
                <a:close/>
              </a:path>
            </a:pathLst>
          </a:custGeom>
          <a:blipFill>
            <a:blip r:embed="rId16"/>
            <a:stretch>
              <a:fillRect l="-6257" t="-13526" r="-7094" b="-99845"/>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4E8D4"/>
        </a:solidFill>
      </p:bgPr>
    </p:bg>
    <p:spTree>
      <p:nvGrpSpPr>
        <p:cNvPr id="1" name=""/>
        <p:cNvGrpSpPr/>
        <p:nvPr/>
      </p:nvGrpSpPr>
      <p:grpSpPr>
        <a:xfrm>
          <a:off x="0" y="0"/>
          <a:ext cx="0" cy="0"/>
          <a:chOff x="0" y="0"/>
          <a:chExt cx="0" cy="0"/>
        </a:xfrm>
      </p:grpSpPr>
      <p:sp>
        <p:nvSpPr>
          <p:cNvPr name="Freeform 2" id="2"/>
          <p:cNvSpPr/>
          <p:nvPr/>
        </p:nvSpPr>
        <p:spPr>
          <a:xfrm flipH="false" flipV="false" rot="0">
            <a:off x="721556" y="4590393"/>
            <a:ext cx="645426" cy="636552"/>
          </a:xfrm>
          <a:custGeom>
            <a:avLst/>
            <a:gdLst/>
            <a:ahLst/>
            <a:cxnLst/>
            <a:rect r="r" b="b" t="t" l="l"/>
            <a:pathLst>
              <a:path h="636552" w="645426">
                <a:moveTo>
                  <a:pt x="0" y="0"/>
                </a:moveTo>
                <a:lnTo>
                  <a:pt x="645426" y="0"/>
                </a:lnTo>
                <a:lnTo>
                  <a:pt x="645426" y="636552"/>
                </a:lnTo>
                <a:lnTo>
                  <a:pt x="0" y="6365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51137" y="794064"/>
            <a:ext cx="1685450" cy="1210772"/>
          </a:xfrm>
          <a:custGeom>
            <a:avLst/>
            <a:gdLst/>
            <a:ahLst/>
            <a:cxnLst/>
            <a:rect r="r" b="b" t="t" l="l"/>
            <a:pathLst>
              <a:path h="1210772" w="1685450">
                <a:moveTo>
                  <a:pt x="0" y="0"/>
                </a:moveTo>
                <a:lnTo>
                  <a:pt x="1685451" y="0"/>
                </a:lnTo>
                <a:lnTo>
                  <a:pt x="1685451" y="1210773"/>
                </a:lnTo>
                <a:lnTo>
                  <a:pt x="0" y="1210773"/>
                </a:lnTo>
                <a:lnTo>
                  <a:pt x="0" y="0"/>
                </a:lnTo>
                <a:close/>
              </a:path>
            </a:pathLst>
          </a:custGeom>
          <a:blipFill>
            <a:blip r:embed="rId4"/>
            <a:stretch>
              <a:fillRect l="-7082" t="-45163" r="-15236" b="-25110"/>
            </a:stretch>
          </a:blipFill>
        </p:spPr>
      </p:sp>
      <p:sp>
        <p:nvSpPr>
          <p:cNvPr name="Freeform 4" id="4"/>
          <p:cNvSpPr/>
          <p:nvPr/>
        </p:nvSpPr>
        <p:spPr>
          <a:xfrm flipH="false" flipV="false" rot="0">
            <a:off x="16921890" y="2985173"/>
            <a:ext cx="1187489" cy="989679"/>
          </a:xfrm>
          <a:custGeom>
            <a:avLst/>
            <a:gdLst/>
            <a:ahLst/>
            <a:cxnLst/>
            <a:rect r="r" b="b" t="t" l="l"/>
            <a:pathLst>
              <a:path h="989679" w="1187489">
                <a:moveTo>
                  <a:pt x="0" y="0"/>
                </a:moveTo>
                <a:lnTo>
                  <a:pt x="1187489" y="0"/>
                </a:lnTo>
                <a:lnTo>
                  <a:pt x="1187489" y="989679"/>
                </a:lnTo>
                <a:lnTo>
                  <a:pt x="0" y="989679"/>
                </a:lnTo>
                <a:lnTo>
                  <a:pt x="0" y="0"/>
                </a:lnTo>
                <a:close/>
              </a:path>
            </a:pathLst>
          </a:custGeom>
          <a:blipFill>
            <a:blip r:embed="rId5"/>
            <a:stretch>
              <a:fillRect l="0" t="-4781" r="-48146" b="-62833"/>
            </a:stretch>
          </a:blipFill>
        </p:spPr>
      </p:sp>
      <p:sp>
        <p:nvSpPr>
          <p:cNvPr name="Freeform 5" id="5"/>
          <p:cNvSpPr/>
          <p:nvPr/>
        </p:nvSpPr>
        <p:spPr>
          <a:xfrm flipH="false" flipV="false" rot="0">
            <a:off x="289380" y="7982867"/>
            <a:ext cx="1077602" cy="1077602"/>
          </a:xfrm>
          <a:custGeom>
            <a:avLst/>
            <a:gdLst/>
            <a:ahLst/>
            <a:cxnLst/>
            <a:rect r="r" b="b" t="t" l="l"/>
            <a:pathLst>
              <a:path h="1077602" w="1077602">
                <a:moveTo>
                  <a:pt x="0" y="0"/>
                </a:moveTo>
                <a:lnTo>
                  <a:pt x="1077602" y="0"/>
                </a:lnTo>
                <a:lnTo>
                  <a:pt x="1077602" y="1077602"/>
                </a:lnTo>
                <a:lnTo>
                  <a:pt x="0" y="1077602"/>
                </a:lnTo>
                <a:lnTo>
                  <a:pt x="0" y="0"/>
                </a:lnTo>
                <a:close/>
              </a:path>
            </a:pathLst>
          </a:custGeom>
          <a:blipFill>
            <a:blip r:embed="rId6"/>
            <a:stretch>
              <a:fillRect l="0" t="0" r="0" b="0"/>
            </a:stretch>
          </a:blipFill>
        </p:spPr>
      </p:sp>
      <p:sp>
        <p:nvSpPr>
          <p:cNvPr name="Freeform 6" id="6"/>
          <p:cNvSpPr/>
          <p:nvPr/>
        </p:nvSpPr>
        <p:spPr>
          <a:xfrm flipH="false" flipV="false" rot="0">
            <a:off x="147681" y="2761053"/>
            <a:ext cx="1722042" cy="989679"/>
          </a:xfrm>
          <a:custGeom>
            <a:avLst/>
            <a:gdLst/>
            <a:ahLst/>
            <a:cxnLst/>
            <a:rect r="r" b="b" t="t" l="l"/>
            <a:pathLst>
              <a:path h="989679" w="1722042">
                <a:moveTo>
                  <a:pt x="0" y="0"/>
                </a:moveTo>
                <a:lnTo>
                  <a:pt x="1722042" y="0"/>
                </a:lnTo>
                <a:lnTo>
                  <a:pt x="1722042" y="989679"/>
                </a:lnTo>
                <a:lnTo>
                  <a:pt x="0" y="989679"/>
                </a:lnTo>
                <a:lnTo>
                  <a:pt x="0" y="0"/>
                </a:lnTo>
                <a:close/>
              </a:path>
            </a:pathLst>
          </a:custGeom>
          <a:blipFill>
            <a:blip r:embed="rId7"/>
            <a:stretch>
              <a:fillRect l="0" t="0" r="0" b="0"/>
            </a:stretch>
          </a:blipFill>
        </p:spPr>
      </p:sp>
      <p:sp>
        <p:nvSpPr>
          <p:cNvPr name="Freeform 7" id="7"/>
          <p:cNvSpPr/>
          <p:nvPr/>
        </p:nvSpPr>
        <p:spPr>
          <a:xfrm flipH="false" flipV="false" rot="0">
            <a:off x="17010509" y="4307126"/>
            <a:ext cx="1098870" cy="728887"/>
          </a:xfrm>
          <a:custGeom>
            <a:avLst/>
            <a:gdLst/>
            <a:ahLst/>
            <a:cxnLst/>
            <a:rect r="r" b="b" t="t" l="l"/>
            <a:pathLst>
              <a:path h="728887" w="1098870">
                <a:moveTo>
                  <a:pt x="0" y="0"/>
                </a:moveTo>
                <a:lnTo>
                  <a:pt x="1098870" y="0"/>
                </a:lnTo>
                <a:lnTo>
                  <a:pt x="1098870" y="728888"/>
                </a:lnTo>
                <a:lnTo>
                  <a:pt x="0" y="728888"/>
                </a:lnTo>
                <a:lnTo>
                  <a:pt x="0" y="0"/>
                </a:lnTo>
                <a:close/>
              </a:path>
            </a:pathLst>
          </a:custGeom>
          <a:blipFill>
            <a:blip r:embed="rId8">
              <a:extLst>
                <a:ext uri="{96DAC541-7B7A-43D3-8B79-37D633B846F1}">
                  <asvg:svgBlip xmlns:asvg="http://schemas.microsoft.com/office/drawing/2016/SVG/main" r:embed="rId9"/>
                </a:ext>
              </a:extLst>
            </a:blip>
            <a:stretch>
              <a:fillRect l="-17399" t="0" r="0" b="0"/>
            </a:stretch>
          </a:blipFill>
        </p:spPr>
      </p:sp>
      <p:sp>
        <p:nvSpPr>
          <p:cNvPr name="Freeform 8" id="8"/>
          <p:cNvSpPr/>
          <p:nvPr/>
        </p:nvSpPr>
        <p:spPr>
          <a:xfrm flipH="false" flipV="false" rot="0">
            <a:off x="17390893" y="4671570"/>
            <a:ext cx="518589" cy="237099"/>
          </a:xfrm>
          <a:custGeom>
            <a:avLst/>
            <a:gdLst/>
            <a:ahLst/>
            <a:cxnLst/>
            <a:rect r="r" b="b" t="t" l="l"/>
            <a:pathLst>
              <a:path h="237099" w="518589">
                <a:moveTo>
                  <a:pt x="0" y="0"/>
                </a:moveTo>
                <a:lnTo>
                  <a:pt x="518589" y="0"/>
                </a:lnTo>
                <a:lnTo>
                  <a:pt x="518589" y="237099"/>
                </a:lnTo>
                <a:lnTo>
                  <a:pt x="0" y="237099"/>
                </a:lnTo>
                <a:lnTo>
                  <a:pt x="0" y="0"/>
                </a:lnTo>
                <a:close/>
              </a:path>
            </a:pathLst>
          </a:custGeom>
          <a:blipFill>
            <a:blip r:embed="rId10">
              <a:extLst>
                <a:ext uri="{96DAC541-7B7A-43D3-8B79-37D633B846F1}">
                  <asvg:svgBlip xmlns:asvg="http://schemas.microsoft.com/office/drawing/2016/SVG/main" r:embed="rId11"/>
                </a:ext>
              </a:extLst>
            </a:blip>
            <a:stretch>
              <a:fillRect l="0" t="0" r="0" b="-114894"/>
            </a:stretch>
          </a:blipFill>
        </p:spPr>
      </p:sp>
      <p:sp>
        <p:nvSpPr>
          <p:cNvPr name="Freeform 9" id="9"/>
          <p:cNvSpPr/>
          <p:nvPr/>
        </p:nvSpPr>
        <p:spPr>
          <a:xfrm flipH="false" flipV="false" rot="0">
            <a:off x="398843" y="4790120"/>
            <a:ext cx="1005482" cy="1097252"/>
          </a:xfrm>
          <a:custGeom>
            <a:avLst/>
            <a:gdLst/>
            <a:ahLst/>
            <a:cxnLst/>
            <a:rect r="r" b="b" t="t" l="l"/>
            <a:pathLst>
              <a:path h="1097252" w="1005482">
                <a:moveTo>
                  <a:pt x="0" y="0"/>
                </a:moveTo>
                <a:lnTo>
                  <a:pt x="1005482" y="0"/>
                </a:lnTo>
                <a:lnTo>
                  <a:pt x="1005482" y="1097251"/>
                </a:lnTo>
                <a:lnTo>
                  <a:pt x="0" y="109725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false" flipV="false" rot="0">
            <a:off x="1081611" y="4506948"/>
            <a:ext cx="645426" cy="636552"/>
          </a:xfrm>
          <a:custGeom>
            <a:avLst/>
            <a:gdLst/>
            <a:ahLst/>
            <a:cxnLst/>
            <a:rect r="r" b="b" t="t" l="l"/>
            <a:pathLst>
              <a:path h="636552" w="645426">
                <a:moveTo>
                  <a:pt x="0" y="0"/>
                </a:moveTo>
                <a:lnTo>
                  <a:pt x="645427" y="0"/>
                </a:lnTo>
                <a:lnTo>
                  <a:pt x="645427" y="636552"/>
                </a:lnTo>
                <a:lnTo>
                  <a:pt x="0" y="6365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false" flipV="false" rot="0">
            <a:off x="1224297" y="4908669"/>
            <a:ext cx="645426" cy="636552"/>
          </a:xfrm>
          <a:custGeom>
            <a:avLst/>
            <a:gdLst/>
            <a:ahLst/>
            <a:cxnLst/>
            <a:rect r="r" b="b" t="t" l="l"/>
            <a:pathLst>
              <a:path h="636552" w="645426">
                <a:moveTo>
                  <a:pt x="0" y="0"/>
                </a:moveTo>
                <a:lnTo>
                  <a:pt x="645426" y="0"/>
                </a:lnTo>
                <a:lnTo>
                  <a:pt x="645426" y="636552"/>
                </a:lnTo>
                <a:lnTo>
                  <a:pt x="0" y="6365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2" id="12"/>
          <p:cNvSpPr/>
          <p:nvPr/>
        </p:nvSpPr>
        <p:spPr>
          <a:xfrm flipH="false" flipV="false" rot="0">
            <a:off x="771149" y="4908669"/>
            <a:ext cx="645426" cy="636552"/>
          </a:xfrm>
          <a:custGeom>
            <a:avLst/>
            <a:gdLst/>
            <a:ahLst/>
            <a:cxnLst/>
            <a:rect r="r" b="b" t="t" l="l"/>
            <a:pathLst>
              <a:path h="636552" w="645426">
                <a:moveTo>
                  <a:pt x="0" y="0"/>
                </a:moveTo>
                <a:lnTo>
                  <a:pt x="645427" y="0"/>
                </a:lnTo>
                <a:lnTo>
                  <a:pt x="645427" y="636552"/>
                </a:lnTo>
                <a:lnTo>
                  <a:pt x="0" y="6365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3" id="13"/>
          <p:cNvSpPr/>
          <p:nvPr/>
        </p:nvSpPr>
        <p:spPr>
          <a:xfrm flipH="false" flipV="false" rot="0">
            <a:off x="16833494" y="1051300"/>
            <a:ext cx="1075988" cy="1238547"/>
          </a:xfrm>
          <a:custGeom>
            <a:avLst/>
            <a:gdLst/>
            <a:ahLst/>
            <a:cxnLst/>
            <a:rect r="r" b="b" t="t" l="l"/>
            <a:pathLst>
              <a:path h="1238547" w="1075988">
                <a:moveTo>
                  <a:pt x="0" y="0"/>
                </a:moveTo>
                <a:lnTo>
                  <a:pt x="1075988" y="0"/>
                </a:lnTo>
                <a:lnTo>
                  <a:pt x="1075988" y="1238548"/>
                </a:lnTo>
                <a:lnTo>
                  <a:pt x="0" y="123854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4" id="14"/>
          <p:cNvSpPr/>
          <p:nvPr/>
        </p:nvSpPr>
        <p:spPr>
          <a:xfrm flipH="false" flipV="false" rot="0">
            <a:off x="433398" y="6215508"/>
            <a:ext cx="865237" cy="1129184"/>
          </a:xfrm>
          <a:custGeom>
            <a:avLst/>
            <a:gdLst/>
            <a:ahLst/>
            <a:cxnLst/>
            <a:rect r="r" b="b" t="t" l="l"/>
            <a:pathLst>
              <a:path h="1129184" w="865237">
                <a:moveTo>
                  <a:pt x="0" y="0"/>
                </a:moveTo>
                <a:lnTo>
                  <a:pt x="865237" y="0"/>
                </a:lnTo>
                <a:lnTo>
                  <a:pt x="865237" y="1129184"/>
                </a:lnTo>
                <a:lnTo>
                  <a:pt x="0" y="1129184"/>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5" id="15"/>
          <p:cNvSpPr/>
          <p:nvPr/>
        </p:nvSpPr>
        <p:spPr>
          <a:xfrm flipH="false" flipV="false" rot="0">
            <a:off x="16933916" y="6671182"/>
            <a:ext cx="975566" cy="1311685"/>
          </a:xfrm>
          <a:custGeom>
            <a:avLst/>
            <a:gdLst/>
            <a:ahLst/>
            <a:cxnLst/>
            <a:rect r="r" b="b" t="t" l="l"/>
            <a:pathLst>
              <a:path h="1311685" w="975566">
                <a:moveTo>
                  <a:pt x="0" y="0"/>
                </a:moveTo>
                <a:lnTo>
                  <a:pt x="975566" y="0"/>
                </a:lnTo>
                <a:lnTo>
                  <a:pt x="975566" y="1311685"/>
                </a:lnTo>
                <a:lnTo>
                  <a:pt x="0" y="1311685"/>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6" id="16"/>
          <p:cNvSpPr/>
          <p:nvPr/>
        </p:nvSpPr>
        <p:spPr>
          <a:xfrm flipH="false" flipV="false" rot="0">
            <a:off x="16750688" y="8857889"/>
            <a:ext cx="1426853" cy="800821"/>
          </a:xfrm>
          <a:custGeom>
            <a:avLst/>
            <a:gdLst/>
            <a:ahLst/>
            <a:cxnLst/>
            <a:rect r="r" b="b" t="t" l="l"/>
            <a:pathLst>
              <a:path h="800821" w="1426853">
                <a:moveTo>
                  <a:pt x="0" y="0"/>
                </a:moveTo>
                <a:lnTo>
                  <a:pt x="1426853" y="0"/>
                </a:lnTo>
                <a:lnTo>
                  <a:pt x="1426853" y="800822"/>
                </a:lnTo>
                <a:lnTo>
                  <a:pt x="0" y="800822"/>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7" id="17"/>
          <p:cNvSpPr/>
          <p:nvPr/>
        </p:nvSpPr>
        <p:spPr>
          <a:xfrm flipH="false" flipV="false" rot="0">
            <a:off x="16948531" y="5369389"/>
            <a:ext cx="946336" cy="759434"/>
          </a:xfrm>
          <a:custGeom>
            <a:avLst/>
            <a:gdLst/>
            <a:ahLst/>
            <a:cxnLst/>
            <a:rect r="r" b="b" t="t" l="l"/>
            <a:pathLst>
              <a:path h="759434" w="946336">
                <a:moveTo>
                  <a:pt x="0" y="0"/>
                </a:moveTo>
                <a:lnTo>
                  <a:pt x="946336" y="0"/>
                </a:lnTo>
                <a:lnTo>
                  <a:pt x="946336" y="759434"/>
                </a:lnTo>
                <a:lnTo>
                  <a:pt x="0" y="759434"/>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8" id="18"/>
          <p:cNvSpPr/>
          <p:nvPr/>
        </p:nvSpPr>
        <p:spPr>
          <a:xfrm flipH="false" flipV="false" rot="0">
            <a:off x="2153638" y="0"/>
            <a:ext cx="14167489" cy="10413004"/>
          </a:xfrm>
          <a:custGeom>
            <a:avLst/>
            <a:gdLst/>
            <a:ahLst/>
            <a:cxnLst/>
            <a:rect r="r" b="b" t="t" l="l"/>
            <a:pathLst>
              <a:path h="10413004" w="14167489">
                <a:moveTo>
                  <a:pt x="0" y="0"/>
                </a:moveTo>
                <a:lnTo>
                  <a:pt x="14167489" y="0"/>
                </a:lnTo>
                <a:lnTo>
                  <a:pt x="14167489" y="10413004"/>
                </a:lnTo>
                <a:lnTo>
                  <a:pt x="0" y="10413004"/>
                </a:lnTo>
                <a:lnTo>
                  <a:pt x="0" y="0"/>
                </a:lnTo>
                <a:close/>
              </a:path>
            </a:pathLst>
          </a:custGeom>
          <a:blipFill>
            <a:blip r:embed="rId24"/>
            <a:stretch>
              <a:fillRect l="-8537" t="-125314" r="-11587" b="-5854"/>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2050304"/>
            <a:ext cx="16850173" cy="7633335"/>
          </a:xfrm>
          <a:prstGeom prst="rect">
            <a:avLst/>
          </a:prstGeom>
        </p:spPr>
        <p:txBody>
          <a:bodyPr anchor="t" rtlCol="false" tIns="0" lIns="0" bIns="0" rIns="0">
            <a:spAutoFit/>
          </a:bodyPr>
          <a:lstStyle/>
          <a:p>
            <a:pPr algn="ctr">
              <a:lnSpc>
                <a:spcPts val="5040"/>
              </a:lnSpc>
              <a:spcBef>
                <a:spcPct val="0"/>
              </a:spcBef>
            </a:pPr>
          </a:p>
          <a:p>
            <a:pPr marL="777240" indent="-388620" lvl="1">
              <a:lnSpc>
                <a:spcPts val="5040"/>
              </a:lnSpc>
              <a:spcBef>
                <a:spcPct val="0"/>
              </a:spcBef>
              <a:buFont typeface="Arial"/>
              <a:buChar char="•"/>
            </a:pPr>
            <a:r>
              <a:rPr lang="en-US" sz="3600">
                <a:solidFill>
                  <a:srgbClr val="000000"/>
                </a:solidFill>
                <a:latin typeface="Canva Sans Bold"/>
              </a:rPr>
              <a:t>Race to build a timeline </a:t>
            </a:r>
            <a:r>
              <a:rPr lang="en-US" sz="3600">
                <a:solidFill>
                  <a:srgbClr val="000000"/>
                </a:solidFill>
                <a:latin typeface="Canva Sans"/>
              </a:rPr>
              <a:t>(work in two teams)</a:t>
            </a:r>
          </a:p>
          <a:p>
            <a:pPr>
              <a:lnSpc>
                <a:spcPts val="5040"/>
              </a:lnSpc>
              <a:spcBef>
                <a:spcPct val="0"/>
              </a:spcBef>
            </a:pPr>
            <a:r>
              <a:rPr lang="en-US" sz="3600">
                <a:solidFill>
                  <a:srgbClr val="000000"/>
                </a:solidFill>
                <a:latin typeface="Canva Sans"/>
              </a:rPr>
              <a:t>Look at your cards which will be either a date or an event. Work together to put the date cards into chronological order. Then match up the event cards to the correct date. The team who finish first and match up their cards correctly are the winners.</a:t>
            </a:r>
          </a:p>
          <a:p>
            <a:pPr>
              <a:lnSpc>
                <a:spcPts val="5040"/>
              </a:lnSpc>
              <a:spcBef>
                <a:spcPct val="0"/>
              </a:spcBef>
            </a:pPr>
          </a:p>
          <a:p>
            <a:pPr marL="777240" indent="-388620" lvl="1">
              <a:lnSpc>
                <a:spcPts val="5040"/>
              </a:lnSpc>
              <a:spcBef>
                <a:spcPct val="0"/>
              </a:spcBef>
              <a:buFont typeface="Arial"/>
              <a:buChar char="•"/>
            </a:pPr>
            <a:r>
              <a:rPr lang="en-US" sz="3600">
                <a:solidFill>
                  <a:srgbClr val="000000"/>
                </a:solidFill>
                <a:latin typeface="Canva Sans Bold"/>
              </a:rPr>
              <a:t>Matching pairs </a:t>
            </a:r>
            <a:r>
              <a:rPr lang="en-US" sz="3600">
                <a:solidFill>
                  <a:srgbClr val="000000"/>
                </a:solidFill>
                <a:latin typeface="Canva Sans"/>
              </a:rPr>
              <a:t>(work in pairs)</a:t>
            </a:r>
          </a:p>
          <a:p>
            <a:pPr>
              <a:lnSpc>
                <a:spcPts val="5040"/>
              </a:lnSpc>
            </a:pPr>
            <a:r>
              <a:rPr lang="en-US" sz="3600">
                <a:solidFill>
                  <a:srgbClr val="000000"/>
                </a:solidFill>
                <a:latin typeface="Canva Sans"/>
              </a:rPr>
              <a:t>Mix up your one </a:t>
            </a:r>
            <a:r>
              <a:rPr lang="en-US" sz="3600">
                <a:solidFill>
                  <a:srgbClr val="000000"/>
                </a:solidFill>
                <a:latin typeface="Canva Sans"/>
              </a:rPr>
              <a:t>set of date and event cards and turn face down in 4 rows of 6 cards. Turn over two cards at a time and try to match up an event card to the correct date card. When you have a correct match remove these and the person with the most correct pairs is the winner.</a:t>
            </a:r>
          </a:p>
        </p:txBody>
      </p:sp>
      <p:sp>
        <p:nvSpPr>
          <p:cNvPr name="Freeform 3" id="3"/>
          <p:cNvSpPr/>
          <p:nvPr/>
        </p:nvSpPr>
        <p:spPr>
          <a:xfrm flipH="false" flipV="false" rot="-1645520">
            <a:off x="12302268" y="521205"/>
            <a:ext cx="1494686" cy="2491897"/>
          </a:xfrm>
          <a:custGeom>
            <a:avLst/>
            <a:gdLst/>
            <a:ahLst/>
            <a:cxnLst/>
            <a:rect r="r" b="b" t="t" l="l"/>
            <a:pathLst>
              <a:path h="2491897" w="1494686">
                <a:moveTo>
                  <a:pt x="0" y="0"/>
                </a:moveTo>
                <a:lnTo>
                  <a:pt x="1494687" y="0"/>
                </a:lnTo>
                <a:lnTo>
                  <a:pt x="1494687" y="2491897"/>
                </a:lnTo>
                <a:lnTo>
                  <a:pt x="0" y="2491897"/>
                </a:lnTo>
                <a:lnTo>
                  <a:pt x="0" y="0"/>
                </a:lnTo>
                <a:close/>
              </a:path>
            </a:pathLst>
          </a:custGeom>
          <a:blipFill>
            <a:blip r:embed="rId2"/>
            <a:stretch>
              <a:fillRect l="-9071" t="0" r="-9071" b="0"/>
            </a:stretch>
          </a:blipFill>
          <a:ln w="38100" cap="sq">
            <a:solidFill>
              <a:srgbClr val="000000"/>
            </a:solidFill>
            <a:prstDash val="solid"/>
            <a:miter/>
          </a:ln>
        </p:spPr>
      </p:sp>
      <p:sp>
        <p:nvSpPr>
          <p:cNvPr name="Freeform 4" id="4"/>
          <p:cNvSpPr/>
          <p:nvPr/>
        </p:nvSpPr>
        <p:spPr>
          <a:xfrm flipH="false" flipV="false" rot="1073353">
            <a:off x="14759805" y="779703"/>
            <a:ext cx="1605316" cy="2245309"/>
          </a:xfrm>
          <a:custGeom>
            <a:avLst/>
            <a:gdLst/>
            <a:ahLst/>
            <a:cxnLst/>
            <a:rect r="r" b="b" t="t" l="l"/>
            <a:pathLst>
              <a:path h="2245309" w="1605316">
                <a:moveTo>
                  <a:pt x="0" y="0"/>
                </a:moveTo>
                <a:lnTo>
                  <a:pt x="1605316" y="0"/>
                </a:lnTo>
                <a:lnTo>
                  <a:pt x="1605316" y="2245309"/>
                </a:lnTo>
                <a:lnTo>
                  <a:pt x="0" y="2245309"/>
                </a:lnTo>
                <a:lnTo>
                  <a:pt x="0" y="0"/>
                </a:lnTo>
                <a:close/>
              </a:path>
            </a:pathLst>
          </a:custGeom>
          <a:blipFill>
            <a:blip r:embed="rId3"/>
            <a:stretch>
              <a:fillRect l="0" t="0" r="0" b="0"/>
            </a:stretch>
          </a:blipFill>
          <a:ln w="38100" cap="sq">
            <a:solidFill>
              <a:srgbClr val="000000"/>
            </a:solidFill>
            <a:prstDash val="solid"/>
            <a:miter/>
          </a:ln>
        </p:spPr>
      </p:sp>
      <p:sp>
        <p:nvSpPr>
          <p:cNvPr name="TextBox 5" id="5"/>
          <p:cNvSpPr txBox="true"/>
          <p:nvPr/>
        </p:nvSpPr>
        <p:spPr>
          <a:xfrm rot="0">
            <a:off x="6423563" y="952500"/>
            <a:ext cx="4542234" cy="679450"/>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Canva Sans Bold"/>
              </a:rPr>
              <a:t>Timeline activities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15536101" y="-717475"/>
            <a:ext cx="1913699" cy="2797067"/>
            <a:chOff x="0" y="0"/>
            <a:chExt cx="612384" cy="895061"/>
          </a:xfrm>
        </p:grpSpPr>
        <p:sp>
          <p:nvSpPr>
            <p:cNvPr name="Freeform 4" id="4"/>
            <p:cNvSpPr/>
            <p:nvPr/>
          </p:nvSpPr>
          <p:spPr>
            <a:xfrm flipH="false" flipV="false" rot="0">
              <a:off x="0" y="0"/>
              <a:ext cx="612384" cy="895061"/>
            </a:xfrm>
            <a:custGeom>
              <a:avLst/>
              <a:gdLst/>
              <a:ahLst/>
              <a:cxnLst/>
              <a:rect r="r" b="b" t="t" l="l"/>
              <a:pathLst>
                <a:path h="895061" w="612384">
                  <a:moveTo>
                    <a:pt x="121366" y="0"/>
                  </a:moveTo>
                  <a:lnTo>
                    <a:pt x="491018" y="0"/>
                  </a:lnTo>
                  <a:cubicBezTo>
                    <a:pt x="523206" y="0"/>
                    <a:pt x="554076" y="12787"/>
                    <a:pt x="576836" y="35547"/>
                  </a:cubicBezTo>
                  <a:cubicBezTo>
                    <a:pt x="599597" y="58308"/>
                    <a:pt x="612384" y="89178"/>
                    <a:pt x="612384" y="121366"/>
                  </a:cubicBezTo>
                  <a:lnTo>
                    <a:pt x="612384" y="773696"/>
                  </a:lnTo>
                  <a:cubicBezTo>
                    <a:pt x="612384" y="840724"/>
                    <a:pt x="558046" y="895061"/>
                    <a:pt x="491018" y="895061"/>
                  </a:cubicBezTo>
                  <a:lnTo>
                    <a:pt x="121366" y="895061"/>
                  </a:lnTo>
                  <a:cubicBezTo>
                    <a:pt x="54337" y="895061"/>
                    <a:pt x="0" y="840724"/>
                    <a:pt x="0" y="773696"/>
                  </a:cubicBezTo>
                  <a:lnTo>
                    <a:pt x="0" y="121366"/>
                  </a:lnTo>
                  <a:cubicBezTo>
                    <a:pt x="0" y="54337"/>
                    <a:pt x="54337" y="0"/>
                    <a:pt x="121366" y="0"/>
                  </a:cubicBezTo>
                  <a:close/>
                </a:path>
              </a:pathLst>
            </a:custGeom>
            <a:solidFill>
              <a:srgbClr val="B0BF9D"/>
            </a:solidFill>
            <a:ln w="9525" cap="rnd">
              <a:solidFill>
                <a:srgbClr val="000000"/>
              </a:solidFill>
              <a:prstDash val="solid"/>
              <a:round/>
            </a:ln>
          </p:spPr>
        </p:sp>
        <p:sp>
          <p:nvSpPr>
            <p:cNvPr name="TextBox 5" id="5"/>
            <p:cNvSpPr txBox="true"/>
            <p:nvPr/>
          </p:nvSpPr>
          <p:spPr>
            <a:xfrm>
              <a:off x="0" y="-28575"/>
              <a:ext cx="612384" cy="923636"/>
            </a:xfrm>
            <a:prstGeom prst="rect">
              <a:avLst/>
            </a:prstGeom>
          </p:spPr>
          <p:txBody>
            <a:bodyPr anchor="ctr" rtlCol="false" tIns="50800" lIns="50800" bIns="50800" rIns="50800"/>
            <a:lstStyle/>
            <a:p>
              <a:pPr algn="ctr">
                <a:lnSpc>
                  <a:spcPts val="1960"/>
                </a:lnSpc>
                <a:spcBef>
                  <a:spcPct val="0"/>
                </a:spcBef>
              </a:pPr>
            </a:p>
          </p:txBody>
        </p:sp>
      </p:grpSp>
      <p:sp>
        <p:nvSpPr>
          <p:cNvPr name="Freeform 6" id="6"/>
          <p:cNvSpPr/>
          <p:nvPr/>
        </p:nvSpPr>
        <p:spPr>
          <a:xfrm flipH="false" flipV="false" rot="0">
            <a:off x="11783495" y="2626746"/>
            <a:ext cx="4407374" cy="7254936"/>
          </a:xfrm>
          <a:custGeom>
            <a:avLst/>
            <a:gdLst/>
            <a:ahLst/>
            <a:cxnLst/>
            <a:rect r="r" b="b" t="t" l="l"/>
            <a:pathLst>
              <a:path h="7254936" w="4407374">
                <a:moveTo>
                  <a:pt x="0" y="0"/>
                </a:moveTo>
                <a:lnTo>
                  <a:pt x="4407374" y="0"/>
                </a:lnTo>
                <a:lnTo>
                  <a:pt x="4407374" y="7254936"/>
                </a:lnTo>
                <a:lnTo>
                  <a:pt x="0" y="7254936"/>
                </a:lnTo>
                <a:lnTo>
                  <a:pt x="0" y="0"/>
                </a:lnTo>
                <a:close/>
              </a:path>
            </a:pathLst>
          </a:custGeom>
          <a:blipFill>
            <a:blip r:embed="rId3"/>
            <a:stretch>
              <a:fillRect l="0" t="0" r="0" b="0"/>
            </a:stretch>
          </a:blipFill>
        </p:spPr>
      </p:sp>
      <p:sp>
        <p:nvSpPr>
          <p:cNvPr name="Freeform 7" id="7"/>
          <p:cNvSpPr/>
          <p:nvPr/>
        </p:nvSpPr>
        <p:spPr>
          <a:xfrm flipH="false" flipV="false" rot="0">
            <a:off x="14810414" y="5429492"/>
            <a:ext cx="3365073" cy="4625531"/>
          </a:xfrm>
          <a:custGeom>
            <a:avLst/>
            <a:gdLst/>
            <a:ahLst/>
            <a:cxnLst/>
            <a:rect r="r" b="b" t="t" l="l"/>
            <a:pathLst>
              <a:path h="4625531" w="3365073">
                <a:moveTo>
                  <a:pt x="0" y="0"/>
                </a:moveTo>
                <a:lnTo>
                  <a:pt x="3365073" y="0"/>
                </a:lnTo>
                <a:lnTo>
                  <a:pt x="3365073" y="4625530"/>
                </a:lnTo>
                <a:lnTo>
                  <a:pt x="0" y="462553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5656640" y="282535"/>
            <a:ext cx="1602660" cy="1602660"/>
          </a:xfrm>
          <a:custGeom>
            <a:avLst/>
            <a:gdLst/>
            <a:ahLst/>
            <a:cxnLst/>
            <a:rect r="r" b="b" t="t" l="l"/>
            <a:pathLst>
              <a:path h="1602660" w="1602660">
                <a:moveTo>
                  <a:pt x="0" y="0"/>
                </a:moveTo>
                <a:lnTo>
                  <a:pt x="1602660" y="0"/>
                </a:lnTo>
                <a:lnTo>
                  <a:pt x="1602660" y="1602660"/>
                </a:lnTo>
                <a:lnTo>
                  <a:pt x="0" y="1602660"/>
                </a:lnTo>
                <a:lnTo>
                  <a:pt x="0" y="0"/>
                </a:lnTo>
                <a:close/>
              </a:path>
            </a:pathLst>
          </a:custGeom>
          <a:blipFill>
            <a:blip r:embed="rId6"/>
            <a:stretch>
              <a:fillRect l="0" t="0" r="0" b="0"/>
            </a:stretch>
          </a:blipFill>
        </p:spPr>
      </p:sp>
      <p:sp>
        <p:nvSpPr>
          <p:cNvPr name="TextBox 9" id="9"/>
          <p:cNvSpPr txBox="true"/>
          <p:nvPr/>
        </p:nvSpPr>
        <p:spPr>
          <a:xfrm rot="0">
            <a:off x="435633" y="4131183"/>
            <a:ext cx="11158675" cy="1012317"/>
          </a:xfrm>
          <a:prstGeom prst="rect">
            <a:avLst/>
          </a:prstGeom>
        </p:spPr>
        <p:txBody>
          <a:bodyPr anchor="t" rtlCol="false" tIns="0" lIns="0" bIns="0" rIns="0">
            <a:spAutoFit/>
          </a:bodyPr>
          <a:lstStyle/>
          <a:p>
            <a:pPr marL="777240" indent="-388620" lvl="1">
              <a:lnSpc>
                <a:spcPts val="3924"/>
              </a:lnSpc>
              <a:buFont typeface="Arial"/>
              <a:buChar char="•"/>
            </a:pPr>
            <a:r>
              <a:rPr lang="en-US" sz="3600">
                <a:solidFill>
                  <a:srgbClr val="FFFFFF"/>
                </a:solidFill>
                <a:latin typeface="Now Bold"/>
              </a:rPr>
              <a:t>Spot the differances: looking at how the Abbey Churchyards have changed over time</a:t>
            </a:r>
          </a:p>
        </p:txBody>
      </p:sp>
      <p:sp>
        <p:nvSpPr>
          <p:cNvPr name="TextBox 10" id="10"/>
          <p:cNvSpPr txBox="true"/>
          <p:nvPr/>
        </p:nvSpPr>
        <p:spPr>
          <a:xfrm rot="0">
            <a:off x="624820" y="1825275"/>
            <a:ext cx="14627940" cy="527685"/>
          </a:xfrm>
          <a:prstGeom prst="rect">
            <a:avLst/>
          </a:prstGeom>
        </p:spPr>
        <p:txBody>
          <a:bodyPr anchor="t" rtlCol="false" tIns="0" lIns="0" bIns="0" rIns="0">
            <a:spAutoFit/>
          </a:bodyPr>
          <a:lstStyle/>
          <a:p>
            <a:pPr>
              <a:lnSpc>
                <a:spcPts val="4140"/>
              </a:lnSpc>
            </a:pPr>
            <a:r>
              <a:rPr lang="en-US" sz="3600" spc="201">
                <a:solidFill>
                  <a:srgbClr val="FFFFFF"/>
                </a:solidFill>
                <a:latin typeface="Now"/>
              </a:rPr>
              <a:t> Travel Back in Time at the Dunfermline Abbey Churchyards</a:t>
            </a:r>
          </a:p>
        </p:txBody>
      </p:sp>
      <p:sp>
        <p:nvSpPr>
          <p:cNvPr name="TextBox 11" id="11"/>
          <p:cNvSpPr txBox="true"/>
          <p:nvPr/>
        </p:nvSpPr>
        <p:spPr>
          <a:xfrm rot="0">
            <a:off x="1028700" y="8860155"/>
            <a:ext cx="9479263" cy="398145"/>
          </a:xfrm>
          <a:prstGeom prst="rect">
            <a:avLst/>
          </a:prstGeom>
        </p:spPr>
        <p:txBody>
          <a:bodyPr anchor="t" rtlCol="false" tIns="0" lIns="0" bIns="0" rIns="0">
            <a:spAutoFit/>
          </a:bodyPr>
          <a:lstStyle/>
          <a:p>
            <a:pPr>
              <a:lnSpc>
                <a:spcPts val="3105"/>
              </a:lnSpc>
            </a:pPr>
            <a:r>
              <a:rPr lang="en-US" sz="2700" spc="151">
                <a:solidFill>
                  <a:srgbClr val="FFFFFF"/>
                </a:solidFill>
                <a:latin typeface="Now"/>
              </a:rPr>
              <a:t>RESOURCES FOR PRIMARY SCHOOLS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4E8D4"/>
        </a:solidFill>
      </p:bgPr>
    </p:bg>
    <p:spTree>
      <p:nvGrpSpPr>
        <p:cNvPr id="1" name=""/>
        <p:cNvGrpSpPr/>
        <p:nvPr/>
      </p:nvGrpSpPr>
      <p:grpSpPr>
        <a:xfrm>
          <a:off x="0" y="0"/>
          <a:ext cx="0" cy="0"/>
          <a:chOff x="0" y="0"/>
          <a:chExt cx="0" cy="0"/>
        </a:xfrm>
      </p:grpSpPr>
      <p:sp>
        <p:nvSpPr>
          <p:cNvPr name="TextBox 2" id="2"/>
          <p:cNvSpPr txBox="true"/>
          <p:nvPr/>
        </p:nvSpPr>
        <p:spPr>
          <a:xfrm rot="0">
            <a:off x="589163" y="348615"/>
            <a:ext cx="11552924" cy="8909685"/>
          </a:xfrm>
          <a:prstGeom prst="rect">
            <a:avLst/>
          </a:prstGeom>
        </p:spPr>
        <p:txBody>
          <a:bodyPr anchor="t" rtlCol="false" tIns="0" lIns="0" bIns="0" rIns="0">
            <a:spAutoFit/>
          </a:bodyPr>
          <a:lstStyle/>
          <a:p>
            <a:pPr algn="ctr">
              <a:lnSpc>
                <a:spcPts val="5040"/>
              </a:lnSpc>
              <a:spcBef>
                <a:spcPct val="0"/>
              </a:spcBef>
            </a:pPr>
          </a:p>
          <a:p>
            <a:pPr marL="777240" indent="-388620" lvl="1">
              <a:lnSpc>
                <a:spcPts val="5040"/>
              </a:lnSpc>
              <a:spcBef>
                <a:spcPct val="0"/>
              </a:spcBef>
              <a:buFont typeface="Arial"/>
              <a:buChar char="•"/>
            </a:pPr>
            <a:r>
              <a:rPr lang="en-US" sz="3600">
                <a:solidFill>
                  <a:srgbClr val="000000"/>
                </a:solidFill>
                <a:latin typeface="Canva Sans"/>
              </a:rPr>
              <a:t>Now you have become more familiar with the history and site of Dunfermline Abbey Churchyards, the next task is to begin to understand how the site has changed over the years.</a:t>
            </a:r>
          </a:p>
          <a:p>
            <a:pPr>
              <a:lnSpc>
                <a:spcPts val="5040"/>
              </a:lnSpc>
              <a:spcBef>
                <a:spcPct val="0"/>
              </a:spcBef>
            </a:pPr>
          </a:p>
          <a:p>
            <a:pPr marL="777240" indent="-388620" lvl="1">
              <a:lnSpc>
                <a:spcPts val="5040"/>
              </a:lnSpc>
              <a:spcBef>
                <a:spcPct val="0"/>
              </a:spcBef>
              <a:buFont typeface="Arial"/>
              <a:buChar char="•"/>
            </a:pPr>
            <a:r>
              <a:rPr lang="en-US" sz="3600">
                <a:solidFill>
                  <a:srgbClr val="000000"/>
                </a:solidFill>
                <a:latin typeface="Canva Sans"/>
              </a:rPr>
              <a:t>In the next slides you will see 4 historic images of the Abbey Churchyards and </a:t>
            </a:r>
            <a:r>
              <a:rPr lang="en-US" sz="3600">
                <a:solidFill>
                  <a:srgbClr val="000000"/>
                </a:solidFill>
                <a:latin typeface="Canva Sans"/>
              </a:rPr>
              <a:t>a recent image of the same view. </a:t>
            </a:r>
          </a:p>
          <a:p>
            <a:pPr>
              <a:lnSpc>
                <a:spcPts val="5040"/>
              </a:lnSpc>
              <a:spcBef>
                <a:spcPct val="0"/>
              </a:spcBef>
            </a:pPr>
          </a:p>
          <a:p>
            <a:pPr marL="777240" indent="-388620" lvl="1">
              <a:lnSpc>
                <a:spcPts val="5040"/>
              </a:lnSpc>
              <a:spcBef>
                <a:spcPct val="0"/>
              </a:spcBef>
              <a:buFont typeface="Arial"/>
              <a:buChar char="•"/>
            </a:pPr>
            <a:r>
              <a:rPr lang="en-US" sz="3600">
                <a:solidFill>
                  <a:srgbClr val="000000"/>
                </a:solidFill>
                <a:latin typeface="Canva Sans"/>
              </a:rPr>
              <a:t>Your task is to try and find the differences between the site then and now.</a:t>
            </a:r>
          </a:p>
          <a:p>
            <a:pPr>
              <a:lnSpc>
                <a:spcPts val="5040"/>
              </a:lnSpc>
            </a:pPr>
          </a:p>
        </p:txBody>
      </p:sp>
      <p:sp>
        <p:nvSpPr>
          <p:cNvPr name="Freeform 3" id="3"/>
          <p:cNvSpPr/>
          <p:nvPr/>
        </p:nvSpPr>
        <p:spPr>
          <a:xfrm flipH="false" flipV="false" rot="0">
            <a:off x="13098749" y="5616531"/>
            <a:ext cx="4670469" cy="4670469"/>
          </a:xfrm>
          <a:custGeom>
            <a:avLst/>
            <a:gdLst/>
            <a:ahLst/>
            <a:cxnLst/>
            <a:rect r="r" b="b" t="t" l="l"/>
            <a:pathLst>
              <a:path h="4670469" w="4670469">
                <a:moveTo>
                  <a:pt x="0" y="0"/>
                </a:moveTo>
                <a:lnTo>
                  <a:pt x="4670469" y="0"/>
                </a:lnTo>
                <a:lnTo>
                  <a:pt x="4670469" y="4670469"/>
                </a:lnTo>
                <a:lnTo>
                  <a:pt x="0" y="4670469"/>
                </a:lnTo>
                <a:lnTo>
                  <a:pt x="0" y="0"/>
                </a:lnTo>
                <a:close/>
              </a:path>
            </a:pathLst>
          </a:custGeom>
          <a:blipFill>
            <a:blip r:embed="rId2"/>
            <a:stretch>
              <a:fillRect l="0" t="0" r="0" b="0"/>
            </a:stretch>
          </a:blipFill>
        </p:spPr>
      </p:sp>
      <p:sp>
        <p:nvSpPr>
          <p:cNvPr name="Freeform 4" id="4"/>
          <p:cNvSpPr/>
          <p:nvPr/>
        </p:nvSpPr>
        <p:spPr>
          <a:xfrm flipH="false" flipV="false" rot="0">
            <a:off x="12866700" y="0"/>
            <a:ext cx="5134565" cy="5369439"/>
          </a:xfrm>
          <a:custGeom>
            <a:avLst/>
            <a:gdLst/>
            <a:ahLst/>
            <a:cxnLst/>
            <a:rect r="r" b="b" t="t" l="l"/>
            <a:pathLst>
              <a:path h="5369439" w="5134565">
                <a:moveTo>
                  <a:pt x="0" y="0"/>
                </a:moveTo>
                <a:lnTo>
                  <a:pt x="5134566" y="0"/>
                </a:lnTo>
                <a:lnTo>
                  <a:pt x="5134566" y="5369439"/>
                </a:lnTo>
                <a:lnTo>
                  <a:pt x="0" y="5369439"/>
                </a:lnTo>
                <a:lnTo>
                  <a:pt x="0" y="0"/>
                </a:lnTo>
                <a:close/>
              </a:path>
            </a:pathLst>
          </a:custGeom>
          <a:blipFill>
            <a:blip r:embed="rId3"/>
            <a:stretch>
              <a:fillRect l="-19922" t="0" r="-13051" b="-613"/>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DAF4cXnrM-k</dc:identifier>
  <dcterms:modified xsi:type="dcterms:W3CDTF">2011-08-01T06:04:30Z</dcterms:modified>
  <cp:revision>1</cp:revision>
  <dc:title>Intro to DAC PP </dc:title>
</cp:coreProperties>
</file>