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59"/>
    <p:sldId id="257" r:id="rId60"/>
    <p:sldId id="258" r:id="rId61"/>
    <p:sldId id="259" r:id="rId62"/>
    <p:sldId id="260" r:id="rId63"/>
    <p:sldId id="261" r:id="rId64"/>
    <p:sldId id="262" r:id="rId65"/>
    <p:sldId id="263" r:id="rId66"/>
    <p:sldId id="264" r:id="rId67"/>
    <p:sldId id="265" r:id="rId68"/>
    <p:sldId id="266" r:id="rId69"/>
    <p:sldId id="267" r:id="rId70"/>
    <p:sldId id="268" r:id="rId71"/>
    <p:sldId id="269" r:id="rId72"/>
    <p:sldId id="270" r:id="rId73"/>
    <p:sldId id="271" r:id="rId74"/>
    <p:sldId id="272" r:id="rId75"/>
    <p:sldId id="273" r:id="rId76"/>
    <p:sldId id="274" r:id="rId77"/>
    <p:sldId id="275" r:id="rId78"/>
    <p:sldId id="276" r:id="rId79"/>
    <p:sldId id="277" r:id="rId80"/>
    <p:sldId id="278" r:id="rId81"/>
    <p:sldId id="279" r:id="rId82"/>
    <p:sldId id="280" r:id="rId83"/>
    <p:sldId id="281" r:id="rId84"/>
    <p:sldId id="282" r:id="rId85"/>
    <p:sldId id="283" r:id="rId86"/>
    <p:sldId id="284" r:id="rId87"/>
    <p:sldId id="285" r:id="rId88"/>
    <p:sldId id="286" r:id="rId89"/>
    <p:sldId id="287" r:id="rId90"/>
    <p:sldId id="288" r:id="rId91"/>
    <p:sldId id="289" r:id="rId92"/>
    <p:sldId id="290" r:id="rId9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Diplomata SC" charset="1" panose="02000507060000020004"/>
      <p:regular r:id="rId10"/>
    </p:embeddedFont>
    <p:embeddedFont>
      <p:font typeface="Calistoga" charset="1" panose="00000500000000000000"/>
      <p:regular r:id="rId11"/>
    </p:embeddedFont>
    <p:embeddedFont>
      <p:font typeface="Engravers' Old English BT" charset="1" panose="03040702040608030603"/>
      <p:regular r:id="rId12"/>
    </p:embeddedFont>
    <p:embeddedFont>
      <p:font typeface="Engravers' Old English BT Bold" charset="1" panose="03040802040708030602"/>
      <p:regular r:id="rId13"/>
    </p:embeddedFont>
    <p:embeddedFont>
      <p:font typeface="Georgia Pro" charset="1" panose="02040502050405020303"/>
      <p:regular r:id="rId14"/>
    </p:embeddedFont>
    <p:embeddedFont>
      <p:font typeface="Georgia Pro Bold" charset="1" panose="02040802050405020203"/>
      <p:regular r:id="rId15"/>
    </p:embeddedFont>
    <p:embeddedFont>
      <p:font typeface="Georgia Pro Italics" charset="1" panose="02040502050405090303"/>
      <p:regular r:id="rId16"/>
    </p:embeddedFont>
    <p:embeddedFont>
      <p:font typeface="Georgia Pro Bold Italics" charset="1" panose="02040802050405090203"/>
      <p:regular r:id="rId17"/>
    </p:embeddedFont>
    <p:embeddedFont>
      <p:font typeface="Georgia Pro Light" charset="1" panose="02040302050405020303"/>
      <p:regular r:id="rId18"/>
    </p:embeddedFont>
    <p:embeddedFont>
      <p:font typeface="Georgia Pro Light Italics" charset="1" panose="02040302050405090303"/>
      <p:regular r:id="rId19"/>
    </p:embeddedFont>
    <p:embeddedFont>
      <p:font typeface="Georgia Pro Heavy" charset="1" panose="02040A02050405020203"/>
      <p:regular r:id="rId20"/>
    </p:embeddedFont>
    <p:embeddedFont>
      <p:font typeface="Georgia Pro Heavy Italics" charset="1" panose="02040A02050405090203"/>
      <p:regular r:id="rId21"/>
    </p:embeddedFont>
    <p:embeddedFont>
      <p:font typeface="Canva Sans" charset="1" panose="020B0503030501040103"/>
      <p:regular r:id="rId22"/>
    </p:embeddedFont>
    <p:embeddedFont>
      <p:font typeface="Canva Sans Bold" charset="1" panose="020B0803030501040103"/>
      <p:regular r:id="rId23"/>
    </p:embeddedFont>
    <p:embeddedFont>
      <p:font typeface="Canva Sans Italics" charset="1" panose="020B0503030501040103"/>
      <p:regular r:id="rId24"/>
    </p:embeddedFont>
    <p:embeddedFont>
      <p:font typeface="Canva Sans Bold Italics" charset="1" panose="020B0803030501040103"/>
      <p:regular r:id="rId25"/>
    </p:embeddedFont>
    <p:embeddedFont>
      <p:font typeface="Canva Sans Medium" charset="1" panose="020B0603030501040103"/>
      <p:regular r:id="rId26"/>
    </p:embeddedFont>
    <p:embeddedFont>
      <p:font typeface="Canva Sans Medium Italics" charset="1" panose="020B0603030501040103"/>
      <p:regular r:id="rId27"/>
    </p:embeddedFont>
    <p:embeddedFont>
      <p:font typeface="Roca One" charset="1" panose="00000500000000000000"/>
      <p:regular r:id="rId28"/>
    </p:embeddedFont>
    <p:embeddedFont>
      <p:font typeface="Roca One Bold" charset="1" panose="00000800000000000000"/>
      <p:regular r:id="rId29"/>
    </p:embeddedFont>
    <p:embeddedFont>
      <p:font typeface="Roca One Italics" charset="1" panose="00000500000000000000"/>
      <p:regular r:id="rId30"/>
    </p:embeddedFont>
    <p:embeddedFont>
      <p:font typeface="Roca One Bold Italics" charset="1" panose="00000800000000000000"/>
      <p:regular r:id="rId31"/>
    </p:embeddedFont>
    <p:embeddedFont>
      <p:font typeface="Roca One Thin" charset="1" panose="00000200000000000000"/>
      <p:regular r:id="rId32"/>
    </p:embeddedFont>
    <p:embeddedFont>
      <p:font typeface="Roca One Thin Italics" charset="1" panose="00000200000000000000"/>
      <p:regular r:id="rId33"/>
    </p:embeddedFont>
    <p:embeddedFont>
      <p:font typeface="Roca One Light" charset="1" panose="00000400000000000000"/>
      <p:regular r:id="rId34"/>
    </p:embeddedFont>
    <p:embeddedFont>
      <p:font typeface="Roca One Light Italics" charset="1" panose="00000400000000000000"/>
      <p:regular r:id="rId35"/>
    </p:embeddedFont>
    <p:embeddedFont>
      <p:font typeface="Roca One Ultra-Bold" charset="1" panose="00000A00000000000000"/>
      <p:regular r:id="rId36"/>
    </p:embeddedFont>
    <p:embeddedFont>
      <p:font typeface="Roca One Ultra-Bold Italics" charset="1" panose="00000A00000000000000"/>
      <p:regular r:id="rId37"/>
    </p:embeddedFont>
    <p:embeddedFont>
      <p:font typeface="Roca One Heavy" charset="1" panose="00000A00000000000000"/>
      <p:regular r:id="rId38"/>
    </p:embeddedFont>
    <p:embeddedFont>
      <p:font typeface="Roca One Heavy Italics" charset="1" panose="00000A00000000000000"/>
      <p:regular r:id="rId39"/>
    </p:embeddedFont>
    <p:embeddedFont>
      <p:font typeface="Now" charset="1" panose="00000500000000000000"/>
      <p:regular r:id="rId40"/>
    </p:embeddedFont>
    <p:embeddedFont>
      <p:font typeface="Now Bold" charset="1" panose="00000800000000000000"/>
      <p:regular r:id="rId41"/>
    </p:embeddedFont>
    <p:embeddedFont>
      <p:font typeface="Now Thin" charset="1" panose="00000300000000000000"/>
      <p:regular r:id="rId42"/>
    </p:embeddedFont>
    <p:embeddedFont>
      <p:font typeface="Now Light" charset="1" panose="00000400000000000000"/>
      <p:regular r:id="rId43"/>
    </p:embeddedFont>
    <p:embeddedFont>
      <p:font typeface="Now Medium" charset="1" panose="00000600000000000000"/>
      <p:regular r:id="rId44"/>
    </p:embeddedFont>
    <p:embeddedFont>
      <p:font typeface="Now Heavy" charset="1" panose="00000A00000000000000"/>
      <p:regular r:id="rId45"/>
    </p:embeddedFont>
    <p:embeddedFont>
      <p:font typeface="Childos Arabic" charset="1" panose="00000500000000000000"/>
      <p:regular r:id="rId46"/>
    </p:embeddedFont>
    <p:embeddedFont>
      <p:font typeface="Childos Arabic Bold" charset="1" panose="00000800000000000000"/>
      <p:regular r:id="rId47"/>
    </p:embeddedFont>
    <p:embeddedFont>
      <p:font typeface="Childos Arabic Light" charset="1" panose="00000400000000000000"/>
      <p:regular r:id="rId48"/>
    </p:embeddedFont>
    <p:embeddedFont>
      <p:font typeface="Childos Arabic Medium" charset="1" panose="00000600000000000000"/>
      <p:regular r:id="rId49"/>
    </p:embeddedFont>
    <p:embeddedFont>
      <p:font typeface="Childos Arabic Semi-Bold" charset="1" panose="00000700000000000000"/>
      <p:regular r:id="rId50"/>
    </p:embeddedFont>
    <p:embeddedFont>
      <p:font typeface="Open Sans" charset="1" panose="020B0606030504020204"/>
      <p:regular r:id="rId51"/>
    </p:embeddedFont>
    <p:embeddedFont>
      <p:font typeface="Open Sans Bold" charset="1" panose="020B0806030504020204"/>
      <p:regular r:id="rId52"/>
    </p:embeddedFont>
    <p:embeddedFont>
      <p:font typeface="Open Sans Italics" charset="1" panose="020B0606030504020204"/>
      <p:regular r:id="rId53"/>
    </p:embeddedFont>
    <p:embeddedFont>
      <p:font typeface="Open Sans Bold Italics" charset="1" panose="020B0806030504020204"/>
      <p:regular r:id="rId54"/>
    </p:embeddedFont>
    <p:embeddedFont>
      <p:font typeface="Open Sans Light" charset="1" panose="020B0306030504020204"/>
      <p:regular r:id="rId55"/>
    </p:embeddedFont>
    <p:embeddedFont>
      <p:font typeface="Open Sans Light Italics" charset="1" panose="020B0306030504020204"/>
      <p:regular r:id="rId56"/>
    </p:embeddedFont>
    <p:embeddedFont>
      <p:font typeface="Open Sans Ultra-Bold" charset="1" panose="00000000000000000000"/>
      <p:regular r:id="rId57"/>
    </p:embeddedFont>
    <p:embeddedFont>
      <p:font typeface="Open Sans Ultra-Bold Italics" charset="1" panose="00000000000000000000"/>
      <p:regular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slides/slide1.xml" Type="http://schemas.openxmlformats.org/officeDocument/2006/relationships/slide"/><Relationship Id="rId6" Target="fonts/font6.fntdata" Type="http://schemas.openxmlformats.org/officeDocument/2006/relationships/font"/><Relationship Id="rId60" Target="slides/slide2.xml" Type="http://schemas.openxmlformats.org/officeDocument/2006/relationships/slide"/><Relationship Id="rId61" Target="slides/slide3.xml" Type="http://schemas.openxmlformats.org/officeDocument/2006/relationships/slide"/><Relationship Id="rId62" Target="slides/slide4.xml" Type="http://schemas.openxmlformats.org/officeDocument/2006/relationships/slide"/><Relationship Id="rId63" Target="slides/slide5.xml" Type="http://schemas.openxmlformats.org/officeDocument/2006/relationships/slide"/><Relationship Id="rId64" Target="slides/slide6.xml" Type="http://schemas.openxmlformats.org/officeDocument/2006/relationships/slide"/><Relationship Id="rId65" Target="slides/slide7.xml" Type="http://schemas.openxmlformats.org/officeDocument/2006/relationships/slide"/><Relationship Id="rId66" Target="slides/slide8.xml" Type="http://schemas.openxmlformats.org/officeDocument/2006/relationships/slide"/><Relationship Id="rId67" Target="slides/slide9.xml" Type="http://schemas.openxmlformats.org/officeDocument/2006/relationships/slide"/><Relationship Id="rId68" Target="slides/slide10.xml" Type="http://schemas.openxmlformats.org/officeDocument/2006/relationships/slide"/><Relationship Id="rId69" Target="slides/slide11.xml" Type="http://schemas.openxmlformats.org/officeDocument/2006/relationships/slide"/><Relationship Id="rId7" Target="fonts/font7.fntdata" Type="http://schemas.openxmlformats.org/officeDocument/2006/relationships/font"/><Relationship Id="rId70" Target="slides/slide12.xml" Type="http://schemas.openxmlformats.org/officeDocument/2006/relationships/slide"/><Relationship Id="rId71" Target="slides/slide13.xml" Type="http://schemas.openxmlformats.org/officeDocument/2006/relationships/slide"/><Relationship Id="rId72" Target="slides/slide14.xml" Type="http://schemas.openxmlformats.org/officeDocument/2006/relationships/slide"/><Relationship Id="rId73" Target="slides/slide15.xml" Type="http://schemas.openxmlformats.org/officeDocument/2006/relationships/slide"/><Relationship Id="rId74" Target="slides/slide16.xml" Type="http://schemas.openxmlformats.org/officeDocument/2006/relationships/slide"/><Relationship Id="rId75" Target="slides/slide17.xml" Type="http://schemas.openxmlformats.org/officeDocument/2006/relationships/slide"/><Relationship Id="rId76" Target="slides/slide18.xml" Type="http://schemas.openxmlformats.org/officeDocument/2006/relationships/slide"/><Relationship Id="rId77" Target="slides/slide19.xml" Type="http://schemas.openxmlformats.org/officeDocument/2006/relationships/slide"/><Relationship Id="rId78" Target="slides/slide20.xml" Type="http://schemas.openxmlformats.org/officeDocument/2006/relationships/slide"/><Relationship Id="rId79" Target="slides/slide21.xml" Type="http://schemas.openxmlformats.org/officeDocument/2006/relationships/slide"/><Relationship Id="rId8" Target="fonts/font8.fntdata" Type="http://schemas.openxmlformats.org/officeDocument/2006/relationships/font"/><Relationship Id="rId80" Target="slides/slide22.xml" Type="http://schemas.openxmlformats.org/officeDocument/2006/relationships/slide"/><Relationship Id="rId81" Target="slides/slide23.xml" Type="http://schemas.openxmlformats.org/officeDocument/2006/relationships/slide"/><Relationship Id="rId82" Target="slides/slide24.xml" Type="http://schemas.openxmlformats.org/officeDocument/2006/relationships/slide"/><Relationship Id="rId83" Target="slides/slide25.xml" Type="http://schemas.openxmlformats.org/officeDocument/2006/relationships/slide"/><Relationship Id="rId84" Target="slides/slide26.xml" Type="http://schemas.openxmlformats.org/officeDocument/2006/relationships/slide"/><Relationship Id="rId85" Target="slides/slide27.xml" Type="http://schemas.openxmlformats.org/officeDocument/2006/relationships/slide"/><Relationship Id="rId86" Target="slides/slide28.xml" Type="http://schemas.openxmlformats.org/officeDocument/2006/relationships/slide"/><Relationship Id="rId87" Target="slides/slide29.xml" Type="http://schemas.openxmlformats.org/officeDocument/2006/relationships/slide"/><Relationship Id="rId88" Target="slides/slide30.xml" Type="http://schemas.openxmlformats.org/officeDocument/2006/relationships/slide"/><Relationship Id="rId89" Target="slides/slide31.xml" Type="http://schemas.openxmlformats.org/officeDocument/2006/relationships/slide"/><Relationship Id="rId9" Target="fonts/font9.fntdata" Type="http://schemas.openxmlformats.org/officeDocument/2006/relationships/font"/><Relationship Id="rId90" Target="slides/slide32.xml" Type="http://schemas.openxmlformats.org/officeDocument/2006/relationships/slide"/><Relationship Id="rId91" Target="slides/slide33.xml" Type="http://schemas.openxmlformats.org/officeDocument/2006/relationships/slide"/><Relationship Id="rId92" Target="slides/slide34.xml" Type="http://schemas.openxmlformats.org/officeDocument/2006/relationships/slide"/><Relationship Id="rId93" Target="slides/slide35.xml" Type="http://schemas.openxmlformats.org/officeDocument/2006/relationships/slide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30.png" Type="http://schemas.openxmlformats.org/officeDocument/2006/relationships/image"/><Relationship Id="rId12" Target="../media/image31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png" Type="http://schemas.openxmlformats.org/officeDocument/2006/relationships/image"/><Relationship Id="rId11" Target="../media/image29.svg" Type="http://schemas.openxmlformats.org/officeDocument/2006/relationships/image"/><Relationship Id="rId12" Target="../media/image30.png" Type="http://schemas.openxmlformats.org/officeDocument/2006/relationships/image"/><Relationship Id="rId13" Target="../media/image31.svg" Type="http://schemas.openxmlformats.org/officeDocument/2006/relationships/image"/><Relationship Id="rId14" Target="../media/image35.png" Type="http://schemas.openxmlformats.org/officeDocument/2006/relationships/image"/><Relationship Id="rId15" Target="../media/image36.png" Type="http://schemas.openxmlformats.org/officeDocument/2006/relationships/image"/><Relationship Id="rId16" Target="../media/image26.png" Type="http://schemas.openxmlformats.org/officeDocument/2006/relationships/image"/><Relationship Id="rId17" Target="../media/image27.svg" Type="http://schemas.openxmlformats.org/officeDocument/2006/relationships/image"/><Relationship Id="rId2" Target="../media/image32.png" Type="http://schemas.openxmlformats.org/officeDocument/2006/relationships/image"/><Relationship Id="rId3" Target="../media/image33.png" Type="http://schemas.openxmlformats.org/officeDocument/2006/relationships/image"/><Relationship Id="rId4" Target="../media/image34.pn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44.jpeg" Type="http://schemas.openxmlformats.org/officeDocument/2006/relationships/image"/><Relationship Id="rId4" Target="../media/image45.jpeg" Type="http://schemas.openxmlformats.org/officeDocument/2006/relationships/image"/><Relationship Id="rId5" Target="../media/image46.jpe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48.jpeg" Type="http://schemas.openxmlformats.org/officeDocument/2006/relationships/image"/><Relationship Id="rId4" Target="../media/image49.jpeg" Type="http://schemas.openxmlformats.org/officeDocument/2006/relationships/image"/><Relationship Id="rId5" Target="../media/image50.jpe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52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png" Type="http://schemas.openxmlformats.org/officeDocument/2006/relationships/image"/><Relationship Id="rId4" Target="../media/image55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57.png" Type="http://schemas.openxmlformats.org/officeDocument/2006/relationships/image"/><Relationship Id="rId4" Target="../media/image58.png" Type="http://schemas.openxmlformats.org/officeDocument/2006/relationships/image"/><Relationship Id="rId5" Target="../media/image59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png" Type="http://schemas.openxmlformats.org/officeDocument/2006/relationships/image"/><Relationship Id="rId4" Target="../media/image32.pn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png" Type="http://schemas.openxmlformats.org/officeDocument/2006/relationships/image"/><Relationship Id="rId11" Target="../media/image71.svg" Type="http://schemas.openxmlformats.org/officeDocument/2006/relationships/image"/><Relationship Id="rId12" Target="../media/image72.png" Type="http://schemas.openxmlformats.org/officeDocument/2006/relationships/image"/><Relationship Id="rId13" Target="../media/image73.png" Type="http://schemas.openxmlformats.org/officeDocument/2006/relationships/image"/><Relationship Id="rId14" Target="../media/image74.svg" Type="http://schemas.openxmlformats.org/officeDocument/2006/relationships/image"/><Relationship Id="rId15" Target="../media/image75.png" Type="http://schemas.openxmlformats.org/officeDocument/2006/relationships/image"/><Relationship Id="rId16" Target="../media/image76.svg" Type="http://schemas.openxmlformats.org/officeDocument/2006/relationships/image"/><Relationship Id="rId17" Target="../media/image77.png" Type="http://schemas.openxmlformats.org/officeDocument/2006/relationships/image"/><Relationship Id="rId18" Target="../media/image78.svg" Type="http://schemas.openxmlformats.org/officeDocument/2006/relationships/image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png" Type="http://schemas.openxmlformats.org/officeDocument/2006/relationships/image"/><Relationship Id="rId11" Target="../media/image84.svg" Type="http://schemas.openxmlformats.org/officeDocument/2006/relationships/image"/><Relationship Id="rId12" Target="../media/image85.png" Type="http://schemas.openxmlformats.org/officeDocument/2006/relationships/image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81.png" Type="http://schemas.openxmlformats.org/officeDocument/2006/relationships/image"/><Relationship Id="rId9" Target="../media/image82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86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87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8.png" Type="http://schemas.openxmlformats.org/officeDocument/2006/relationships/image"/><Relationship Id="rId11" Target="../media/image89.png" Type="http://schemas.openxmlformats.org/officeDocument/2006/relationships/image"/><Relationship Id="rId12" Target="../media/image90.png" Type="http://schemas.openxmlformats.org/officeDocument/2006/relationships/image"/><Relationship Id="rId13" Target="../media/image91.png" Type="http://schemas.openxmlformats.org/officeDocument/2006/relationships/image"/><Relationship Id="rId14" Target="../media/image92.png" Type="http://schemas.openxmlformats.org/officeDocument/2006/relationships/image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77.png" Type="http://schemas.openxmlformats.org/officeDocument/2006/relationships/image"/><Relationship Id="rId9" Target="../media/image78.sv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svg" Type="http://schemas.openxmlformats.org/officeDocument/2006/relationships/image"/><Relationship Id="rId11" Target="../media/image98.png" Type="http://schemas.openxmlformats.org/officeDocument/2006/relationships/image"/><Relationship Id="rId12" Target="../media/image99.svg" Type="http://schemas.openxmlformats.org/officeDocument/2006/relationships/image"/><Relationship Id="rId13" Target="../media/image100.png" Type="http://schemas.openxmlformats.org/officeDocument/2006/relationships/image"/><Relationship Id="rId14" Target="../media/image101.svg" Type="http://schemas.openxmlformats.org/officeDocument/2006/relationships/image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79.png" Type="http://schemas.openxmlformats.org/officeDocument/2006/relationships/image"/><Relationship Id="rId5" Target="../media/image80.svg" Type="http://schemas.openxmlformats.org/officeDocument/2006/relationships/image"/><Relationship Id="rId6" Target="../media/image93.png" Type="http://schemas.openxmlformats.org/officeDocument/2006/relationships/image"/><Relationship Id="rId7" Target="../media/image94.png" Type="http://schemas.openxmlformats.org/officeDocument/2006/relationships/image"/><Relationship Id="rId8" Target="../media/image95.svg" Type="http://schemas.openxmlformats.org/officeDocument/2006/relationships/image"/><Relationship Id="rId9" Target="../media/image96.pn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10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2944370"/>
            <a:ext cx="8711638" cy="4503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712"/>
              </a:lnSpc>
            </a:pPr>
            <a:r>
              <a:rPr lang="en-US" sz="10745">
                <a:solidFill>
                  <a:srgbClr val="FFFFFF"/>
                </a:solidFill>
                <a:latin typeface="Roca One Bold"/>
              </a:rPr>
              <a:t>What can  gravestones tell us?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033996"/>
            <a:ext cx="9479263" cy="402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 Medium"/>
              </a:rPr>
              <a:t>DUNFERMLINE ABBEY CHURCHYARDS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74108" y="332096"/>
            <a:ext cx="2368985" cy="3813255"/>
          </a:xfrm>
          <a:custGeom>
            <a:avLst/>
            <a:gdLst/>
            <a:ahLst/>
            <a:cxnLst/>
            <a:rect r="r" b="b" t="t" l="l"/>
            <a:pathLst>
              <a:path h="3813255" w="2368985">
                <a:moveTo>
                  <a:pt x="0" y="0"/>
                </a:moveTo>
                <a:lnTo>
                  <a:pt x="2368985" y="0"/>
                </a:lnTo>
                <a:lnTo>
                  <a:pt x="2368985" y="3813256"/>
                </a:lnTo>
                <a:lnTo>
                  <a:pt x="0" y="3813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148" y="3388602"/>
            <a:ext cx="7591994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Can you think of any information that you would not find on a gravestone?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Why do you think these details would not be included?</a:t>
            </a:r>
          </a:p>
          <a:p>
            <a:pPr>
              <a:lnSpc>
                <a:spcPts val="5039"/>
              </a:lnSpc>
            </a:pP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648142" y="1033706"/>
          <a:ext cx="6870822" cy="5502113"/>
        </p:xfrm>
        <a:graphic>
          <a:graphicData uri="http://schemas.openxmlformats.org/drawingml/2006/table">
            <a:tbl>
              <a:tblPr/>
              <a:tblGrid>
                <a:gridCol w="3586155"/>
                <a:gridCol w="3284667"/>
              </a:tblGrid>
              <a:tr h="114564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Canva Sans"/>
                        </a:rPr>
                        <a:t>What would you not see on a gravestone?</a:t>
                      </a: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Canva Sans"/>
                        </a:rPr>
                        <a:t>Reason why</a:t>
                      </a:r>
                      <a:endParaRPr lang="en-US" sz="1100"/>
                    </a:p>
                    <a:p>
                      <a:pPr>
                        <a:lnSpc>
                          <a:spcPts val="5039"/>
                        </a:lnSpc>
                      </a:pP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7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4820" y="2925210"/>
            <a:ext cx="11158675" cy="150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 Bold"/>
              </a:rPr>
              <a:t>Different types of gravestone symbols</a:t>
            </a:r>
          </a:p>
          <a:p>
            <a:pPr>
              <a:lnSpc>
                <a:spcPts val="392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2098642"/>
            <a:ext cx="14280624" cy="532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0"/>
              </a:lnSpc>
            </a:pPr>
            <a:r>
              <a:rPr lang="en-US" sz="3600" spc="201">
                <a:solidFill>
                  <a:srgbClr val="FFFFFF"/>
                </a:solidFill>
                <a:latin typeface="Now Bold"/>
              </a:rPr>
              <a:t>What can gravestones tell us?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268945" y="5885353"/>
            <a:ext cx="2640172" cy="3171377"/>
          </a:xfrm>
          <a:custGeom>
            <a:avLst/>
            <a:gdLst/>
            <a:ahLst/>
            <a:cxnLst/>
            <a:rect r="r" b="b" t="t" l="l"/>
            <a:pathLst>
              <a:path h="3171377" w="2640172">
                <a:moveTo>
                  <a:pt x="0" y="0"/>
                </a:moveTo>
                <a:lnTo>
                  <a:pt x="2640171" y="0"/>
                </a:lnTo>
                <a:lnTo>
                  <a:pt x="2640171" y="3171377"/>
                </a:lnTo>
                <a:lnTo>
                  <a:pt x="0" y="3171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268945" y="1064180"/>
            <a:ext cx="2412301" cy="4114800"/>
          </a:xfrm>
          <a:custGeom>
            <a:avLst/>
            <a:gdLst/>
            <a:ahLst/>
            <a:cxnLst/>
            <a:rect r="r" b="b" t="t" l="l"/>
            <a:pathLst>
              <a:path h="4114800" w="2412301">
                <a:moveTo>
                  <a:pt x="0" y="0"/>
                </a:moveTo>
                <a:lnTo>
                  <a:pt x="2412301" y="0"/>
                </a:lnTo>
                <a:lnTo>
                  <a:pt x="24123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76655" y="147045"/>
            <a:ext cx="14448693" cy="954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</a:p>
          <a:p>
            <a:pPr marL="777242" indent="-388621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Some gravestones have pictures carved on them that have special meanings. These pictures are called </a:t>
            </a:r>
            <a:r>
              <a:rPr lang="en-US" sz="3600">
                <a:solidFill>
                  <a:srgbClr val="000000"/>
                </a:solidFill>
                <a:latin typeface="Canva Sans Bold"/>
              </a:rPr>
              <a:t>symbols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2" indent="-388621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Symbols can give us clues to what people thought and did in the past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2" indent="-388621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Many symbols represent people’s ideas about religion and about death. For example, skulls and crossbones mean death and the end of a person’s life on earth.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2" indent="-388621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Skulls and crossbones are sometimes wrongly thought to mark the graves of pirates. But these symbols were used on pirate flags to scare people because this was a symbol of death!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4786" y="0"/>
            <a:ext cx="4408932" cy="3306699"/>
          </a:xfrm>
          <a:custGeom>
            <a:avLst/>
            <a:gdLst/>
            <a:ahLst/>
            <a:cxnLst/>
            <a:rect r="r" b="b" t="t" l="l"/>
            <a:pathLst>
              <a:path h="3306699" w="4408932">
                <a:moveTo>
                  <a:pt x="0" y="0"/>
                </a:moveTo>
                <a:lnTo>
                  <a:pt x="4408932" y="0"/>
                </a:lnTo>
                <a:lnTo>
                  <a:pt x="4408932" y="3306699"/>
                </a:lnTo>
                <a:lnTo>
                  <a:pt x="0" y="33066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086505" y="3676162"/>
            <a:ext cx="4705494" cy="2530383"/>
          </a:xfrm>
          <a:custGeom>
            <a:avLst/>
            <a:gdLst/>
            <a:ahLst/>
            <a:cxnLst/>
            <a:rect r="r" b="b" t="t" l="l"/>
            <a:pathLst>
              <a:path h="2530383" w="4705494">
                <a:moveTo>
                  <a:pt x="0" y="0"/>
                </a:moveTo>
                <a:lnTo>
                  <a:pt x="4705494" y="0"/>
                </a:lnTo>
                <a:lnTo>
                  <a:pt x="4705494" y="2530382"/>
                </a:lnTo>
                <a:lnTo>
                  <a:pt x="0" y="25303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745" r="-406" b="-1519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31132" y="6621493"/>
            <a:ext cx="3405375" cy="3381726"/>
          </a:xfrm>
          <a:custGeom>
            <a:avLst/>
            <a:gdLst/>
            <a:ahLst/>
            <a:cxnLst/>
            <a:rect r="r" b="b" t="t" l="l"/>
            <a:pathLst>
              <a:path h="3381726" w="3405375">
                <a:moveTo>
                  <a:pt x="0" y="0"/>
                </a:moveTo>
                <a:lnTo>
                  <a:pt x="3405375" y="0"/>
                </a:lnTo>
                <a:lnTo>
                  <a:pt x="3405375" y="3381726"/>
                </a:lnTo>
                <a:lnTo>
                  <a:pt x="0" y="3381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915" t="-22563" r="-28320" b="-8586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3952" y="17145"/>
            <a:ext cx="9979139" cy="10186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Other symbols represent the belief in a life in heaven after death. A very popular symbol of this type is a face with wings, called a winged soul. 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Another example of a symbol which represents death is the hourglass. The example here has winged souls above and is next to the shovel and spade used to dig graves. 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Another example of a symbol of the belief of life in heaven after death is a  wreath made from leaves in the shape of a circle.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7324" y="7154300"/>
            <a:ext cx="2168785" cy="2409761"/>
          </a:xfrm>
          <a:custGeom>
            <a:avLst/>
            <a:gdLst/>
            <a:ahLst/>
            <a:cxnLst/>
            <a:rect r="r" b="b" t="t" l="l"/>
            <a:pathLst>
              <a:path h="2409761" w="2168785">
                <a:moveTo>
                  <a:pt x="0" y="0"/>
                </a:moveTo>
                <a:lnTo>
                  <a:pt x="2168784" y="0"/>
                </a:lnTo>
                <a:lnTo>
                  <a:pt x="2168784" y="2409761"/>
                </a:lnTo>
                <a:lnTo>
                  <a:pt x="0" y="24097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25816" y="7154300"/>
            <a:ext cx="3226692" cy="2472453"/>
          </a:xfrm>
          <a:custGeom>
            <a:avLst/>
            <a:gdLst/>
            <a:ahLst/>
            <a:cxnLst/>
            <a:rect r="r" b="b" t="t" l="l"/>
            <a:pathLst>
              <a:path h="2472453" w="3226692">
                <a:moveTo>
                  <a:pt x="0" y="0"/>
                </a:moveTo>
                <a:lnTo>
                  <a:pt x="3226692" y="0"/>
                </a:lnTo>
                <a:lnTo>
                  <a:pt x="3226692" y="2472453"/>
                </a:lnTo>
                <a:lnTo>
                  <a:pt x="0" y="24724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33916" y="7172832"/>
            <a:ext cx="2420168" cy="2435390"/>
          </a:xfrm>
          <a:custGeom>
            <a:avLst/>
            <a:gdLst/>
            <a:ahLst/>
            <a:cxnLst/>
            <a:rect r="r" b="b" t="t" l="l"/>
            <a:pathLst>
              <a:path h="2435390" w="2420168">
                <a:moveTo>
                  <a:pt x="0" y="0"/>
                </a:moveTo>
                <a:lnTo>
                  <a:pt x="2420168" y="0"/>
                </a:lnTo>
                <a:lnTo>
                  <a:pt x="2420168" y="2435390"/>
                </a:lnTo>
                <a:lnTo>
                  <a:pt x="0" y="24353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891799" y="7191364"/>
            <a:ext cx="3293992" cy="2293442"/>
          </a:xfrm>
          <a:custGeom>
            <a:avLst/>
            <a:gdLst/>
            <a:ahLst/>
            <a:cxnLst/>
            <a:rect r="r" b="b" t="t" l="l"/>
            <a:pathLst>
              <a:path h="2293442" w="3293992">
                <a:moveTo>
                  <a:pt x="0" y="0"/>
                </a:moveTo>
                <a:lnTo>
                  <a:pt x="3293992" y="0"/>
                </a:lnTo>
                <a:lnTo>
                  <a:pt x="3293992" y="2293442"/>
                </a:lnTo>
                <a:lnTo>
                  <a:pt x="0" y="22934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50019">
            <a:off x="14761341" y="7538853"/>
            <a:ext cx="1681609" cy="2060164"/>
          </a:xfrm>
          <a:custGeom>
            <a:avLst/>
            <a:gdLst/>
            <a:ahLst/>
            <a:cxnLst/>
            <a:rect r="r" b="b" t="t" l="l"/>
            <a:pathLst>
              <a:path h="2060164" w="1681609">
                <a:moveTo>
                  <a:pt x="0" y="0"/>
                </a:moveTo>
                <a:lnTo>
                  <a:pt x="1681609" y="0"/>
                </a:lnTo>
                <a:lnTo>
                  <a:pt x="1681609" y="2060164"/>
                </a:lnTo>
                <a:lnTo>
                  <a:pt x="0" y="20601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500247">
            <a:off x="15654222" y="7281872"/>
            <a:ext cx="1960465" cy="1992849"/>
          </a:xfrm>
          <a:custGeom>
            <a:avLst/>
            <a:gdLst/>
            <a:ahLst/>
            <a:cxnLst/>
            <a:rect r="r" b="b" t="t" l="l"/>
            <a:pathLst>
              <a:path h="1992849" w="1960465">
                <a:moveTo>
                  <a:pt x="0" y="0"/>
                </a:moveTo>
                <a:lnTo>
                  <a:pt x="1960466" y="0"/>
                </a:lnTo>
                <a:lnTo>
                  <a:pt x="1960466" y="1992849"/>
                </a:lnTo>
                <a:lnTo>
                  <a:pt x="0" y="19928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512705"/>
            <a:ext cx="11529628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Some gravestones have symbols carved on them that tell us what jobs people did in the past.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The next few slides show 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photographs of carvings of the different tools people used. Can you work out which  jobs use these tools for?</a:t>
            </a:r>
          </a:p>
          <a:p>
            <a:pPr>
              <a:lnSpc>
                <a:spcPts val="504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641261" y="962025"/>
            <a:ext cx="3276324" cy="4442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nva Sans Bold"/>
              </a:rPr>
              <a:t>Which job?</a:t>
            </a:r>
          </a:p>
          <a:p>
            <a:pPr algn="ctr"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Weaver</a:t>
            </a: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Tailor</a:t>
            </a: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Sailor</a:t>
            </a: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Butcher</a:t>
            </a: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Blacksmith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63511" y="4912732"/>
            <a:ext cx="4605361" cy="4670531"/>
          </a:xfrm>
          <a:custGeom>
            <a:avLst/>
            <a:gdLst/>
            <a:ahLst/>
            <a:cxnLst/>
            <a:rect r="r" b="b" t="t" l="l"/>
            <a:pathLst>
              <a:path h="4670531" w="4605361">
                <a:moveTo>
                  <a:pt x="0" y="0"/>
                </a:moveTo>
                <a:lnTo>
                  <a:pt x="4605361" y="0"/>
                </a:lnTo>
                <a:lnTo>
                  <a:pt x="4605361" y="4670532"/>
                </a:lnTo>
                <a:lnTo>
                  <a:pt x="0" y="4670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150" t="-10443" r="-34795" b="-397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483924" y="435857"/>
            <a:ext cx="3921767" cy="3608026"/>
          </a:xfrm>
          <a:custGeom>
            <a:avLst/>
            <a:gdLst/>
            <a:ahLst/>
            <a:cxnLst/>
            <a:rect r="r" b="b" t="t" l="l"/>
            <a:pathLst>
              <a:path h="3608026" w="3921767">
                <a:moveTo>
                  <a:pt x="0" y="0"/>
                </a:moveTo>
                <a:lnTo>
                  <a:pt x="3921767" y="0"/>
                </a:lnTo>
                <a:lnTo>
                  <a:pt x="3921767" y="3608025"/>
                </a:lnTo>
                <a:lnTo>
                  <a:pt x="0" y="36080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10" t="-28551" r="-1810" b="-4865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650363" y="5277488"/>
            <a:ext cx="3992897" cy="4429930"/>
          </a:xfrm>
          <a:custGeom>
            <a:avLst/>
            <a:gdLst/>
            <a:ahLst/>
            <a:cxnLst/>
            <a:rect r="r" b="b" t="t" l="l"/>
            <a:pathLst>
              <a:path h="4429930" w="3992897">
                <a:moveTo>
                  <a:pt x="0" y="0"/>
                </a:moveTo>
                <a:lnTo>
                  <a:pt x="3992897" y="0"/>
                </a:lnTo>
                <a:lnTo>
                  <a:pt x="3992897" y="4429930"/>
                </a:lnTo>
                <a:lnTo>
                  <a:pt x="0" y="44299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639" t="-15919" r="-11027" b="-3029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714710" y="1634122"/>
            <a:ext cx="2168785" cy="2409761"/>
          </a:xfrm>
          <a:custGeom>
            <a:avLst/>
            <a:gdLst/>
            <a:ahLst/>
            <a:cxnLst/>
            <a:rect r="r" b="b" t="t" l="l"/>
            <a:pathLst>
              <a:path h="2409761" w="2168785">
                <a:moveTo>
                  <a:pt x="0" y="0"/>
                </a:moveTo>
                <a:lnTo>
                  <a:pt x="2168785" y="0"/>
                </a:lnTo>
                <a:lnTo>
                  <a:pt x="2168785" y="2409760"/>
                </a:lnTo>
                <a:lnTo>
                  <a:pt x="0" y="2409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49835" y="1414475"/>
            <a:ext cx="3226692" cy="2472453"/>
          </a:xfrm>
          <a:custGeom>
            <a:avLst/>
            <a:gdLst/>
            <a:ahLst/>
            <a:cxnLst/>
            <a:rect r="r" b="b" t="t" l="l"/>
            <a:pathLst>
              <a:path h="2472453" w="3226692">
                <a:moveTo>
                  <a:pt x="0" y="0"/>
                </a:moveTo>
                <a:lnTo>
                  <a:pt x="3226692" y="0"/>
                </a:lnTo>
                <a:lnTo>
                  <a:pt x="3226692" y="2472453"/>
                </a:lnTo>
                <a:lnTo>
                  <a:pt x="0" y="24724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068872" y="7804262"/>
            <a:ext cx="2019557" cy="2032259"/>
          </a:xfrm>
          <a:custGeom>
            <a:avLst/>
            <a:gdLst/>
            <a:ahLst/>
            <a:cxnLst/>
            <a:rect r="r" b="b" t="t" l="l"/>
            <a:pathLst>
              <a:path h="2032259" w="2019557">
                <a:moveTo>
                  <a:pt x="0" y="0"/>
                </a:moveTo>
                <a:lnTo>
                  <a:pt x="2019557" y="0"/>
                </a:lnTo>
                <a:lnTo>
                  <a:pt x="2019557" y="2032259"/>
                </a:lnTo>
                <a:lnTo>
                  <a:pt x="0" y="20322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731" y="5187834"/>
            <a:ext cx="1681609" cy="2060164"/>
          </a:xfrm>
          <a:custGeom>
            <a:avLst/>
            <a:gdLst/>
            <a:ahLst/>
            <a:cxnLst/>
            <a:rect r="r" b="b" t="t" l="l"/>
            <a:pathLst>
              <a:path h="2060164" w="1681609">
                <a:moveTo>
                  <a:pt x="0" y="0"/>
                </a:moveTo>
                <a:lnTo>
                  <a:pt x="1681609" y="0"/>
                </a:lnTo>
                <a:lnTo>
                  <a:pt x="1681609" y="2060164"/>
                </a:lnTo>
                <a:lnTo>
                  <a:pt x="0" y="2060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3288914">
            <a:off x="-64697" y="7464799"/>
            <a:ext cx="1960465" cy="1992849"/>
          </a:xfrm>
          <a:custGeom>
            <a:avLst/>
            <a:gdLst/>
            <a:ahLst/>
            <a:cxnLst/>
            <a:rect r="r" b="b" t="t" l="l"/>
            <a:pathLst>
              <a:path h="1992849" w="1960465">
                <a:moveTo>
                  <a:pt x="0" y="0"/>
                </a:moveTo>
                <a:lnTo>
                  <a:pt x="1960465" y="0"/>
                </a:lnTo>
                <a:lnTo>
                  <a:pt x="1960465" y="1992849"/>
                </a:lnTo>
                <a:lnTo>
                  <a:pt x="0" y="19928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883495" y="467899"/>
            <a:ext cx="4492441" cy="3575983"/>
          </a:xfrm>
          <a:custGeom>
            <a:avLst/>
            <a:gdLst/>
            <a:ahLst/>
            <a:cxnLst/>
            <a:rect r="r" b="b" t="t" l="l"/>
            <a:pathLst>
              <a:path h="3575983" w="4492441">
                <a:moveTo>
                  <a:pt x="0" y="0"/>
                </a:moveTo>
                <a:lnTo>
                  <a:pt x="4492441" y="0"/>
                </a:lnTo>
                <a:lnTo>
                  <a:pt x="4492441" y="3575983"/>
                </a:lnTo>
                <a:lnTo>
                  <a:pt x="0" y="3575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24415" y="5113638"/>
            <a:ext cx="4224488" cy="4722882"/>
          </a:xfrm>
          <a:custGeom>
            <a:avLst/>
            <a:gdLst/>
            <a:ahLst/>
            <a:cxnLst/>
            <a:rect r="r" b="b" t="t" l="l"/>
            <a:pathLst>
              <a:path h="4722882" w="4224488">
                <a:moveTo>
                  <a:pt x="0" y="0"/>
                </a:moveTo>
                <a:lnTo>
                  <a:pt x="4224488" y="0"/>
                </a:lnTo>
                <a:lnTo>
                  <a:pt x="4224488" y="4722883"/>
                </a:lnTo>
                <a:lnTo>
                  <a:pt x="0" y="472288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101930" y="7809210"/>
            <a:ext cx="2548013" cy="1774054"/>
          </a:xfrm>
          <a:custGeom>
            <a:avLst/>
            <a:gdLst/>
            <a:ahLst/>
            <a:cxnLst/>
            <a:rect r="r" b="b" t="t" l="l"/>
            <a:pathLst>
              <a:path h="1774054" w="2548013">
                <a:moveTo>
                  <a:pt x="0" y="0"/>
                </a:moveTo>
                <a:lnTo>
                  <a:pt x="2548013" y="0"/>
                </a:lnTo>
                <a:lnTo>
                  <a:pt x="2548013" y="1774054"/>
                </a:lnTo>
                <a:lnTo>
                  <a:pt x="0" y="177405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3690724" y="1193454"/>
            <a:ext cx="4691870" cy="2527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anva Sans Bold"/>
              </a:rPr>
              <a:t>Can you work out the  jobs symbolised by these tools?</a:t>
            </a:r>
          </a:p>
          <a:p>
            <a:pPr>
              <a:lnSpc>
                <a:spcPts val="5040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4820" y="2925210"/>
            <a:ext cx="11158675" cy="150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 Bold"/>
              </a:rPr>
              <a:t>Which jobs people did in the past</a:t>
            </a:r>
          </a:p>
          <a:p>
            <a:pPr>
              <a:lnSpc>
                <a:spcPts val="392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255477" y="2354663"/>
            <a:ext cx="14280624" cy="532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0"/>
              </a:lnSpc>
            </a:pPr>
            <a:r>
              <a:rPr lang="en-US" sz="3600" spc="201">
                <a:solidFill>
                  <a:srgbClr val="FFFFFF"/>
                </a:solidFill>
                <a:latin typeface="Now Bold"/>
              </a:rPr>
              <a:t>What can gravestones tell us?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20111" y="174630"/>
            <a:ext cx="3212684" cy="4543572"/>
          </a:xfrm>
          <a:custGeom>
            <a:avLst/>
            <a:gdLst/>
            <a:ahLst/>
            <a:cxnLst/>
            <a:rect r="r" b="b" t="t" l="l"/>
            <a:pathLst>
              <a:path h="4543572" w="3212684">
                <a:moveTo>
                  <a:pt x="0" y="0"/>
                </a:moveTo>
                <a:lnTo>
                  <a:pt x="3212684" y="0"/>
                </a:lnTo>
                <a:lnTo>
                  <a:pt x="3212684" y="4543573"/>
                </a:lnTo>
                <a:lnTo>
                  <a:pt x="0" y="4543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844071" y="5399836"/>
            <a:ext cx="3278390" cy="4636497"/>
          </a:xfrm>
          <a:custGeom>
            <a:avLst/>
            <a:gdLst/>
            <a:ahLst/>
            <a:cxnLst/>
            <a:rect r="r" b="b" t="t" l="l"/>
            <a:pathLst>
              <a:path h="4636497" w="3278390">
                <a:moveTo>
                  <a:pt x="0" y="0"/>
                </a:moveTo>
                <a:lnTo>
                  <a:pt x="3278390" y="0"/>
                </a:lnTo>
                <a:lnTo>
                  <a:pt x="3278390" y="4636497"/>
                </a:lnTo>
                <a:lnTo>
                  <a:pt x="0" y="4636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31382" y="908208"/>
            <a:ext cx="11492639" cy="7633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Inscriptions can tell us about people but also show how life may have changed today.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One of the things gravestones can tell us is about the jobs people did.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anva Sans Bold"/>
              </a:rPr>
              <a:t>Activity 1</a:t>
            </a: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The next few slides show 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photographs of gravestone inscriptions. Which jobs can you find mentioned in these inscriptions?</a:t>
            </a:r>
          </a:p>
          <a:p>
            <a:pPr>
              <a:lnSpc>
                <a:spcPts val="5040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795912" y="4892833"/>
            <a:ext cx="3636883" cy="5143500"/>
          </a:xfrm>
          <a:custGeom>
            <a:avLst/>
            <a:gdLst/>
            <a:ahLst/>
            <a:cxnLst/>
            <a:rect r="r" b="b" t="t" l="l"/>
            <a:pathLst>
              <a:path h="5143500" w="3636883">
                <a:moveTo>
                  <a:pt x="0" y="0"/>
                </a:moveTo>
                <a:lnTo>
                  <a:pt x="3636883" y="0"/>
                </a:lnTo>
                <a:lnTo>
                  <a:pt x="3636883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844071" y="0"/>
            <a:ext cx="3459641" cy="4892833"/>
          </a:xfrm>
          <a:custGeom>
            <a:avLst/>
            <a:gdLst/>
            <a:ahLst/>
            <a:cxnLst/>
            <a:rect r="r" b="b" t="t" l="l"/>
            <a:pathLst>
              <a:path h="4892833" w="3459641">
                <a:moveTo>
                  <a:pt x="0" y="0"/>
                </a:moveTo>
                <a:lnTo>
                  <a:pt x="3459641" y="0"/>
                </a:lnTo>
                <a:lnTo>
                  <a:pt x="3459641" y="4892833"/>
                </a:lnTo>
                <a:lnTo>
                  <a:pt x="0" y="4892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8328" y="738805"/>
            <a:ext cx="17911344" cy="8809390"/>
          </a:xfrm>
          <a:custGeom>
            <a:avLst/>
            <a:gdLst/>
            <a:ahLst/>
            <a:cxnLst/>
            <a:rect r="r" b="b" t="t" l="l"/>
            <a:pathLst>
              <a:path h="8809390" w="17911344">
                <a:moveTo>
                  <a:pt x="0" y="0"/>
                </a:moveTo>
                <a:lnTo>
                  <a:pt x="17911344" y="0"/>
                </a:lnTo>
                <a:lnTo>
                  <a:pt x="17911344" y="8809390"/>
                </a:lnTo>
                <a:lnTo>
                  <a:pt x="0" y="8809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919" b="-16519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4636" y="797844"/>
            <a:ext cx="17838729" cy="8691312"/>
          </a:xfrm>
          <a:custGeom>
            <a:avLst/>
            <a:gdLst/>
            <a:ahLst/>
            <a:cxnLst/>
            <a:rect r="r" b="b" t="t" l="l"/>
            <a:pathLst>
              <a:path h="8691312" w="17838729">
                <a:moveTo>
                  <a:pt x="0" y="0"/>
                </a:moveTo>
                <a:lnTo>
                  <a:pt x="17838728" y="0"/>
                </a:lnTo>
                <a:lnTo>
                  <a:pt x="17838728" y="8691312"/>
                </a:lnTo>
                <a:lnTo>
                  <a:pt x="0" y="8691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8" t="-6720" r="-1733" b="-11401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4820" y="2925210"/>
            <a:ext cx="11158675" cy="4469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"/>
              </a:rPr>
              <a:t>Looking at gravestone inscriptions and lettering</a:t>
            </a:r>
          </a:p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"/>
              </a:rPr>
              <a:t>Different types of gravestone symbols</a:t>
            </a:r>
          </a:p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"/>
              </a:rPr>
              <a:t>The</a:t>
            </a:r>
            <a:r>
              <a:rPr lang="en-US" sz="3600">
                <a:solidFill>
                  <a:srgbClr val="FFFFFF"/>
                </a:solidFill>
                <a:latin typeface="Now"/>
              </a:rPr>
              <a:t> jobs people did in the past</a:t>
            </a:r>
          </a:p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"/>
              </a:rPr>
              <a:t>People’s personality and qualities</a:t>
            </a:r>
          </a:p>
          <a:p>
            <a:pPr>
              <a:lnSpc>
                <a:spcPts val="392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348390"/>
            <a:ext cx="14280624" cy="532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0"/>
              </a:lnSpc>
            </a:pPr>
            <a:r>
              <a:rPr lang="en-US" sz="3600" spc="201">
                <a:solidFill>
                  <a:srgbClr val="FFFFFF"/>
                </a:solidFill>
                <a:latin typeface="Now Bold"/>
              </a:rPr>
              <a:t>Activities: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9890" y="353174"/>
            <a:ext cx="9413099" cy="3174889"/>
          </a:xfrm>
          <a:custGeom>
            <a:avLst/>
            <a:gdLst/>
            <a:ahLst/>
            <a:cxnLst/>
            <a:rect r="r" b="b" t="t" l="l"/>
            <a:pathLst>
              <a:path h="3174889" w="9413099">
                <a:moveTo>
                  <a:pt x="0" y="0"/>
                </a:moveTo>
                <a:lnTo>
                  <a:pt x="9413099" y="0"/>
                </a:lnTo>
                <a:lnTo>
                  <a:pt x="9413099" y="3174889"/>
                </a:lnTo>
                <a:lnTo>
                  <a:pt x="0" y="317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7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9890" y="3899538"/>
            <a:ext cx="9346079" cy="2404342"/>
          </a:xfrm>
          <a:custGeom>
            <a:avLst/>
            <a:gdLst/>
            <a:ahLst/>
            <a:cxnLst/>
            <a:rect r="r" b="b" t="t" l="l"/>
            <a:pathLst>
              <a:path h="2404342" w="9346079">
                <a:moveTo>
                  <a:pt x="0" y="0"/>
                </a:moveTo>
                <a:lnTo>
                  <a:pt x="9346079" y="0"/>
                </a:lnTo>
                <a:lnTo>
                  <a:pt x="9346079" y="2404342"/>
                </a:lnTo>
                <a:lnTo>
                  <a:pt x="0" y="24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0061" r="0" b="-6908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9890" y="6675547"/>
            <a:ext cx="9346079" cy="3434769"/>
          </a:xfrm>
          <a:custGeom>
            <a:avLst/>
            <a:gdLst/>
            <a:ahLst/>
            <a:cxnLst/>
            <a:rect r="r" b="b" t="t" l="l"/>
            <a:pathLst>
              <a:path h="3434769" w="9346079">
                <a:moveTo>
                  <a:pt x="0" y="0"/>
                </a:moveTo>
                <a:lnTo>
                  <a:pt x="9346079" y="0"/>
                </a:lnTo>
                <a:lnTo>
                  <a:pt x="9346079" y="3434769"/>
                </a:lnTo>
                <a:lnTo>
                  <a:pt x="0" y="34347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5299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724004" y="353174"/>
            <a:ext cx="7214618" cy="9933826"/>
          </a:xfrm>
          <a:custGeom>
            <a:avLst/>
            <a:gdLst/>
            <a:ahLst/>
            <a:cxnLst/>
            <a:rect r="r" b="b" t="t" l="l"/>
            <a:pathLst>
              <a:path h="9933826" w="7214618">
                <a:moveTo>
                  <a:pt x="0" y="0"/>
                </a:moveTo>
                <a:lnTo>
                  <a:pt x="7214618" y="0"/>
                </a:lnTo>
                <a:lnTo>
                  <a:pt x="7214618" y="9933826"/>
                </a:lnTo>
                <a:lnTo>
                  <a:pt x="0" y="99338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400" r="-153203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23932" y="5642746"/>
            <a:ext cx="4516094" cy="4230413"/>
          </a:xfrm>
          <a:custGeom>
            <a:avLst/>
            <a:gdLst/>
            <a:ahLst/>
            <a:cxnLst/>
            <a:rect r="r" b="b" t="t" l="l"/>
            <a:pathLst>
              <a:path h="4230413" w="4516094">
                <a:moveTo>
                  <a:pt x="0" y="0"/>
                </a:moveTo>
                <a:lnTo>
                  <a:pt x="4516093" y="0"/>
                </a:lnTo>
                <a:lnTo>
                  <a:pt x="4516093" y="4230413"/>
                </a:lnTo>
                <a:lnTo>
                  <a:pt x="0" y="42304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877" r="-8305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7674" y="5517324"/>
            <a:ext cx="4270266" cy="4481259"/>
          </a:xfrm>
          <a:custGeom>
            <a:avLst/>
            <a:gdLst/>
            <a:ahLst/>
            <a:cxnLst/>
            <a:rect r="r" b="b" t="t" l="l"/>
            <a:pathLst>
              <a:path h="4481259" w="4270266">
                <a:moveTo>
                  <a:pt x="0" y="0"/>
                </a:moveTo>
                <a:lnTo>
                  <a:pt x="4270265" y="0"/>
                </a:lnTo>
                <a:lnTo>
                  <a:pt x="4270265" y="4481258"/>
                </a:lnTo>
                <a:lnTo>
                  <a:pt x="0" y="44812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47674" y="324087"/>
            <a:ext cx="8952517" cy="5024468"/>
          </a:xfrm>
          <a:custGeom>
            <a:avLst/>
            <a:gdLst/>
            <a:ahLst/>
            <a:cxnLst/>
            <a:rect r="r" b="b" t="t" l="l"/>
            <a:pathLst>
              <a:path h="5024468" w="8952517">
                <a:moveTo>
                  <a:pt x="0" y="0"/>
                </a:moveTo>
                <a:lnTo>
                  <a:pt x="8952516" y="0"/>
                </a:lnTo>
                <a:lnTo>
                  <a:pt x="8952516" y="5024467"/>
                </a:lnTo>
                <a:lnTo>
                  <a:pt x="0" y="50244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6655" r="0" b="-5152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549575" y="324087"/>
            <a:ext cx="7535942" cy="9373961"/>
          </a:xfrm>
          <a:custGeom>
            <a:avLst/>
            <a:gdLst/>
            <a:ahLst/>
            <a:cxnLst/>
            <a:rect r="r" b="b" t="t" l="l"/>
            <a:pathLst>
              <a:path h="9373961" w="7535942">
                <a:moveTo>
                  <a:pt x="0" y="0"/>
                </a:moveTo>
                <a:lnTo>
                  <a:pt x="7535943" y="0"/>
                </a:lnTo>
                <a:lnTo>
                  <a:pt x="7535943" y="9373961"/>
                </a:lnTo>
                <a:lnTo>
                  <a:pt x="0" y="93739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1120" t="0" r="-109408" b="-8768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7648142" y="1033706"/>
          <a:ext cx="6870822" cy="5184127"/>
        </p:xfrm>
        <a:graphic>
          <a:graphicData uri="http://schemas.openxmlformats.org/drawingml/2006/table">
            <a:tbl>
              <a:tblPr/>
              <a:tblGrid>
                <a:gridCol w="3586155"/>
                <a:gridCol w="3284667"/>
              </a:tblGrid>
              <a:tr h="82704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Canva Sans"/>
                        </a:rPr>
                        <a:t>Job</a:t>
                      </a: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Canva Sans"/>
                        </a:rPr>
                        <a:t>Person’s name</a:t>
                      </a: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599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375179" y="1154055"/>
            <a:ext cx="6764299" cy="8271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Canva Sans Bold"/>
              </a:rPr>
              <a:t>Activity 2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Can you find any other examples of jobs on the gravestones in Dunfermline Abbey Churchyards?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Make a note of the person’s name and the job they did.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>
              <a:lnSpc>
                <a:spcPts val="5039"/>
              </a:lnSpc>
            </a:pP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62025"/>
            <a:ext cx="13314915" cy="8909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Canva Sans Bold"/>
              </a:rPr>
              <a:t>Activity 3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Many different jobs are mentioned on gravestones at Dunfermline Abbey. Looking at the jobs identified in Activities 1 and 2.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Are there any jobs that surprise you?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Which jobs do we still have today?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Which jobs are no longer done?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Which ones are similar to jobs done today?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>
              <a:lnSpc>
                <a:spcPts val="503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505472" y="2626487"/>
            <a:ext cx="5345039" cy="6206141"/>
          </a:xfrm>
          <a:custGeom>
            <a:avLst/>
            <a:gdLst/>
            <a:ahLst/>
            <a:cxnLst/>
            <a:rect r="r" b="b" t="t" l="l"/>
            <a:pathLst>
              <a:path h="6206141" w="5345039">
                <a:moveTo>
                  <a:pt x="0" y="0"/>
                </a:moveTo>
                <a:lnTo>
                  <a:pt x="5345039" y="0"/>
                </a:lnTo>
                <a:lnTo>
                  <a:pt x="5345039" y="6206141"/>
                </a:lnTo>
                <a:lnTo>
                  <a:pt x="0" y="62061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76419" y="1386584"/>
            <a:ext cx="5261260" cy="4187963"/>
          </a:xfrm>
          <a:custGeom>
            <a:avLst/>
            <a:gdLst/>
            <a:ahLst/>
            <a:cxnLst/>
            <a:rect r="r" b="b" t="t" l="l"/>
            <a:pathLst>
              <a:path h="4187963" w="5261260">
                <a:moveTo>
                  <a:pt x="0" y="0"/>
                </a:moveTo>
                <a:lnTo>
                  <a:pt x="5261260" y="0"/>
                </a:lnTo>
                <a:lnTo>
                  <a:pt x="5261260" y="4187963"/>
                </a:lnTo>
                <a:lnTo>
                  <a:pt x="0" y="4187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177585" y="6155680"/>
            <a:ext cx="9642378" cy="3869106"/>
          </a:xfrm>
          <a:custGeom>
            <a:avLst/>
            <a:gdLst/>
            <a:ahLst/>
            <a:cxnLst/>
            <a:rect r="r" b="b" t="t" l="l"/>
            <a:pathLst>
              <a:path h="3869106" w="9642378">
                <a:moveTo>
                  <a:pt x="0" y="0"/>
                </a:moveTo>
                <a:lnTo>
                  <a:pt x="9642379" y="0"/>
                </a:lnTo>
                <a:lnTo>
                  <a:pt x="9642379" y="3869106"/>
                </a:lnTo>
                <a:lnTo>
                  <a:pt x="0" y="38691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40765" y="415290"/>
            <a:ext cx="13314915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Canva Sans Bold"/>
              </a:rPr>
              <a:t>Activity 4 - How is work today different to the past?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6054" y="1516448"/>
            <a:ext cx="7941531" cy="8271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This gravestone has the symbols of a loom and shuttle.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Who would use those tools?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Have a look at the images below the gravestone.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How has fabric making changed over time?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Why do you think it has changed?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23343" y="5449057"/>
            <a:ext cx="3976457" cy="4061113"/>
          </a:xfrm>
          <a:custGeom>
            <a:avLst/>
            <a:gdLst/>
            <a:ahLst/>
            <a:cxnLst/>
            <a:rect r="r" b="b" t="t" l="l"/>
            <a:pathLst>
              <a:path h="4061113" w="3976457">
                <a:moveTo>
                  <a:pt x="0" y="0"/>
                </a:moveTo>
                <a:lnTo>
                  <a:pt x="3976456" y="0"/>
                </a:lnTo>
                <a:lnTo>
                  <a:pt x="3976456" y="4061112"/>
                </a:lnTo>
                <a:lnTo>
                  <a:pt x="0" y="4061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99" t="0" r="-45363" b="-1740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43533" y="5449057"/>
            <a:ext cx="4886703" cy="4102418"/>
          </a:xfrm>
          <a:custGeom>
            <a:avLst/>
            <a:gdLst/>
            <a:ahLst/>
            <a:cxnLst/>
            <a:rect r="r" b="b" t="t" l="l"/>
            <a:pathLst>
              <a:path h="4102418" w="4886703">
                <a:moveTo>
                  <a:pt x="0" y="0"/>
                </a:moveTo>
                <a:lnTo>
                  <a:pt x="4886704" y="0"/>
                </a:lnTo>
                <a:lnTo>
                  <a:pt x="4886704" y="4102417"/>
                </a:lnTo>
                <a:lnTo>
                  <a:pt x="0" y="41024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34162" y="783347"/>
            <a:ext cx="7941531" cy="8271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This gravestone has the symbols of an axe, knife and cleaver. 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Who would use these tools?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Have a look at the images below the gravestone.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How has preparing meat changed over time?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Why do you think it has changed?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451555" y="420618"/>
            <a:ext cx="4224488" cy="4722882"/>
          </a:xfrm>
          <a:custGeom>
            <a:avLst/>
            <a:gdLst/>
            <a:ahLst/>
            <a:cxnLst/>
            <a:rect r="r" b="b" t="t" l="l"/>
            <a:pathLst>
              <a:path h="4722882" w="4224488">
                <a:moveTo>
                  <a:pt x="0" y="0"/>
                </a:moveTo>
                <a:lnTo>
                  <a:pt x="4224488" y="0"/>
                </a:lnTo>
                <a:lnTo>
                  <a:pt x="4224488" y="4722882"/>
                </a:lnTo>
                <a:lnTo>
                  <a:pt x="0" y="47228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29416" y="244466"/>
            <a:ext cx="3064874" cy="3582320"/>
          </a:xfrm>
          <a:custGeom>
            <a:avLst/>
            <a:gdLst/>
            <a:ahLst/>
            <a:cxnLst/>
            <a:rect r="r" b="b" t="t" l="l"/>
            <a:pathLst>
              <a:path h="3582320" w="3064874">
                <a:moveTo>
                  <a:pt x="0" y="0"/>
                </a:moveTo>
                <a:lnTo>
                  <a:pt x="3064874" y="0"/>
                </a:lnTo>
                <a:lnTo>
                  <a:pt x="3064874" y="3582320"/>
                </a:lnTo>
                <a:lnTo>
                  <a:pt x="0" y="35823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646449" y="0"/>
            <a:ext cx="3107456" cy="3826187"/>
          </a:xfrm>
          <a:custGeom>
            <a:avLst/>
            <a:gdLst/>
            <a:ahLst/>
            <a:cxnLst/>
            <a:rect r="r" b="b" t="t" l="l"/>
            <a:pathLst>
              <a:path h="3826187" w="3107456">
                <a:moveTo>
                  <a:pt x="0" y="0"/>
                </a:moveTo>
                <a:lnTo>
                  <a:pt x="3107455" y="0"/>
                </a:lnTo>
                <a:lnTo>
                  <a:pt x="3107455" y="3826187"/>
                </a:lnTo>
                <a:lnTo>
                  <a:pt x="0" y="38261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743" t="0" r="-10063" b="-2693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53627" y="4107101"/>
            <a:ext cx="5481326" cy="2872653"/>
          </a:xfrm>
          <a:custGeom>
            <a:avLst/>
            <a:gdLst/>
            <a:ahLst/>
            <a:cxnLst/>
            <a:rect r="r" b="b" t="t" l="l"/>
            <a:pathLst>
              <a:path h="2872653" w="5481326">
                <a:moveTo>
                  <a:pt x="0" y="0"/>
                </a:moveTo>
                <a:lnTo>
                  <a:pt x="5481326" y="0"/>
                </a:lnTo>
                <a:lnTo>
                  <a:pt x="5481326" y="2872653"/>
                </a:lnTo>
                <a:lnTo>
                  <a:pt x="0" y="2872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89" t="0" r="0" b="-261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80602" y="7255979"/>
            <a:ext cx="5627375" cy="2706875"/>
          </a:xfrm>
          <a:custGeom>
            <a:avLst/>
            <a:gdLst/>
            <a:ahLst/>
            <a:cxnLst/>
            <a:rect r="r" b="b" t="t" l="l"/>
            <a:pathLst>
              <a:path h="2706875" w="5627375">
                <a:moveTo>
                  <a:pt x="0" y="0"/>
                </a:moveTo>
                <a:lnTo>
                  <a:pt x="5627375" y="0"/>
                </a:lnTo>
                <a:lnTo>
                  <a:pt x="5627375" y="2706876"/>
                </a:lnTo>
                <a:lnTo>
                  <a:pt x="0" y="2706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0042" r="-2521" b="-3196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8538" y="477838"/>
            <a:ext cx="10745647" cy="9264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These are symbols of the plough parts called the sock and coulter (they are next to skull, an hourglass and crossed bones). </a:t>
            </a:r>
          </a:p>
          <a:p>
            <a:pPr>
              <a:lnSpc>
                <a:spcPts val="4900"/>
              </a:lnSpc>
            </a:pPr>
          </a:p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T</a:t>
            </a:r>
            <a:r>
              <a:rPr lang="en-US" sz="3500">
                <a:solidFill>
                  <a:srgbClr val="000000"/>
                </a:solidFill>
                <a:latin typeface="Canva Sans"/>
              </a:rPr>
              <a:t>he next gravestone has tools for animals to pull the plough, called a yoke and swingletree.</a:t>
            </a:r>
          </a:p>
          <a:p>
            <a:pPr>
              <a:lnSpc>
                <a:spcPts val="4900"/>
              </a:lnSpc>
            </a:pPr>
          </a:p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Who would use these tools?</a:t>
            </a:r>
          </a:p>
          <a:p>
            <a:pPr>
              <a:lnSpc>
                <a:spcPts val="4900"/>
              </a:lnSpc>
            </a:pPr>
          </a:p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Have a look at the images below the gravestone.</a:t>
            </a:r>
          </a:p>
          <a:p>
            <a:pPr>
              <a:lnSpc>
                <a:spcPts val="4900"/>
              </a:lnSpc>
            </a:pPr>
          </a:p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How has farming changed over time?</a:t>
            </a:r>
          </a:p>
          <a:p>
            <a:pPr>
              <a:lnSpc>
                <a:spcPts val="4900"/>
              </a:lnSpc>
            </a:pPr>
          </a:p>
          <a:p>
            <a:pPr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Canva Sans"/>
              </a:rPr>
              <a:t>Why do you think it has changed?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967809" y="6708562"/>
            <a:ext cx="4909606" cy="3266703"/>
          </a:xfrm>
          <a:custGeom>
            <a:avLst/>
            <a:gdLst/>
            <a:ahLst/>
            <a:cxnLst/>
            <a:rect r="r" b="b" t="t" l="l"/>
            <a:pathLst>
              <a:path h="3266703" w="4909606">
                <a:moveTo>
                  <a:pt x="0" y="0"/>
                </a:moveTo>
                <a:lnTo>
                  <a:pt x="4909606" y="0"/>
                </a:lnTo>
                <a:lnTo>
                  <a:pt x="4909606" y="3266703"/>
                </a:lnTo>
                <a:lnTo>
                  <a:pt x="0" y="3266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593315" y="6708562"/>
            <a:ext cx="2177802" cy="3266703"/>
          </a:xfrm>
          <a:custGeom>
            <a:avLst/>
            <a:gdLst/>
            <a:ahLst/>
            <a:cxnLst/>
            <a:rect r="r" b="b" t="t" l="l"/>
            <a:pathLst>
              <a:path h="3266703" w="2177802">
                <a:moveTo>
                  <a:pt x="0" y="0"/>
                </a:moveTo>
                <a:lnTo>
                  <a:pt x="2177801" y="0"/>
                </a:lnTo>
                <a:lnTo>
                  <a:pt x="2177801" y="3266703"/>
                </a:lnTo>
                <a:lnTo>
                  <a:pt x="0" y="3266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0380" y="250878"/>
            <a:ext cx="9667867" cy="9255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These symbols are a hammer and tongs. </a:t>
            </a:r>
          </a:p>
          <a:p>
            <a:pPr>
              <a:lnSpc>
                <a:spcPts val="4899"/>
              </a:lnSpc>
            </a:pPr>
          </a:p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Who would use these tools?</a:t>
            </a:r>
          </a:p>
          <a:p>
            <a:pPr>
              <a:lnSpc>
                <a:spcPts val="4899"/>
              </a:lnSpc>
            </a:pPr>
          </a:p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The other carvings are a crown and hourglass. The crown is the symbol of the ‘Hammermen’ who were metalworkers.</a:t>
            </a:r>
          </a:p>
          <a:p>
            <a:pPr>
              <a:lnSpc>
                <a:spcPts val="4899"/>
              </a:lnSpc>
            </a:pPr>
          </a:p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Have a look at the images below the gravestone.</a:t>
            </a:r>
          </a:p>
          <a:p>
            <a:pPr>
              <a:lnSpc>
                <a:spcPts val="4899"/>
              </a:lnSpc>
            </a:pPr>
          </a:p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How has metalworking changed over time?</a:t>
            </a:r>
          </a:p>
          <a:p>
            <a:pPr>
              <a:lnSpc>
                <a:spcPts val="4899"/>
              </a:lnSpc>
            </a:pPr>
          </a:p>
          <a:p>
            <a:pPr marL="755649" indent="-377824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Canva Sans"/>
              </a:rPr>
              <a:t>Why do you think it has changed?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682216" y="592220"/>
            <a:ext cx="5577084" cy="5656005"/>
          </a:xfrm>
          <a:custGeom>
            <a:avLst/>
            <a:gdLst/>
            <a:ahLst/>
            <a:cxnLst/>
            <a:rect r="r" b="b" t="t" l="l"/>
            <a:pathLst>
              <a:path h="5656005" w="5577084">
                <a:moveTo>
                  <a:pt x="0" y="0"/>
                </a:moveTo>
                <a:lnTo>
                  <a:pt x="5577084" y="0"/>
                </a:lnTo>
                <a:lnTo>
                  <a:pt x="5577084" y="5656005"/>
                </a:lnTo>
                <a:lnTo>
                  <a:pt x="0" y="56560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150" t="-10443" r="-34795" b="-3973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4820" y="2664846"/>
            <a:ext cx="11158675" cy="1502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24"/>
              </a:lnSpc>
            </a:pPr>
          </a:p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 Bold"/>
              </a:rPr>
              <a:t>People’s personalities and qualities</a:t>
            </a:r>
          </a:p>
          <a:p>
            <a:pPr>
              <a:lnSpc>
                <a:spcPts val="392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822894"/>
            <a:ext cx="14280624" cy="532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0"/>
              </a:lnSpc>
            </a:pPr>
            <a:r>
              <a:rPr lang="en-US" sz="3600" spc="201">
                <a:solidFill>
                  <a:srgbClr val="FFFFFF"/>
                </a:solidFill>
                <a:latin typeface="Now Bold"/>
              </a:rPr>
              <a:t>Activities: what can gravestones tell us?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5356345" y="-182591"/>
            <a:ext cx="16328970" cy="7878728"/>
          </a:xfrm>
          <a:custGeom>
            <a:avLst/>
            <a:gdLst/>
            <a:ahLst/>
            <a:cxnLst/>
            <a:rect r="r" b="b" t="t" l="l"/>
            <a:pathLst>
              <a:path h="7878728" w="16328970">
                <a:moveTo>
                  <a:pt x="0" y="0"/>
                </a:moveTo>
                <a:lnTo>
                  <a:pt x="16328970" y="0"/>
                </a:lnTo>
                <a:lnTo>
                  <a:pt x="16328970" y="7878728"/>
                </a:lnTo>
                <a:lnTo>
                  <a:pt x="0" y="7878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31694" y="487115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80498" y="4794729"/>
            <a:ext cx="2333141" cy="3440288"/>
          </a:xfrm>
          <a:custGeom>
            <a:avLst/>
            <a:gdLst/>
            <a:ahLst/>
            <a:cxnLst/>
            <a:rect r="r" b="b" t="t" l="l"/>
            <a:pathLst>
              <a:path h="3440288" w="2333141">
                <a:moveTo>
                  <a:pt x="0" y="0"/>
                </a:moveTo>
                <a:lnTo>
                  <a:pt x="2333141" y="0"/>
                </a:lnTo>
                <a:lnTo>
                  <a:pt x="2333141" y="3440288"/>
                </a:lnTo>
                <a:lnTo>
                  <a:pt x="0" y="34402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30798" y="7162236"/>
            <a:ext cx="2261462" cy="2145563"/>
          </a:xfrm>
          <a:custGeom>
            <a:avLst/>
            <a:gdLst/>
            <a:ahLst/>
            <a:cxnLst/>
            <a:rect r="r" b="b" t="t" l="l"/>
            <a:pathLst>
              <a:path h="2145563" w="2261462">
                <a:moveTo>
                  <a:pt x="0" y="0"/>
                </a:moveTo>
                <a:lnTo>
                  <a:pt x="2261463" y="0"/>
                </a:lnTo>
                <a:lnTo>
                  <a:pt x="2261463" y="2145562"/>
                </a:lnTo>
                <a:lnTo>
                  <a:pt x="0" y="2145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107006" y="4794729"/>
            <a:ext cx="2894593" cy="2724536"/>
          </a:xfrm>
          <a:custGeom>
            <a:avLst/>
            <a:gdLst/>
            <a:ahLst/>
            <a:cxnLst/>
            <a:rect r="r" b="b" t="t" l="l"/>
            <a:pathLst>
              <a:path h="2724536" w="2894593">
                <a:moveTo>
                  <a:pt x="0" y="0"/>
                </a:moveTo>
                <a:lnTo>
                  <a:pt x="2894593" y="0"/>
                </a:lnTo>
                <a:lnTo>
                  <a:pt x="2894593" y="2724536"/>
                </a:lnTo>
                <a:lnTo>
                  <a:pt x="0" y="27245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813639" y="1160626"/>
            <a:ext cx="2745399" cy="2984129"/>
          </a:xfrm>
          <a:custGeom>
            <a:avLst/>
            <a:gdLst/>
            <a:ahLst/>
            <a:cxnLst/>
            <a:rect r="r" b="b" t="t" l="l"/>
            <a:pathLst>
              <a:path h="2984129" w="2745399">
                <a:moveTo>
                  <a:pt x="0" y="0"/>
                </a:moveTo>
                <a:lnTo>
                  <a:pt x="2745399" y="0"/>
                </a:lnTo>
                <a:lnTo>
                  <a:pt x="2745399" y="2984129"/>
                </a:lnTo>
                <a:lnTo>
                  <a:pt x="0" y="29841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213689" y="6852129"/>
            <a:ext cx="2231327" cy="3137190"/>
          </a:xfrm>
          <a:custGeom>
            <a:avLst/>
            <a:gdLst/>
            <a:ahLst/>
            <a:cxnLst/>
            <a:rect r="r" b="b" t="t" l="l"/>
            <a:pathLst>
              <a:path h="3137190" w="2231327">
                <a:moveTo>
                  <a:pt x="0" y="0"/>
                </a:moveTo>
                <a:lnTo>
                  <a:pt x="2231326" y="0"/>
                </a:lnTo>
                <a:lnTo>
                  <a:pt x="2231326" y="3137190"/>
                </a:lnTo>
                <a:lnTo>
                  <a:pt x="0" y="31371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614221" y="4794729"/>
            <a:ext cx="1995678" cy="4114800"/>
          </a:xfrm>
          <a:custGeom>
            <a:avLst/>
            <a:gdLst/>
            <a:ahLst/>
            <a:cxnLst/>
            <a:rect r="r" b="b" t="t" l="l"/>
            <a:pathLst>
              <a:path h="4114800" w="1995678">
                <a:moveTo>
                  <a:pt x="0" y="0"/>
                </a:moveTo>
                <a:lnTo>
                  <a:pt x="1995678" y="0"/>
                </a:lnTo>
                <a:lnTo>
                  <a:pt x="19956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394297" y="1549294"/>
            <a:ext cx="6560585" cy="1531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WHO AM? WHAT AM I LIKE? </a:t>
            </a:r>
          </a:p>
          <a:p>
            <a:pPr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AM I...</a:t>
            </a:r>
          </a:p>
          <a:p>
            <a:pPr algn="ctr">
              <a:lnSpc>
                <a:spcPts val="383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1673422" y="3565586"/>
            <a:ext cx="1705273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funny?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91368" y="7552679"/>
            <a:ext cx="132702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kind?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86122" y="7552679"/>
            <a:ext cx="221270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friendly?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259169" y="178590"/>
            <a:ext cx="3214985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considerate?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122318" y="5133665"/>
            <a:ext cx="2166863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grumpy?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97734" y="3933631"/>
            <a:ext cx="112313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shy?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5001599" y="1770784"/>
            <a:ext cx="5693384" cy="5081345"/>
          </a:xfrm>
          <a:custGeom>
            <a:avLst/>
            <a:gdLst/>
            <a:ahLst/>
            <a:cxnLst/>
            <a:rect r="r" b="b" t="t" l="l"/>
            <a:pathLst>
              <a:path h="5081345" w="5693384">
                <a:moveTo>
                  <a:pt x="0" y="0"/>
                </a:moveTo>
                <a:lnTo>
                  <a:pt x="5693384" y="0"/>
                </a:lnTo>
                <a:lnTo>
                  <a:pt x="5693384" y="5081345"/>
                </a:lnTo>
                <a:lnTo>
                  <a:pt x="0" y="508134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536101" y="-717475"/>
            <a:ext cx="1913699" cy="2797067"/>
            <a:chOff x="0" y="0"/>
            <a:chExt cx="612384" cy="8950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2384" cy="895061"/>
            </a:xfrm>
            <a:custGeom>
              <a:avLst/>
              <a:gdLst/>
              <a:ahLst/>
              <a:cxnLst/>
              <a:rect r="r" b="b" t="t" l="l"/>
              <a:pathLst>
                <a:path h="895061" w="612384">
                  <a:moveTo>
                    <a:pt x="121366" y="0"/>
                  </a:moveTo>
                  <a:lnTo>
                    <a:pt x="491018" y="0"/>
                  </a:lnTo>
                  <a:cubicBezTo>
                    <a:pt x="523206" y="0"/>
                    <a:pt x="554076" y="12787"/>
                    <a:pt x="576836" y="35547"/>
                  </a:cubicBezTo>
                  <a:cubicBezTo>
                    <a:pt x="599597" y="58308"/>
                    <a:pt x="612384" y="89178"/>
                    <a:pt x="612384" y="121366"/>
                  </a:cubicBezTo>
                  <a:lnTo>
                    <a:pt x="612384" y="773696"/>
                  </a:lnTo>
                  <a:cubicBezTo>
                    <a:pt x="612384" y="840724"/>
                    <a:pt x="558046" y="895061"/>
                    <a:pt x="491018" y="895061"/>
                  </a:cubicBezTo>
                  <a:lnTo>
                    <a:pt x="121366" y="895061"/>
                  </a:lnTo>
                  <a:cubicBezTo>
                    <a:pt x="54337" y="895061"/>
                    <a:pt x="0" y="840724"/>
                    <a:pt x="0" y="773696"/>
                  </a:cubicBezTo>
                  <a:lnTo>
                    <a:pt x="0" y="121366"/>
                  </a:lnTo>
                  <a:cubicBezTo>
                    <a:pt x="0" y="54337"/>
                    <a:pt x="54337" y="0"/>
                    <a:pt x="121366" y="0"/>
                  </a:cubicBezTo>
                  <a:close/>
                </a:path>
              </a:pathLst>
            </a:custGeom>
            <a:solidFill>
              <a:srgbClr val="B0BF9D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12384" cy="923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783495" y="2626746"/>
            <a:ext cx="4407374" cy="7254936"/>
          </a:xfrm>
          <a:custGeom>
            <a:avLst/>
            <a:gdLst/>
            <a:ahLst/>
            <a:cxnLst/>
            <a:rect r="r" b="b" t="t" l="l"/>
            <a:pathLst>
              <a:path h="7254936" w="4407374">
                <a:moveTo>
                  <a:pt x="0" y="0"/>
                </a:moveTo>
                <a:lnTo>
                  <a:pt x="4407374" y="0"/>
                </a:lnTo>
                <a:lnTo>
                  <a:pt x="4407374" y="7254936"/>
                </a:lnTo>
                <a:lnTo>
                  <a:pt x="0" y="725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10414" y="5429492"/>
            <a:ext cx="3365073" cy="4625531"/>
          </a:xfrm>
          <a:custGeom>
            <a:avLst/>
            <a:gdLst/>
            <a:ahLst/>
            <a:cxnLst/>
            <a:rect r="r" b="b" t="t" l="l"/>
            <a:pathLst>
              <a:path h="4625531" w="3365073">
                <a:moveTo>
                  <a:pt x="0" y="0"/>
                </a:moveTo>
                <a:lnTo>
                  <a:pt x="3365073" y="0"/>
                </a:lnTo>
                <a:lnTo>
                  <a:pt x="3365073" y="4625530"/>
                </a:lnTo>
                <a:lnTo>
                  <a:pt x="0" y="4625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56640" y="282535"/>
            <a:ext cx="1602660" cy="1602660"/>
          </a:xfrm>
          <a:custGeom>
            <a:avLst/>
            <a:gdLst/>
            <a:ahLst/>
            <a:cxnLst/>
            <a:rect r="r" b="b" t="t" l="l"/>
            <a:pathLst>
              <a:path h="1602660" w="1602660">
                <a:moveTo>
                  <a:pt x="0" y="0"/>
                </a:moveTo>
                <a:lnTo>
                  <a:pt x="1602660" y="0"/>
                </a:lnTo>
                <a:lnTo>
                  <a:pt x="1602660" y="1602660"/>
                </a:lnTo>
                <a:lnTo>
                  <a:pt x="0" y="16026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4820" y="2925210"/>
            <a:ext cx="11158675" cy="1012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3924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Now Bold"/>
              </a:rPr>
              <a:t>Looking at gravestone inscriptions and lettering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551907"/>
            <a:ext cx="14280624" cy="532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0"/>
              </a:lnSpc>
            </a:pPr>
            <a:r>
              <a:rPr lang="en-US" sz="3600" spc="201">
                <a:solidFill>
                  <a:srgbClr val="FFFFFF"/>
                </a:solidFill>
                <a:latin typeface="Now Bold"/>
              </a:rPr>
              <a:t> What can gravestones tell us?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60155"/>
            <a:ext cx="9479263" cy="398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05"/>
              </a:lnSpc>
            </a:pPr>
            <a:r>
              <a:rPr lang="en-US" sz="2700" spc="151">
                <a:solidFill>
                  <a:srgbClr val="FFFFFF"/>
                </a:solidFill>
                <a:latin typeface="Now"/>
              </a:rPr>
              <a:t>RESOURCES FOR PRIMARY SCHOOLS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5356345" y="-182591"/>
            <a:ext cx="16328970" cy="7878728"/>
          </a:xfrm>
          <a:custGeom>
            <a:avLst/>
            <a:gdLst/>
            <a:ahLst/>
            <a:cxnLst/>
            <a:rect r="r" b="b" t="t" l="l"/>
            <a:pathLst>
              <a:path h="7878728" w="16328970">
                <a:moveTo>
                  <a:pt x="0" y="0"/>
                </a:moveTo>
                <a:lnTo>
                  <a:pt x="16328970" y="0"/>
                </a:lnTo>
                <a:lnTo>
                  <a:pt x="16328970" y="7878728"/>
                </a:lnTo>
                <a:lnTo>
                  <a:pt x="0" y="7878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7420" y="829726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67960" y="2912063"/>
            <a:ext cx="5806754" cy="5843275"/>
          </a:xfrm>
          <a:custGeom>
            <a:avLst/>
            <a:gdLst/>
            <a:ahLst/>
            <a:cxnLst/>
            <a:rect r="r" b="b" t="t" l="l"/>
            <a:pathLst>
              <a:path h="5843275" w="5806754">
                <a:moveTo>
                  <a:pt x="0" y="0"/>
                </a:moveTo>
                <a:lnTo>
                  <a:pt x="5806754" y="0"/>
                </a:lnTo>
                <a:lnTo>
                  <a:pt x="5806754" y="5843274"/>
                </a:lnTo>
                <a:lnTo>
                  <a:pt x="0" y="58432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59802" y="3307985"/>
            <a:ext cx="3168396" cy="4114800"/>
          </a:xfrm>
          <a:custGeom>
            <a:avLst/>
            <a:gdLst/>
            <a:ahLst/>
            <a:cxnLst/>
            <a:rect r="r" b="b" t="t" l="l"/>
            <a:pathLst>
              <a:path h="4114800" w="3168396">
                <a:moveTo>
                  <a:pt x="0" y="0"/>
                </a:moveTo>
                <a:lnTo>
                  <a:pt x="3168396" y="0"/>
                </a:lnTo>
                <a:lnTo>
                  <a:pt x="31683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274714" y="5882034"/>
            <a:ext cx="2520516" cy="2681400"/>
          </a:xfrm>
          <a:custGeom>
            <a:avLst/>
            <a:gdLst/>
            <a:ahLst/>
            <a:cxnLst/>
            <a:rect r="r" b="b" t="t" l="l"/>
            <a:pathLst>
              <a:path h="2681400" w="2520516">
                <a:moveTo>
                  <a:pt x="0" y="0"/>
                </a:moveTo>
                <a:lnTo>
                  <a:pt x="2520517" y="0"/>
                </a:lnTo>
                <a:lnTo>
                  <a:pt x="2520517" y="2681400"/>
                </a:lnTo>
                <a:lnTo>
                  <a:pt x="0" y="2681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25440" y="1472248"/>
            <a:ext cx="5312375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DRAW A FIGURE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92279" y="2411746"/>
            <a:ext cx="6092538" cy="699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Draw pictures around it to show what you are like.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You can draw on the clothes you like to wear as well.</a:t>
            </a:r>
          </a:p>
          <a:p>
            <a:pPr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You can use the ideas from the previous slide to help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68787" y="8934783"/>
            <a:ext cx="1996678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positive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57963" y="556577"/>
            <a:ext cx="3956372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supports others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4328555" y="499871"/>
            <a:ext cx="3536427" cy="3772189"/>
          </a:xfrm>
          <a:custGeom>
            <a:avLst/>
            <a:gdLst/>
            <a:ahLst/>
            <a:cxnLst/>
            <a:rect r="r" b="b" t="t" l="l"/>
            <a:pathLst>
              <a:path h="3772189" w="3536427">
                <a:moveTo>
                  <a:pt x="0" y="0"/>
                </a:moveTo>
                <a:lnTo>
                  <a:pt x="3536427" y="0"/>
                </a:lnTo>
                <a:lnTo>
                  <a:pt x="3536427" y="3772189"/>
                </a:lnTo>
                <a:lnTo>
                  <a:pt x="0" y="37721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7580810" y="519113"/>
            <a:ext cx="13062875" cy="6302837"/>
          </a:xfrm>
          <a:custGeom>
            <a:avLst/>
            <a:gdLst/>
            <a:ahLst/>
            <a:cxnLst/>
            <a:rect r="r" b="b" t="t" l="l"/>
            <a:pathLst>
              <a:path h="6302837" w="13062875">
                <a:moveTo>
                  <a:pt x="0" y="0"/>
                </a:moveTo>
                <a:lnTo>
                  <a:pt x="13062875" y="0"/>
                </a:lnTo>
                <a:lnTo>
                  <a:pt x="13062875" y="6302837"/>
                </a:lnTo>
                <a:lnTo>
                  <a:pt x="0" y="63028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2492" y="829726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62796" y="506893"/>
            <a:ext cx="4713361" cy="6129635"/>
          </a:xfrm>
          <a:custGeom>
            <a:avLst/>
            <a:gdLst/>
            <a:ahLst/>
            <a:cxnLst/>
            <a:rect r="r" b="b" t="t" l="l"/>
            <a:pathLst>
              <a:path h="6129635" w="4713361">
                <a:moveTo>
                  <a:pt x="0" y="0"/>
                </a:moveTo>
                <a:lnTo>
                  <a:pt x="4713361" y="0"/>
                </a:lnTo>
                <a:lnTo>
                  <a:pt x="4713361" y="6129635"/>
                </a:lnTo>
                <a:lnTo>
                  <a:pt x="0" y="61296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49003" y="2505581"/>
            <a:ext cx="8862196" cy="699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The words that we use to describe ourselves are called </a:t>
            </a:r>
            <a:r>
              <a:rPr lang="en-US" sz="3600">
                <a:solidFill>
                  <a:srgbClr val="1D6193"/>
                </a:solidFill>
                <a:latin typeface="Canva Sans Bold"/>
              </a:rPr>
              <a:t>qualities</a:t>
            </a:r>
            <a:r>
              <a:rPr lang="en-US" sz="3600">
                <a:solidFill>
                  <a:srgbClr val="1D6193"/>
                </a:solidFill>
                <a:latin typeface="Canva Sans"/>
              </a:rPr>
              <a:t>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Qualities </a:t>
            </a:r>
            <a:r>
              <a:rPr lang="en-US" sz="3600">
                <a:solidFill>
                  <a:srgbClr val="1D6193"/>
                </a:solidFill>
                <a:latin typeface="Canva Sans"/>
              </a:rPr>
              <a:t>are the things that make you who you are.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Some people have qualities on their gravestones.</a:t>
            </a:r>
          </a:p>
          <a:p>
            <a:pPr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They might be words you don’t recognise today.</a:t>
            </a:r>
          </a:p>
        </p:txBody>
      </p:sp>
      <p:sp>
        <p:nvSpPr>
          <p:cNvPr name="TextBox 6" id="6"/>
          <p:cNvSpPr txBox="true"/>
          <p:nvPr/>
        </p:nvSpPr>
        <p:spPr>
          <a:xfrm rot="507095">
            <a:off x="13165903" y="7069474"/>
            <a:ext cx="5410866" cy="440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3137">
                <a:solidFill>
                  <a:srgbClr val="1D6193"/>
                </a:solidFill>
                <a:latin typeface="Childos Arabic Bold"/>
              </a:rPr>
              <a:t>FAITHFUL UNTO DEATH</a:t>
            </a:r>
          </a:p>
        </p:txBody>
      </p:sp>
      <p:sp>
        <p:nvSpPr>
          <p:cNvPr name="AutoShape 7" id="7"/>
          <p:cNvSpPr/>
          <p:nvPr/>
        </p:nvSpPr>
        <p:spPr>
          <a:xfrm flipV="true">
            <a:off x="13197934" y="5822010"/>
            <a:ext cx="1036535" cy="1050993"/>
          </a:xfrm>
          <a:prstGeom prst="line">
            <a:avLst/>
          </a:prstGeom>
          <a:ln cap="flat" w="76200">
            <a:solidFill>
              <a:srgbClr val="1D6193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8" id="8"/>
          <p:cNvGrpSpPr/>
          <p:nvPr/>
        </p:nvGrpSpPr>
        <p:grpSpPr>
          <a:xfrm rot="0">
            <a:off x="10882953" y="7904732"/>
            <a:ext cx="4091026" cy="2123526"/>
            <a:chOff x="0" y="0"/>
            <a:chExt cx="812800" cy="4219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7989" cy="426137"/>
            </a:xfrm>
            <a:custGeom>
              <a:avLst/>
              <a:gdLst/>
              <a:ahLst/>
              <a:cxnLst/>
              <a:rect r="r" b="b" t="t" l="l"/>
              <a:pathLst>
                <a:path h="426137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7047"/>
                    <a:pt x="603543" y="30503"/>
                    <a:pt x="623736" y="68885"/>
                  </a:cubicBezTo>
                  <a:cubicBezTo>
                    <a:pt x="742003" y="63766"/>
                    <a:pt x="827989" y="136341"/>
                    <a:pt x="775586" y="207570"/>
                  </a:cubicBezTo>
                  <a:cubicBezTo>
                    <a:pt x="793012" y="222537"/>
                    <a:pt x="807550" y="239279"/>
                    <a:pt x="812800" y="261750"/>
                  </a:cubicBezTo>
                  <a:cubicBezTo>
                    <a:pt x="812800" y="268187"/>
                    <a:pt x="812800" y="274609"/>
                    <a:pt x="812800" y="281045"/>
                  </a:cubicBezTo>
                  <a:cubicBezTo>
                    <a:pt x="797154" y="338237"/>
                    <a:pt x="729827" y="376883"/>
                    <a:pt x="619295" y="366479"/>
                  </a:cubicBezTo>
                  <a:cubicBezTo>
                    <a:pt x="590856" y="395844"/>
                    <a:pt x="540252" y="426137"/>
                    <a:pt x="461507" y="421589"/>
                  </a:cubicBezTo>
                  <a:cubicBezTo>
                    <a:pt x="420804" y="419661"/>
                    <a:pt x="392488" y="408495"/>
                    <a:pt x="367697" y="394929"/>
                  </a:cubicBezTo>
                  <a:cubicBezTo>
                    <a:pt x="341584" y="406206"/>
                    <a:pt x="313304" y="415056"/>
                    <a:pt x="272443" y="415153"/>
                  </a:cubicBezTo>
                  <a:cubicBezTo>
                    <a:pt x="177910" y="415320"/>
                    <a:pt x="114672" y="371875"/>
                    <a:pt x="113139" y="312284"/>
                  </a:cubicBezTo>
                  <a:cubicBezTo>
                    <a:pt x="52367" y="298343"/>
                    <a:pt x="11206" y="272321"/>
                    <a:pt x="0" y="227794"/>
                  </a:cubicBezTo>
                  <a:cubicBezTo>
                    <a:pt x="0" y="221358"/>
                    <a:pt x="0" y="214908"/>
                    <a:pt x="0" y="208499"/>
                  </a:cubicBezTo>
                  <a:cubicBezTo>
                    <a:pt x="12369" y="164375"/>
                    <a:pt x="51292" y="136659"/>
                    <a:pt x="116099" y="124910"/>
                  </a:cubicBezTo>
                  <a:cubicBezTo>
                    <a:pt x="112205" y="50478"/>
                    <a:pt x="241837" y="3967"/>
                    <a:pt x="348333" y="36759"/>
                  </a:cubicBezTo>
                  <a:cubicBezTo>
                    <a:pt x="373689" y="20543"/>
                    <a:pt x="409562" y="2857"/>
                    <a:pt x="461490" y="0"/>
                  </a:cubicBezTo>
                  <a:close/>
                </a:path>
              </a:pathLst>
            </a:custGeom>
            <a:solidFill>
              <a:srgbClr val="E2DCD3"/>
            </a:solidFill>
            <a:ln w="38100" cap="sq">
              <a:solidFill>
                <a:srgbClr val="1D6193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38100" y="41742"/>
              <a:ext cx="736600" cy="319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970711" y="1653337"/>
            <a:ext cx="3656985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QUALITIES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029305" y="8433059"/>
            <a:ext cx="3944674" cy="1019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7">
                <a:solidFill>
                  <a:srgbClr val="1D6193"/>
                </a:solidFill>
                <a:latin typeface="Canva Sans Bold"/>
              </a:rPr>
              <a:t>Faithful means</a:t>
            </a:r>
          </a:p>
          <a:p>
            <a:pPr algn="ctr">
              <a:lnSpc>
                <a:spcPts val="4195"/>
              </a:lnSpc>
            </a:pPr>
            <a:r>
              <a:rPr lang="en-US" sz="2997">
                <a:solidFill>
                  <a:srgbClr val="1D6193"/>
                </a:solidFill>
                <a:latin typeface="Canva Sans Bold"/>
              </a:rPr>
              <a:t> being loyal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5309479" y="-393489"/>
            <a:ext cx="16328970" cy="7878728"/>
          </a:xfrm>
          <a:custGeom>
            <a:avLst/>
            <a:gdLst/>
            <a:ahLst/>
            <a:cxnLst/>
            <a:rect r="r" b="b" t="t" l="l"/>
            <a:pathLst>
              <a:path h="7878728" w="16328970">
                <a:moveTo>
                  <a:pt x="0" y="0"/>
                </a:moveTo>
                <a:lnTo>
                  <a:pt x="16328970" y="0"/>
                </a:lnTo>
                <a:lnTo>
                  <a:pt x="16328970" y="7878729"/>
                </a:lnTo>
                <a:lnTo>
                  <a:pt x="0" y="78787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7420" y="829726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507095">
            <a:off x="11853783" y="9153750"/>
            <a:ext cx="5741803" cy="500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600">
                <a:solidFill>
                  <a:srgbClr val="1D6193"/>
                </a:solidFill>
                <a:latin typeface="Childos Arabic Bold"/>
              </a:rPr>
              <a:t>HIS AFFECTIONATE NIECES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11888273" y="7669531"/>
            <a:ext cx="1585690" cy="1288817"/>
          </a:xfrm>
          <a:prstGeom prst="line">
            <a:avLst/>
          </a:prstGeom>
          <a:ln cap="flat" w="76200">
            <a:solidFill>
              <a:srgbClr val="1D619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1444810" y="478197"/>
            <a:ext cx="6325711" cy="7191335"/>
          </a:xfrm>
          <a:custGeom>
            <a:avLst/>
            <a:gdLst/>
            <a:ahLst/>
            <a:cxnLst/>
            <a:rect r="r" b="b" t="t" l="l"/>
            <a:pathLst>
              <a:path h="7191335" w="6325711">
                <a:moveTo>
                  <a:pt x="0" y="0"/>
                </a:moveTo>
                <a:lnTo>
                  <a:pt x="6325711" y="0"/>
                </a:lnTo>
                <a:lnTo>
                  <a:pt x="6325711" y="7191334"/>
                </a:lnTo>
                <a:lnTo>
                  <a:pt x="0" y="71913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52472" y="1511570"/>
            <a:ext cx="8623156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QUALITIES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52472" y="2903898"/>
            <a:ext cx="8161243" cy="5802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96975" indent="-398488" lvl="1">
              <a:lnSpc>
                <a:spcPts val="5167"/>
              </a:lnSpc>
              <a:buFont typeface="Arial"/>
              <a:buChar char="•"/>
            </a:pPr>
            <a:r>
              <a:rPr lang="en-US" sz="3691">
                <a:solidFill>
                  <a:srgbClr val="1D6193"/>
                </a:solidFill>
                <a:latin typeface="Canva Sans"/>
              </a:rPr>
              <a:t>Here is another word which may be unfamiliar -  affectionate</a:t>
            </a:r>
          </a:p>
          <a:p>
            <a:pPr>
              <a:lnSpc>
                <a:spcPts val="5167"/>
              </a:lnSpc>
            </a:pPr>
          </a:p>
          <a:p>
            <a:pPr>
              <a:lnSpc>
                <a:spcPts val="5167"/>
              </a:lnSpc>
            </a:pPr>
          </a:p>
          <a:p>
            <a:pPr>
              <a:lnSpc>
                <a:spcPts val="5167"/>
              </a:lnSpc>
            </a:pPr>
          </a:p>
          <a:p>
            <a:pPr>
              <a:lnSpc>
                <a:spcPts val="5167"/>
              </a:lnSpc>
            </a:pPr>
          </a:p>
          <a:p>
            <a:pPr>
              <a:lnSpc>
                <a:spcPts val="5167"/>
              </a:lnSpc>
            </a:pPr>
          </a:p>
          <a:p>
            <a:pPr algn="l" marL="796975" indent="-398488" lvl="1">
              <a:lnSpc>
                <a:spcPts val="5167"/>
              </a:lnSpc>
              <a:buFont typeface="Arial"/>
              <a:buChar char="•"/>
            </a:pPr>
            <a:r>
              <a:rPr lang="en-US" sz="3691">
                <a:solidFill>
                  <a:srgbClr val="1D6193"/>
                </a:solidFill>
                <a:latin typeface="Canva Sans"/>
              </a:rPr>
              <a:t>On the gravestone it means his nieces loved him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061348" y="4566077"/>
            <a:ext cx="4849975" cy="2517473"/>
            <a:chOff x="0" y="0"/>
            <a:chExt cx="812800" cy="421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27989" cy="426137"/>
            </a:xfrm>
            <a:custGeom>
              <a:avLst/>
              <a:gdLst/>
              <a:ahLst/>
              <a:cxnLst/>
              <a:rect r="r" b="b" t="t" l="l"/>
              <a:pathLst>
                <a:path h="426137" w="827989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7047"/>
                    <a:pt x="603543" y="30503"/>
                    <a:pt x="623736" y="68885"/>
                  </a:cubicBezTo>
                  <a:cubicBezTo>
                    <a:pt x="742003" y="63766"/>
                    <a:pt x="827989" y="136341"/>
                    <a:pt x="775586" y="207570"/>
                  </a:cubicBezTo>
                  <a:cubicBezTo>
                    <a:pt x="793012" y="222537"/>
                    <a:pt x="807550" y="239279"/>
                    <a:pt x="812800" y="261750"/>
                  </a:cubicBezTo>
                  <a:cubicBezTo>
                    <a:pt x="812800" y="268187"/>
                    <a:pt x="812800" y="274609"/>
                    <a:pt x="812800" y="281045"/>
                  </a:cubicBezTo>
                  <a:cubicBezTo>
                    <a:pt x="797154" y="338237"/>
                    <a:pt x="729827" y="376883"/>
                    <a:pt x="619295" y="366479"/>
                  </a:cubicBezTo>
                  <a:cubicBezTo>
                    <a:pt x="590856" y="395844"/>
                    <a:pt x="540252" y="426137"/>
                    <a:pt x="461507" y="421589"/>
                  </a:cubicBezTo>
                  <a:cubicBezTo>
                    <a:pt x="420804" y="419661"/>
                    <a:pt x="392488" y="408495"/>
                    <a:pt x="367697" y="394929"/>
                  </a:cubicBezTo>
                  <a:cubicBezTo>
                    <a:pt x="341584" y="406206"/>
                    <a:pt x="313304" y="415056"/>
                    <a:pt x="272443" y="415153"/>
                  </a:cubicBezTo>
                  <a:cubicBezTo>
                    <a:pt x="177910" y="415320"/>
                    <a:pt x="114672" y="371875"/>
                    <a:pt x="113139" y="312284"/>
                  </a:cubicBezTo>
                  <a:cubicBezTo>
                    <a:pt x="52367" y="298343"/>
                    <a:pt x="11206" y="272321"/>
                    <a:pt x="0" y="227794"/>
                  </a:cubicBezTo>
                  <a:cubicBezTo>
                    <a:pt x="0" y="221358"/>
                    <a:pt x="0" y="214908"/>
                    <a:pt x="0" y="208499"/>
                  </a:cubicBezTo>
                  <a:cubicBezTo>
                    <a:pt x="12369" y="164375"/>
                    <a:pt x="51292" y="136659"/>
                    <a:pt x="116099" y="124910"/>
                  </a:cubicBezTo>
                  <a:cubicBezTo>
                    <a:pt x="112205" y="50478"/>
                    <a:pt x="241837" y="3967"/>
                    <a:pt x="348333" y="36759"/>
                  </a:cubicBezTo>
                  <a:cubicBezTo>
                    <a:pt x="373689" y="20543"/>
                    <a:pt x="409562" y="2857"/>
                    <a:pt x="461490" y="0"/>
                  </a:cubicBezTo>
                  <a:close/>
                </a:path>
              </a:pathLst>
            </a:custGeom>
            <a:solidFill>
              <a:srgbClr val="E2DCD3"/>
            </a:solidFill>
            <a:ln w="38100" cap="sq">
              <a:solidFill>
                <a:srgbClr val="1D6193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38100" y="41742"/>
              <a:ext cx="736600" cy="319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4576875" y="5076825"/>
            <a:ext cx="3944674" cy="1251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5"/>
              </a:lnSpc>
            </a:pPr>
            <a:r>
              <a:rPr lang="en-US" sz="3597">
                <a:solidFill>
                  <a:srgbClr val="1D6193"/>
                </a:solidFill>
                <a:latin typeface="Canva Sans Bold"/>
              </a:rPr>
              <a:t>affectionate means loving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5356345" y="-182591"/>
            <a:ext cx="16328970" cy="7878728"/>
          </a:xfrm>
          <a:custGeom>
            <a:avLst/>
            <a:gdLst/>
            <a:ahLst/>
            <a:cxnLst/>
            <a:rect r="r" b="b" t="t" l="l"/>
            <a:pathLst>
              <a:path h="7878728" w="16328970">
                <a:moveTo>
                  <a:pt x="0" y="0"/>
                </a:moveTo>
                <a:lnTo>
                  <a:pt x="16328970" y="0"/>
                </a:lnTo>
                <a:lnTo>
                  <a:pt x="16328970" y="7878728"/>
                </a:lnTo>
                <a:lnTo>
                  <a:pt x="0" y="7878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487115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834409" y="0"/>
            <a:ext cx="4258644" cy="4285428"/>
          </a:xfrm>
          <a:custGeom>
            <a:avLst/>
            <a:gdLst/>
            <a:ahLst/>
            <a:cxnLst/>
            <a:rect r="r" b="b" t="t" l="l"/>
            <a:pathLst>
              <a:path h="4285428" w="4258644">
                <a:moveTo>
                  <a:pt x="0" y="0"/>
                </a:moveTo>
                <a:lnTo>
                  <a:pt x="4258645" y="0"/>
                </a:lnTo>
                <a:lnTo>
                  <a:pt x="4258645" y="4285428"/>
                </a:lnTo>
                <a:lnTo>
                  <a:pt x="0" y="42854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104960" y="1582644"/>
            <a:ext cx="5729450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WHO DO YOU ADMIRE?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3480277" y="2448246"/>
            <a:ext cx="5354133" cy="4778563"/>
          </a:xfrm>
          <a:custGeom>
            <a:avLst/>
            <a:gdLst/>
            <a:ahLst/>
            <a:cxnLst/>
            <a:rect r="r" b="b" t="t" l="l"/>
            <a:pathLst>
              <a:path h="4778563" w="5354133">
                <a:moveTo>
                  <a:pt x="0" y="0"/>
                </a:moveTo>
                <a:lnTo>
                  <a:pt x="5354132" y="0"/>
                </a:lnTo>
                <a:lnTo>
                  <a:pt x="5354132" y="4778564"/>
                </a:lnTo>
                <a:lnTo>
                  <a:pt x="0" y="47785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07145" y="2315528"/>
            <a:ext cx="1241317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WHY?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426908" y="4418822"/>
            <a:ext cx="4018044" cy="4698880"/>
          </a:xfrm>
          <a:custGeom>
            <a:avLst/>
            <a:gdLst/>
            <a:ahLst/>
            <a:cxnLst/>
            <a:rect r="r" b="b" t="t" l="l"/>
            <a:pathLst>
              <a:path h="4698880" w="4018044">
                <a:moveTo>
                  <a:pt x="0" y="0"/>
                </a:moveTo>
                <a:lnTo>
                  <a:pt x="4018044" y="0"/>
                </a:lnTo>
                <a:lnTo>
                  <a:pt x="4018044" y="4698880"/>
                </a:lnTo>
                <a:lnTo>
                  <a:pt x="0" y="4698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074733" y="0"/>
            <a:ext cx="4356847" cy="5143500"/>
          </a:xfrm>
          <a:custGeom>
            <a:avLst/>
            <a:gdLst/>
            <a:ahLst/>
            <a:cxnLst/>
            <a:rect r="r" b="b" t="t" l="l"/>
            <a:pathLst>
              <a:path h="5143500" w="4356847">
                <a:moveTo>
                  <a:pt x="0" y="0"/>
                </a:moveTo>
                <a:lnTo>
                  <a:pt x="4356847" y="0"/>
                </a:lnTo>
                <a:lnTo>
                  <a:pt x="4356847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077113" y="5782127"/>
            <a:ext cx="4581989" cy="3335575"/>
          </a:xfrm>
          <a:custGeom>
            <a:avLst/>
            <a:gdLst/>
            <a:ahLst/>
            <a:cxnLst/>
            <a:rect r="r" b="b" t="t" l="l"/>
            <a:pathLst>
              <a:path h="3335575" w="4581989">
                <a:moveTo>
                  <a:pt x="0" y="0"/>
                </a:moveTo>
                <a:lnTo>
                  <a:pt x="4581989" y="0"/>
                </a:lnTo>
                <a:lnTo>
                  <a:pt x="4581989" y="3335575"/>
                </a:lnTo>
                <a:lnTo>
                  <a:pt x="0" y="33355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780311" y="3756773"/>
            <a:ext cx="3653578" cy="5501527"/>
          </a:xfrm>
          <a:custGeom>
            <a:avLst/>
            <a:gdLst/>
            <a:ahLst/>
            <a:cxnLst/>
            <a:rect r="r" b="b" t="t" l="l"/>
            <a:pathLst>
              <a:path h="5501527" w="3653578">
                <a:moveTo>
                  <a:pt x="3653579" y="0"/>
                </a:moveTo>
                <a:lnTo>
                  <a:pt x="0" y="0"/>
                </a:lnTo>
                <a:lnTo>
                  <a:pt x="0" y="5501527"/>
                </a:lnTo>
                <a:lnTo>
                  <a:pt x="3653579" y="5501527"/>
                </a:lnTo>
                <a:lnTo>
                  <a:pt x="3653579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921272" y="4239406"/>
            <a:ext cx="3450943" cy="4878296"/>
          </a:xfrm>
          <a:custGeom>
            <a:avLst/>
            <a:gdLst/>
            <a:ahLst/>
            <a:cxnLst/>
            <a:rect r="r" b="b" t="t" l="l"/>
            <a:pathLst>
              <a:path h="4878296" w="3450943">
                <a:moveTo>
                  <a:pt x="0" y="0"/>
                </a:moveTo>
                <a:lnTo>
                  <a:pt x="3450942" y="0"/>
                </a:lnTo>
                <a:lnTo>
                  <a:pt x="3450942" y="4878296"/>
                </a:lnTo>
                <a:lnTo>
                  <a:pt x="0" y="48782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487115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48855" y="1700383"/>
            <a:ext cx="8115300" cy="1045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WHAT QUALITIES WOULD YOU LIKE SOMEONE TO WRITE ABOUT YOU?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514876" y="1028700"/>
            <a:ext cx="3824063" cy="3848114"/>
          </a:xfrm>
          <a:custGeom>
            <a:avLst/>
            <a:gdLst/>
            <a:ahLst/>
            <a:cxnLst/>
            <a:rect r="r" b="b" t="t" l="l"/>
            <a:pathLst>
              <a:path h="3848114" w="3824063">
                <a:moveTo>
                  <a:pt x="0" y="0"/>
                </a:moveTo>
                <a:lnTo>
                  <a:pt x="3824064" y="0"/>
                </a:lnTo>
                <a:lnTo>
                  <a:pt x="3824064" y="3848114"/>
                </a:lnTo>
                <a:lnTo>
                  <a:pt x="0" y="384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338596" y="7111470"/>
            <a:ext cx="3858859" cy="3308971"/>
          </a:xfrm>
          <a:custGeom>
            <a:avLst/>
            <a:gdLst/>
            <a:ahLst/>
            <a:cxnLst/>
            <a:rect r="r" b="b" t="t" l="l"/>
            <a:pathLst>
              <a:path h="3308971" w="3858859">
                <a:moveTo>
                  <a:pt x="0" y="0"/>
                </a:moveTo>
                <a:lnTo>
                  <a:pt x="3858858" y="0"/>
                </a:lnTo>
                <a:lnTo>
                  <a:pt x="3858858" y="3308971"/>
                </a:lnTo>
                <a:lnTo>
                  <a:pt x="0" y="3308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497360" y="3756773"/>
            <a:ext cx="3441469" cy="4114800"/>
          </a:xfrm>
          <a:custGeom>
            <a:avLst/>
            <a:gdLst/>
            <a:ahLst/>
            <a:cxnLst/>
            <a:rect r="r" b="b" t="t" l="l"/>
            <a:pathLst>
              <a:path h="4114800" w="3441469">
                <a:moveTo>
                  <a:pt x="3441469" y="0"/>
                </a:moveTo>
                <a:lnTo>
                  <a:pt x="0" y="0"/>
                </a:lnTo>
                <a:lnTo>
                  <a:pt x="0" y="4114800"/>
                </a:lnTo>
                <a:lnTo>
                  <a:pt x="3441469" y="4114800"/>
                </a:lnTo>
                <a:lnTo>
                  <a:pt x="344146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727804" y="5049172"/>
            <a:ext cx="2777070" cy="3320861"/>
          </a:xfrm>
          <a:custGeom>
            <a:avLst/>
            <a:gdLst/>
            <a:ahLst/>
            <a:cxnLst/>
            <a:rect r="r" b="b" t="t" l="l"/>
            <a:pathLst>
              <a:path h="3320861" w="2777070">
                <a:moveTo>
                  <a:pt x="0" y="0"/>
                </a:moveTo>
                <a:lnTo>
                  <a:pt x="2777070" y="0"/>
                </a:lnTo>
                <a:lnTo>
                  <a:pt x="2777070" y="3320861"/>
                </a:lnTo>
                <a:lnTo>
                  <a:pt x="0" y="33208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426908" y="4876814"/>
            <a:ext cx="5823375" cy="2096415"/>
          </a:xfrm>
          <a:custGeom>
            <a:avLst/>
            <a:gdLst/>
            <a:ahLst/>
            <a:cxnLst/>
            <a:rect r="r" b="b" t="t" l="l"/>
            <a:pathLst>
              <a:path h="2096415" w="5823375">
                <a:moveTo>
                  <a:pt x="0" y="0"/>
                </a:moveTo>
                <a:lnTo>
                  <a:pt x="5823375" y="0"/>
                </a:lnTo>
                <a:lnTo>
                  <a:pt x="5823375" y="2096415"/>
                </a:lnTo>
                <a:lnTo>
                  <a:pt x="0" y="209641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31963" y="715290"/>
            <a:ext cx="3156037" cy="2982455"/>
          </a:xfrm>
          <a:custGeom>
            <a:avLst/>
            <a:gdLst/>
            <a:ahLst/>
            <a:cxnLst/>
            <a:rect r="r" b="b" t="t" l="l"/>
            <a:pathLst>
              <a:path h="2982455" w="3156037">
                <a:moveTo>
                  <a:pt x="0" y="0"/>
                </a:moveTo>
                <a:lnTo>
                  <a:pt x="3156037" y="0"/>
                </a:lnTo>
                <a:lnTo>
                  <a:pt x="3156037" y="2982454"/>
                </a:lnTo>
                <a:lnTo>
                  <a:pt x="0" y="29824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614668" y="8880475"/>
            <a:ext cx="144854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funny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07024" y="1274933"/>
            <a:ext cx="3059534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affectionate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114960" y="8293833"/>
            <a:ext cx="1773957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helpful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383769" y="8390255"/>
            <a:ext cx="1956048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friendly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331549" y="4008769"/>
            <a:ext cx="847799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D6193"/>
                </a:solidFill>
                <a:latin typeface="Canva Sans Bold"/>
              </a:rPr>
              <a:t>fair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208479">
            <a:off x="5356345" y="-182591"/>
            <a:ext cx="16328970" cy="7878728"/>
          </a:xfrm>
          <a:custGeom>
            <a:avLst/>
            <a:gdLst/>
            <a:ahLst/>
            <a:cxnLst/>
            <a:rect r="r" b="b" t="t" l="l"/>
            <a:pathLst>
              <a:path h="7878728" w="16328970">
                <a:moveTo>
                  <a:pt x="0" y="0"/>
                </a:moveTo>
                <a:lnTo>
                  <a:pt x="16328970" y="0"/>
                </a:lnTo>
                <a:lnTo>
                  <a:pt x="16328970" y="7878728"/>
                </a:lnTo>
                <a:lnTo>
                  <a:pt x="0" y="7878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487115"/>
            <a:ext cx="9398208" cy="9312770"/>
          </a:xfrm>
          <a:custGeom>
            <a:avLst/>
            <a:gdLst/>
            <a:ahLst/>
            <a:cxnLst/>
            <a:rect r="r" b="b" t="t" l="l"/>
            <a:pathLst>
              <a:path h="9312770" w="9398208">
                <a:moveTo>
                  <a:pt x="0" y="0"/>
                </a:moveTo>
                <a:lnTo>
                  <a:pt x="9398208" y="0"/>
                </a:lnTo>
                <a:lnTo>
                  <a:pt x="9398208" y="9312770"/>
                </a:lnTo>
                <a:lnTo>
                  <a:pt x="0" y="931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024037" y="1605789"/>
            <a:ext cx="2774885" cy="56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999">
                <a:solidFill>
                  <a:srgbClr val="1D6193"/>
                </a:solidFill>
                <a:latin typeface="Childos Arabic Bold"/>
              </a:rPr>
              <a:t>REVIEW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78958" y="3091407"/>
            <a:ext cx="7465042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I can say what the word qualities means …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I know some people who are admired…</a:t>
            </a:r>
          </a:p>
          <a:p>
            <a:pPr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1D6193"/>
                </a:solidFill>
                <a:latin typeface="Canva Sans"/>
              </a:rPr>
              <a:t>I can give 3 examples of personal qualities …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0">
            <a:off x="9144000" y="1330316"/>
            <a:ext cx="6335122" cy="7068477"/>
          </a:xfrm>
          <a:custGeom>
            <a:avLst/>
            <a:gdLst/>
            <a:ahLst/>
            <a:cxnLst/>
            <a:rect r="r" b="b" t="t" l="l"/>
            <a:pathLst>
              <a:path h="7068477" w="6335122">
                <a:moveTo>
                  <a:pt x="6335122" y="0"/>
                </a:moveTo>
                <a:lnTo>
                  <a:pt x="0" y="0"/>
                </a:lnTo>
                <a:lnTo>
                  <a:pt x="0" y="7068477"/>
                </a:lnTo>
                <a:lnTo>
                  <a:pt x="6335122" y="7068477"/>
                </a:lnTo>
                <a:lnTo>
                  <a:pt x="6335122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08429" y="1028700"/>
            <a:ext cx="3668407" cy="2622911"/>
          </a:xfrm>
          <a:custGeom>
            <a:avLst/>
            <a:gdLst/>
            <a:ahLst/>
            <a:cxnLst/>
            <a:rect r="r" b="b" t="t" l="l"/>
            <a:pathLst>
              <a:path h="2622911" w="3668407">
                <a:moveTo>
                  <a:pt x="0" y="0"/>
                </a:moveTo>
                <a:lnTo>
                  <a:pt x="3668407" y="0"/>
                </a:lnTo>
                <a:lnTo>
                  <a:pt x="3668407" y="2622911"/>
                </a:lnTo>
                <a:lnTo>
                  <a:pt x="0" y="26229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483000" y="4479243"/>
            <a:ext cx="2614554" cy="1738678"/>
          </a:xfrm>
          <a:custGeom>
            <a:avLst/>
            <a:gdLst/>
            <a:ahLst/>
            <a:cxnLst/>
            <a:rect r="r" b="b" t="t" l="l"/>
            <a:pathLst>
              <a:path h="1738678" w="2614554">
                <a:moveTo>
                  <a:pt x="0" y="0"/>
                </a:moveTo>
                <a:lnTo>
                  <a:pt x="2614554" y="0"/>
                </a:lnTo>
                <a:lnTo>
                  <a:pt x="2614554" y="1738678"/>
                </a:lnTo>
                <a:lnTo>
                  <a:pt x="0" y="1738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36460" y="1369332"/>
            <a:ext cx="11492639" cy="699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Gravestones usually have writing on them called </a:t>
            </a:r>
            <a:r>
              <a:rPr lang="en-US" sz="3600">
                <a:solidFill>
                  <a:srgbClr val="000000"/>
                </a:solidFill>
                <a:latin typeface="Canva Sans Bold"/>
              </a:rPr>
              <a:t>inscriptions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Inscriptions often gi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ve information about the person buried in the grave, and their family.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You will notice the gravestones in the Dunfermline Abbey Churchyards can have </a:t>
            </a:r>
            <a:r>
              <a:rPr lang="en-US" sz="3600">
                <a:solidFill>
                  <a:srgbClr val="000000"/>
                </a:solidFill>
                <a:latin typeface="Canva Sans Bold"/>
              </a:rPr>
              <a:t>different styles of letters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 and </a:t>
            </a:r>
            <a:r>
              <a:rPr lang="en-US" sz="3600">
                <a:solidFill>
                  <a:srgbClr val="000000"/>
                </a:solidFill>
                <a:latin typeface="Canva Sans Bold"/>
              </a:rPr>
              <a:t>different types of information</a:t>
            </a:r>
            <a:r>
              <a:rPr lang="en-US" sz="3600">
                <a:solidFill>
                  <a:srgbClr val="000000"/>
                </a:solidFill>
                <a:latin typeface="Canva Sans"/>
              </a:rPr>
              <a:t> carved on them.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163218" y="8126367"/>
            <a:ext cx="1577610" cy="2172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827"/>
              </a:lnSpc>
              <a:spcBef>
                <a:spcPct val="0"/>
              </a:spcBef>
            </a:pPr>
            <a:r>
              <a:rPr lang="en-US" sz="12733">
                <a:solidFill>
                  <a:srgbClr val="000000"/>
                </a:solidFill>
                <a:latin typeface="Calistoga"/>
              </a:rPr>
              <a:t>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855941" y="6546948"/>
            <a:ext cx="1577610" cy="2191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827"/>
              </a:lnSpc>
              <a:spcBef>
                <a:spcPct val="0"/>
              </a:spcBef>
            </a:pPr>
            <a:r>
              <a:rPr lang="en-US" sz="12733">
                <a:solidFill>
                  <a:srgbClr val="000000"/>
                </a:solidFill>
                <a:latin typeface="Georgia Pro Bold"/>
              </a:rPr>
              <a:t>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222357" y="6836003"/>
            <a:ext cx="1377930" cy="1902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1"/>
              </a:lnSpc>
              <a:spcBef>
                <a:spcPct val="0"/>
              </a:spcBef>
            </a:pPr>
            <a:r>
              <a:rPr lang="en-US" sz="11122">
                <a:solidFill>
                  <a:srgbClr val="000000"/>
                </a:solidFill>
                <a:latin typeface="Diplomata SC"/>
              </a:rPr>
              <a:t>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519623" y="8043659"/>
            <a:ext cx="1577610" cy="2191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827"/>
              </a:lnSpc>
              <a:spcBef>
                <a:spcPct val="0"/>
              </a:spcBef>
            </a:pPr>
            <a:r>
              <a:rPr lang="en-US" sz="12733">
                <a:solidFill>
                  <a:srgbClr val="000000"/>
                </a:solidFill>
                <a:latin typeface="Engravers' Old English BT Bold"/>
              </a:rPr>
              <a:t>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3954" y="611437"/>
            <a:ext cx="10062788" cy="8909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anva Sans Bold"/>
              </a:rPr>
              <a:t>Activity 1: Styles of letters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 Look at these two gravestones.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Do you think the letters look similar to those printed in books or do they look more like handwriting? 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What else do you notice about the writing?</a:t>
            </a:r>
          </a:p>
          <a:p>
            <a:pPr>
              <a:lnSpc>
                <a:spcPts val="5040"/>
              </a:lnSpc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Why do you think these look different? Which style of lettering do you think is earliest in date?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522740" y="260350"/>
            <a:ext cx="4344934" cy="4839268"/>
          </a:xfrm>
          <a:custGeom>
            <a:avLst/>
            <a:gdLst/>
            <a:ahLst/>
            <a:cxnLst/>
            <a:rect r="r" b="b" t="t" l="l"/>
            <a:pathLst>
              <a:path h="4839268" w="4344934">
                <a:moveTo>
                  <a:pt x="0" y="0"/>
                </a:moveTo>
                <a:lnTo>
                  <a:pt x="4344934" y="0"/>
                </a:lnTo>
                <a:lnTo>
                  <a:pt x="4344934" y="4839267"/>
                </a:lnTo>
                <a:lnTo>
                  <a:pt x="0" y="4839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5055" y="5357837"/>
            <a:ext cx="4160303" cy="4776645"/>
          </a:xfrm>
          <a:custGeom>
            <a:avLst/>
            <a:gdLst/>
            <a:ahLst/>
            <a:cxnLst/>
            <a:rect r="r" b="b" t="t" l="l"/>
            <a:pathLst>
              <a:path h="4776645" w="4160303">
                <a:moveTo>
                  <a:pt x="0" y="0"/>
                </a:moveTo>
                <a:lnTo>
                  <a:pt x="4160303" y="0"/>
                </a:lnTo>
                <a:lnTo>
                  <a:pt x="4160303" y="4776644"/>
                </a:lnTo>
                <a:lnTo>
                  <a:pt x="0" y="4776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30172">
            <a:off x="10689762" y="630908"/>
            <a:ext cx="6377797" cy="9025184"/>
          </a:xfrm>
          <a:custGeom>
            <a:avLst/>
            <a:gdLst/>
            <a:ahLst/>
            <a:cxnLst/>
            <a:rect r="r" b="b" t="t" l="l"/>
            <a:pathLst>
              <a:path h="9025184" w="6377797">
                <a:moveTo>
                  <a:pt x="0" y="0"/>
                </a:moveTo>
                <a:lnTo>
                  <a:pt x="6377797" y="0"/>
                </a:lnTo>
                <a:lnTo>
                  <a:pt x="6377797" y="9025184"/>
                </a:lnTo>
                <a:lnTo>
                  <a:pt x="0" y="9025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7730" y="1189592"/>
            <a:ext cx="9693768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Canva Sans Bold"/>
              </a:rPr>
              <a:t>Activity 2: I-spy gravestone letters </a:t>
            </a:r>
          </a:p>
          <a:p>
            <a:pPr>
              <a:lnSpc>
                <a:spcPts val="5039"/>
              </a:lnSpc>
              <a:spcBef>
                <a:spcPct val="0"/>
              </a:spcBef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Have a look around the rest of the graveyard and see what styles of lettering you can find. </a:t>
            </a:r>
          </a:p>
          <a:p>
            <a:pPr>
              <a:lnSpc>
                <a:spcPts val="5039"/>
              </a:lnSpc>
            </a:pPr>
          </a:p>
          <a:p>
            <a:pPr marL="777238" indent="-388619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Canva Sans"/>
              </a:rPr>
              <a:t>Write your name using a different style of letters copied from gravestones.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37863" y="872662"/>
            <a:ext cx="6727108" cy="8941621"/>
          </a:xfrm>
          <a:custGeom>
            <a:avLst/>
            <a:gdLst/>
            <a:ahLst/>
            <a:cxnLst/>
            <a:rect r="r" b="b" t="t" l="l"/>
            <a:pathLst>
              <a:path h="8941621" w="6727108">
                <a:moveTo>
                  <a:pt x="0" y="0"/>
                </a:moveTo>
                <a:lnTo>
                  <a:pt x="6727108" y="0"/>
                </a:lnTo>
                <a:lnTo>
                  <a:pt x="6727108" y="8941621"/>
                </a:lnTo>
                <a:lnTo>
                  <a:pt x="0" y="8941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6400" y="1406784"/>
            <a:ext cx="10775843" cy="699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Canva Sans Bold"/>
              </a:rPr>
              <a:t>Activity 3: The information given about people on gravestones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It is not just the style of lettering that may not be the same. The information given about the people mentioned on gravestones can also be different.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</a:p>
          <a:p>
            <a:pPr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nva Sans"/>
              </a:rPr>
              <a:t>Have a look again at the two inscriptions in Activity 1 and the inscription here - what do they tell us about the people who died?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56963" y="872662"/>
            <a:ext cx="6727108" cy="8941621"/>
          </a:xfrm>
          <a:custGeom>
            <a:avLst/>
            <a:gdLst/>
            <a:ahLst/>
            <a:cxnLst/>
            <a:rect r="r" b="b" t="t" l="l"/>
            <a:pathLst>
              <a:path h="8941621" w="6727108">
                <a:moveTo>
                  <a:pt x="0" y="0"/>
                </a:moveTo>
                <a:lnTo>
                  <a:pt x="6727108" y="0"/>
                </a:lnTo>
                <a:lnTo>
                  <a:pt x="6727108" y="8941621"/>
                </a:lnTo>
                <a:lnTo>
                  <a:pt x="0" y="89416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15017" y="783500"/>
          <a:ext cx="6555323" cy="5921213"/>
        </p:xfrm>
        <a:graphic>
          <a:graphicData uri="http://schemas.openxmlformats.org/drawingml/2006/table">
            <a:tbl>
              <a:tblPr/>
              <a:tblGrid>
                <a:gridCol w="3269133"/>
                <a:gridCol w="3286190"/>
              </a:tblGrid>
              <a:tr h="156545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50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Name of Person</a:t>
                      </a:r>
                    </a:p>
                    <a:p>
                      <a:pPr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5040"/>
                        </a:lnSpc>
                        <a:defRPr/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What I found out about them</a:t>
                      </a:r>
                      <a:endParaRPr lang="en-US" sz="1100"/>
                    </a:p>
                    <a:p>
                      <a:pPr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40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8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539645"/>
          <a:ext cx="6555323" cy="5922691"/>
        </p:xfrm>
        <a:graphic>
          <a:graphicData uri="http://schemas.openxmlformats.org/drawingml/2006/table">
            <a:tbl>
              <a:tblPr/>
              <a:tblGrid>
                <a:gridCol w="3269133"/>
                <a:gridCol w="3286190"/>
              </a:tblGrid>
              <a:tr h="156545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5040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Name of Person</a:t>
                      </a:r>
                    </a:p>
                    <a:p>
                      <a:pPr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40"/>
                        </a:lnSpc>
                        <a:defRPr/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What I found out about them</a:t>
                      </a:r>
                      <a:endParaRPr lang="en-US" sz="1100"/>
                    </a:p>
                    <a:p>
                      <a:pPr algn="ctr">
                        <a:lnSpc>
                          <a:spcPts val="5040"/>
                        </a:lnSpc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4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839"/>
                        </a:lnSpc>
                        <a:defRPr/>
                      </a:pPr>
                      <a:endParaRPr lang="en-US" sz="1100"/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 </a:t>
                      </a:r>
                    </a:p>
                    <a:p>
                      <a:pPr>
                        <a:lnSpc>
                          <a:spcPts val="839"/>
                        </a:lnSpc>
                      </a:pPr>
                      <a:r>
                        <a:rPr lang="en-US" sz="600">
                          <a:solidFill>
                            <a:srgbClr val="000000"/>
                          </a:solidFill>
                          <a:latin typeface="Canva Sans"/>
                        </a:rPr>
                        <a:t>  </a:t>
                      </a:r>
                    </a:p>
                  </a:txBody>
                  <a:tcPr marL="171450" marR="171450" marT="171450" marB="171450" anchor="ctr">
                    <a:lnL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27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12522740" y="260350"/>
            <a:ext cx="4344934" cy="4839268"/>
          </a:xfrm>
          <a:custGeom>
            <a:avLst/>
            <a:gdLst/>
            <a:ahLst/>
            <a:cxnLst/>
            <a:rect r="r" b="b" t="t" l="l"/>
            <a:pathLst>
              <a:path h="4839268" w="4344934">
                <a:moveTo>
                  <a:pt x="0" y="0"/>
                </a:moveTo>
                <a:lnTo>
                  <a:pt x="4344934" y="0"/>
                </a:lnTo>
                <a:lnTo>
                  <a:pt x="4344934" y="4839267"/>
                </a:lnTo>
                <a:lnTo>
                  <a:pt x="0" y="4839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15055" y="5357837"/>
            <a:ext cx="4160303" cy="4776645"/>
          </a:xfrm>
          <a:custGeom>
            <a:avLst/>
            <a:gdLst/>
            <a:ahLst/>
            <a:cxnLst/>
            <a:rect r="r" b="b" t="t" l="l"/>
            <a:pathLst>
              <a:path h="4776645" w="4160303">
                <a:moveTo>
                  <a:pt x="0" y="0"/>
                </a:moveTo>
                <a:lnTo>
                  <a:pt x="4160303" y="0"/>
                </a:lnTo>
                <a:lnTo>
                  <a:pt x="4160303" y="4776644"/>
                </a:lnTo>
                <a:lnTo>
                  <a:pt x="0" y="4776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DAFrOAxUQ-c</dc:identifier>
  <dcterms:modified xsi:type="dcterms:W3CDTF">2011-08-01T06:04:30Z</dcterms:modified>
  <cp:revision>1</cp:revision>
  <dc:title>What can gravestones tell us PP</dc:title>
</cp:coreProperties>
</file>